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7" r:id="rId3"/>
    <p:sldId id="280" r:id="rId4"/>
    <p:sldId id="256" r:id="rId5"/>
    <p:sldId id="257" r:id="rId6"/>
    <p:sldId id="259" r:id="rId7"/>
    <p:sldId id="261" r:id="rId8"/>
    <p:sldId id="264" r:id="rId9"/>
    <p:sldId id="266" r:id="rId10"/>
    <p:sldId id="267" r:id="rId11"/>
    <p:sldId id="268" r:id="rId12"/>
    <p:sldId id="269" r:id="rId13"/>
    <p:sldId id="270" r:id="rId14"/>
    <p:sldId id="271" r:id="rId15"/>
    <p:sldId id="278"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9" autoAdjust="0"/>
    <p:restoredTop sz="94660"/>
  </p:normalViewPr>
  <p:slideViewPr>
    <p:cSldViewPr snapToGrid="0">
      <p:cViewPr>
        <p:scale>
          <a:sx n="78" d="100"/>
          <a:sy n="78" d="100"/>
        </p:scale>
        <p:origin x="264"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D2E0C8-5A84-4371-9C63-8C7F719A2D30}"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192E4-D7B7-4029-B57A-F67751CF8EC7}" type="slidenum">
              <a:rPr lang="en-US" smtClean="0"/>
              <a:t>‹#›</a:t>
            </a:fld>
            <a:endParaRPr lang="en-US"/>
          </a:p>
        </p:txBody>
      </p:sp>
    </p:spTree>
    <p:extLst>
      <p:ext uri="{BB962C8B-B14F-4D97-AF65-F5344CB8AC3E}">
        <p14:creationId xmlns:p14="http://schemas.microsoft.com/office/powerpoint/2010/main" val="169785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2E0C8-5A84-4371-9C63-8C7F719A2D30}"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192E4-D7B7-4029-B57A-F67751CF8EC7}" type="slidenum">
              <a:rPr lang="en-US" smtClean="0"/>
              <a:t>‹#›</a:t>
            </a:fld>
            <a:endParaRPr lang="en-US"/>
          </a:p>
        </p:txBody>
      </p:sp>
    </p:spTree>
    <p:extLst>
      <p:ext uri="{BB962C8B-B14F-4D97-AF65-F5344CB8AC3E}">
        <p14:creationId xmlns:p14="http://schemas.microsoft.com/office/powerpoint/2010/main" val="193880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2E0C8-5A84-4371-9C63-8C7F719A2D30}"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192E4-D7B7-4029-B57A-F67751CF8EC7}" type="slidenum">
              <a:rPr lang="en-US" smtClean="0"/>
              <a:t>‹#›</a:t>
            </a:fld>
            <a:endParaRPr lang="en-US"/>
          </a:p>
        </p:txBody>
      </p:sp>
    </p:spTree>
    <p:extLst>
      <p:ext uri="{BB962C8B-B14F-4D97-AF65-F5344CB8AC3E}">
        <p14:creationId xmlns:p14="http://schemas.microsoft.com/office/powerpoint/2010/main" val="312066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2E0C8-5A84-4371-9C63-8C7F719A2D30}"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192E4-D7B7-4029-B57A-F67751CF8EC7}" type="slidenum">
              <a:rPr lang="en-US" smtClean="0"/>
              <a:t>‹#›</a:t>
            </a:fld>
            <a:endParaRPr lang="en-US"/>
          </a:p>
        </p:txBody>
      </p:sp>
    </p:spTree>
    <p:extLst>
      <p:ext uri="{BB962C8B-B14F-4D97-AF65-F5344CB8AC3E}">
        <p14:creationId xmlns:p14="http://schemas.microsoft.com/office/powerpoint/2010/main" val="123949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D2E0C8-5A84-4371-9C63-8C7F719A2D30}"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192E4-D7B7-4029-B57A-F67751CF8EC7}" type="slidenum">
              <a:rPr lang="en-US" smtClean="0"/>
              <a:t>‹#›</a:t>
            </a:fld>
            <a:endParaRPr lang="en-US"/>
          </a:p>
        </p:txBody>
      </p:sp>
    </p:spTree>
    <p:extLst>
      <p:ext uri="{BB962C8B-B14F-4D97-AF65-F5344CB8AC3E}">
        <p14:creationId xmlns:p14="http://schemas.microsoft.com/office/powerpoint/2010/main" val="230447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D2E0C8-5A84-4371-9C63-8C7F719A2D30}"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192E4-D7B7-4029-B57A-F67751CF8EC7}" type="slidenum">
              <a:rPr lang="en-US" smtClean="0"/>
              <a:t>‹#›</a:t>
            </a:fld>
            <a:endParaRPr lang="en-US"/>
          </a:p>
        </p:txBody>
      </p:sp>
    </p:spTree>
    <p:extLst>
      <p:ext uri="{BB962C8B-B14F-4D97-AF65-F5344CB8AC3E}">
        <p14:creationId xmlns:p14="http://schemas.microsoft.com/office/powerpoint/2010/main" val="348470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D2E0C8-5A84-4371-9C63-8C7F719A2D30}" type="datetimeFigureOut">
              <a:rPr lang="en-US" smtClean="0"/>
              <a:t>10/12/2019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192E4-D7B7-4029-B57A-F67751CF8EC7}" type="slidenum">
              <a:rPr lang="en-US" smtClean="0"/>
              <a:t>‹#›</a:t>
            </a:fld>
            <a:endParaRPr lang="en-US"/>
          </a:p>
        </p:txBody>
      </p:sp>
    </p:spTree>
    <p:extLst>
      <p:ext uri="{BB962C8B-B14F-4D97-AF65-F5344CB8AC3E}">
        <p14:creationId xmlns:p14="http://schemas.microsoft.com/office/powerpoint/2010/main" val="257559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D2E0C8-5A84-4371-9C63-8C7F719A2D30}" type="datetimeFigureOut">
              <a:rPr lang="en-US" smtClean="0"/>
              <a:t>10/12/2019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192E4-D7B7-4029-B57A-F67751CF8EC7}" type="slidenum">
              <a:rPr lang="en-US" smtClean="0"/>
              <a:t>‹#›</a:t>
            </a:fld>
            <a:endParaRPr lang="en-US"/>
          </a:p>
        </p:txBody>
      </p:sp>
    </p:spTree>
    <p:extLst>
      <p:ext uri="{BB962C8B-B14F-4D97-AF65-F5344CB8AC3E}">
        <p14:creationId xmlns:p14="http://schemas.microsoft.com/office/powerpoint/2010/main" val="368963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2E0C8-5A84-4371-9C63-8C7F719A2D30}" type="datetimeFigureOut">
              <a:rPr lang="en-US" smtClean="0"/>
              <a:t>10/12/2019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192E4-D7B7-4029-B57A-F67751CF8EC7}" type="slidenum">
              <a:rPr lang="en-US" smtClean="0"/>
              <a:t>‹#›</a:t>
            </a:fld>
            <a:endParaRPr lang="en-US"/>
          </a:p>
        </p:txBody>
      </p:sp>
    </p:spTree>
    <p:extLst>
      <p:ext uri="{BB962C8B-B14F-4D97-AF65-F5344CB8AC3E}">
        <p14:creationId xmlns:p14="http://schemas.microsoft.com/office/powerpoint/2010/main" val="3833124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2E0C8-5A84-4371-9C63-8C7F719A2D30}"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192E4-D7B7-4029-B57A-F67751CF8EC7}" type="slidenum">
              <a:rPr lang="en-US" smtClean="0"/>
              <a:t>‹#›</a:t>
            </a:fld>
            <a:endParaRPr lang="en-US"/>
          </a:p>
        </p:txBody>
      </p:sp>
    </p:spTree>
    <p:extLst>
      <p:ext uri="{BB962C8B-B14F-4D97-AF65-F5344CB8AC3E}">
        <p14:creationId xmlns:p14="http://schemas.microsoft.com/office/powerpoint/2010/main" val="29098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2E0C8-5A84-4371-9C63-8C7F719A2D30}"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192E4-D7B7-4029-B57A-F67751CF8EC7}" type="slidenum">
              <a:rPr lang="en-US" smtClean="0"/>
              <a:t>‹#›</a:t>
            </a:fld>
            <a:endParaRPr lang="en-US"/>
          </a:p>
        </p:txBody>
      </p:sp>
    </p:spTree>
    <p:extLst>
      <p:ext uri="{BB962C8B-B14F-4D97-AF65-F5344CB8AC3E}">
        <p14:creationId xmlns:p14="http://schemas.microsoft.com/office/powerpoint/2010/main" val="296581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2E0C8-5A84-4371-9C63-8C7F719A2D30}" type="datetimeFigureOut">
              <a:rPr lang="en-US" smtClean="0"/>
              <a:t>10/12/2019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192E4-D7B7-4029-B57A-F67751CF8EC7}" type="slidenum">
              <a:rPr lang="en-US" smtClean="0"/>
              <a:t>‹#›</a:t>
            </a:fld>
            <a:endParaRPr lang="en-US"/>
          </a:p>
        </p:txBody>
      </p:sp>
    </p:spTree>
    <p:extLst>
      <p:ext uri="{BB962C8B-B14F-4D97-AF65-F5344CB8AC3E}">
        <p14:creationId xmlns:p14="http://schemas.microsoft.com/office/powerpoint/2010/main" val="1174399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34742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75" y="412124"/>
            <a:ext cx="10515600" cy="5814723"/>
          </a:xfrm>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Research </a:t>
            </a:r>
            <a:r>
              <a:rPr lang="en-US" b="1" dirty="0">
                <a:latin typeface="Times New Roman" panose="02020603050405020304" pitchFamily="18" charset="0"/>
                <a:cs typeface="Times New Roman" panose="02020603050405020304" pitchFamily="18" charset="0"/>
              </a:rPr>
              <a:t>Question 2 </a:t>
            </a:r>
            <a:endParaRPr lang="en-US"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are the administrative problems of Ph. D research </a:t>
            </a:r>
            <a:r>
              <a:rPr lang="en-US" sz="2400" dirty="0" smtClean="0">
                <a:latin typeface="Times New Roman" panose="02020603050405020304" pitchFamily="18" charset="0"/>
                <a:cs typeface="Times New Roman" panose="02020603050405020304" pitchFamily="18" charset="0"/>
              </a:rPr>
              <a:t>scholars?</a:t>
            </a:r>
          </a:p>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Results</a:t>
            </a:r>
            <a:endParaRPr lang="en-US"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Administrative Problems of Ph. D Research Scholars</a:t>
            </a:r>
          </a:p>
          <a:p>
            <a:pPr marL="0" inden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90913550"/>
              </p:ext>
            </p:extLst>
          </p:nvPr>
        </p:nvGraphicFramePr>
        <p:xfrm>
          <a:off x="838199" y="2916893"/>
          <a:ext cx="10585362" cy="3654044"/>
        </p:xfrm>
        <a:graphic>
          <a:graphicData uri="http://schemas.openxmlformats.org/drawingml/2006/table">
            <a:tbl>
              <a:tblPr firstRow="1" firstCol="1" bandRow="1"/>
              <a:tblGrid>
                <a:gridCol w="2565464"/>
                <a:gridCol w="8019898"/>
              </a:tblGrid>
              <a:tr h="0">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Major Theme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Sub- themes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Administration not conducting enough seminars, workshop, and conferences to develop research attitude and skills</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Accommodation problem in the university hostels</a:t>
                      </a:r>
                    </a:p>
                  </a:txBody>
                  <a:tcPr marL="68580" marR="68580" marT="0" marB="0">
                    <a:lnL>
                      <a:noFill/>
                    </a:lnL>
                    <a:lnR>
                      <a:noFill/>
                    </a:lnR>
                    <a:lnT>
                      <a:noFill/>
                    </a:lnT>
                    <a:lnB>
                      <a:noFill/>
                    </a:lnB>
                  </a:tcPr>
                </a:tc>
              </a:tr>
              <a:tr h="0">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Administrative problems</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Less access to online resources, less latest books present in the libraries</a:t>
                      </a:r>
                    </a:p>
                  </a:txBody>
                  <a:tcPr marL="68580" marR="68580" marT="0" marB="0">
                    <a:lnL>
                      <a:noFill/>
                    </a:lnL>
                    <a:lnR>
                      <a:noFill/>
                    </a:lnR>
                    <a:lnT>
                      <a:noFill/>
                    </a:lnT>
                    <a:lnB>
                      <a:noFill/>
                    </a:lnB>
                  </a:tcPr>
                </a:tc>
              </a:tr>
              <a:tr h="0">
                <a:tc>
                  <a:txBody>
                    <a:bodyPr/>
                    <a:lstStyle/>
                    <a:p>
                      <a:pPr marL="0" marR="0">
                        <a:lnSpc>
                          <a:spcPct val="150000"/>
                        </a:lnSpc>
                        <a:spcBef>
                          <a:spcPts val="0"/>
                        </a:spcBef>
                        <a:spcAft>
                          <a:spcPts val="0"/>
                        </a:spcAft>
                      </a:pPr>
                      <a:r>
                        <a:rPr lang="en-US" sz="1800" dirty="0" smtClean="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Non-cooperation of administration with scholars</a:t>
                      </a:r>
                    </a:p>
                  </a:txBody>
                  <a:tcPr marL="68580" marR="68580" marT="0" marB="0">
                    <a:lnL>
                      <a:noFill/>
                    </a:lnL>
                    <a:lnR>
                      <a:noFill/>
                    </a:lnR>
                    <a:lnT>
                      <a:noFill/>
                    </a:lnT>
                    <a:lnB>
                      <a:noFill/>
                    </a:lnB>
                  </a:tcPr>
                </a:tc>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800" dirty="0" smtClean="0">
                          <a:effectLst/>
                          <a:latin typeface="Times New Roman" panose="02020603050405020304" pitchFamily="18" charset="0"/>
                          <a:ea typeface="Calibri" panose="020F0502020204030204" pitchFamily="34" charset="0"/>
                        </a:rPr>
                        <a:t>Untimely provision of scholarship</a:t>
                      </a:r>
                      <a:endParaRPr lang="en-US" sz="18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dirty="0" smtClean="0">
                          <a:effectLst/>
                          <a:latin typeface="Times New Roman" panose="02020603050405020304" pitchFamily="18" charset="0"/>
                          <a:ea typeface="Calibri" panose="020F0502020204030204" pitchFamily="34" charset="0"/>
                        </a:rPr>
                        <a:t>Problems for research scholar due to teachers politics</a:t>
                      </a:r>
                    </a:p>
                    <a:p>
                      <a:pPr marL="0" marR="0">
                        <a:lnSpc>
                          <a:spcPct val="150000"/>
                        </a:lnSpc>
                        <a:spcBef>
                          <a:spcPts val="0"/>
                        </a:spcBef>
                        <a:spcAft>
                          <a:spcPts val="0"/>
                        </a:spcAft>
                      </a:pPr>
                      <a:endParaRPr lang="en-US" sz="18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88260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2276"/>
            <a:ext cx="10515600" cy="5790597"/>
          </a:xfrm>
        </p:spPr>
        <p:txBody>
          <a:bodyPr/>
          <a:lstStyle/>
          <a:p>
            <a:pPr marL="0" indent="0">
              <a:buNone/>
            </a:pPr>
            <a:r>
              <a:rPr lang="en-US" b="1" dirty="0">
                <a:latin typeface="Times New Roman" panose="02020603050405020304" pitchFamily="18" charset="0"/>
                <a:cs typeface="Times New Roman" panose="02020603050405020304" pitchFamily="18" charset="0"/>
              </a:rPr>
              <a:t>Research Question 3</a:t>
            </a:r>
            <a:endParaRPr lang="en-US"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are the social problems of Ph. D research scholars?</a:t>
            </a:r>
          </a:p>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Results</a:t>
            </a:r>
            <a:endParaRPr lang="en-US" b="1"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Social </a:t>
            </a:r>
            <a:r>
              <a:rPr lang="en-US" sz="2400" dirty="0">
                <a:latin typeface="Times New Roman" panose="02020603050405020304" pitchFamily="18" charset="0"/>
                <a:cs typeface="Times New Roman" panose="02020603050405020304" pitchFamily="18" charset="0"/>
              </a:rPr>
              <a:t>Problems of Ph. D Research Scholars</a:t>
            </a:r>
          </a:p>
          <a:p>
            <a:pPr marL="0" indent="0">
              <a:buNone/>
            </a:pPr>
            <a:endParaRPr lang="en-US"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83386429"/>
              </p:ext>
            </p:extLst>
          </p:nvPr>
        </p:nvGraphicFramePr>
        <p:xfrm>
          <a:off x="838200" y="2904014"/>
          <a:ext cx="10515600" cy="3274000"/>
        </p:xfrm>
        <a:graphic>
          <a:graphicData uri="http://schemas.openxmlformats.org/drawingml/2006/table">
            <a:tbl>
              <a:tblPr firstRow="1" firstCol="1" bandRow="1"/>
              <a:tblGrid>
                <a:gridCol w="2623294"/>
                <a:gridCol w="7892306"/>
              </a:tblGrid>
              <a:tr h="0">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rPr>
                        <a:t>Major Theme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rPr>
                        <a:t>Sub- themes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rPr>
                        <a:t>No proper time for family and friends</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rPr>
                        <a:t>Adverse comments of people over data collection</a:t>
                      </a:r>
                    </a:p>
                  </a:txBody>
                  <a:tcPr marL="68580" marR="68580" marT="0" marB="0">
                    <a:lnL>
                      <a:noFill/>
                    </a:lnL>
                    <a:lnR>
                      <a:noFill/>
                    </a:lnR>
                    <a:lnT>
                      <a:noFill/>
                    </a:lnT>
                    <a:lnB>
                      <a:noFill/>
                    </a:lnB>
                  </a:tcPr>
                </a:tc>
              </a:tr>
              <a:tr h="0">
                <a:tc>
                  <a:txBody>
                    <a:bodyPr/>
                    <a:lstStyle/>
                    <a:p>
                      <a:pPr marL="0" marR="0">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rPr>
                        <a:t>Social and Psycho-social problems</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rPr>
                        <a:t>Far away from family</a:t>
                      </a:r>
                    </a:p>
                  </a:txBody>
                  <a:tcPr marL="68580" marR="68580" marT="0" marB="0">
                    <a:lnL>
                      <a:noFill/>
                    </a:lnL>
                    <a:lnR>
                      <a:noFill/>
                    </a:lnR>
                    <a:lnT>
                      <a:noFill/>
                    </a:lnT>
                    <a:lnB>
                      <a:noFill/>
                    </a:lnB>
                  </a:tcPr>
                </a:tc>
              </a:tr>
              <a:tr h="0">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rPr>
                        <a:t>Noncooperation of fellow scholars</a:t>
                      </a:r>
                    </a:p>
                  </a:txBody>
                  <a:tcPr marL="68580" marR="68580" marT="0" marB="0">
                    <a:lnL>
                      <a:noFill/>
                    </a:lnL>
                    <a:lnR>
                      <a:noFill/>
                    </a:lnR>
                    <a:lnT>
                      <a:noFill/>
                    </a:lnT>
                    <a:lnB>
                      <a:noFill/>
                    </a:lnB>
                  </a:tcPr>
                </a:tc>
              </a:tr>
              <a:tr h="0">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rPr>
                        <a:t>Anxiety and stress due to too much work</a:t>
                      </a:r>
                    </a:p>
                  </a:txBody>
                  <a:tcPr marL="68580" marR="68580" marT="0" marB="0">
                    <a:lnL>
                      <a:noFill/>
                    </a:lnL>
                    <a:lnR>
                      <a:noFill/>
                    </a:lnR>
                    <a:lnT>
                      <a:noFill/>
                    </a:lnT>
                    <a:lnB>
                      <a:noFill/>
                    </a:lnB>
                  </a:tcPr>
                </a:tc>
              </a:tr>
              <a:tr h="0">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61244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093"/>
            <a:ext cx="10515600" cy="5867870"/>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Research Question 4</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are financial problems of Ph. D research scholars?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Results</a:t>
            </a:r>
            <a:endParaRPr lang="en-US"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Financial Problems of Ph. D Research Scholars</a:t>
            </a:r>
          </a:p>
          <a:p>
            <a:pPr marL="0" indent="0">
              <a:buNone/>
            </a:pPr>
            <a:endParaRPr lang="en-US"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84445622"/>
              </p:ext>
            </p:extLst>
          </p:nvPr>
        </p:nvGraphicFramePr>
        <p:xfrm>
          <a:off x="838200" y="3178334"/>
          <a:ext cx="10340662" cy="2633600"/>
        </p:xfrm>
        <a:graphic>
          <a:graphicData uri="http://schemas.openxmlformats.org/drawingml/2006/table">
            <a:tbl>
              <a:tblPr firstRow="1" firstCol="1" bandRow="1"/>
              <a:tblGrid>
                <a:gridCol w="2579653"/>
                <a:gridCol w="7761009"/>
              </a:tblGrid>
              <a:tr h="0">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rPr>
                        <a:t>Major Theme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rPr>
                        <a:t>Sub- themes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rPr>
                        <a:t>Inability to buy books</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rPr>
                        <a:t>Unemployment</a:t>
                      </a:r>
                    </a:p>
                  </a:txBody>
                  <a:tcPr marL="68580" marR="68580" marT="0" marB="0">
                    <a:lnL>
                      <a:noFill/>
                    </a:lnL>
                    <a:lnR>
                      <a:noFill/>
                    </a:lnR>
                    <a:lnT>
                      <a:noFill/>
                    </a:lnT>
                    <a:lnB>
                      <a:noFill/>
                    </a:lnB>
                  </a:tcPr>
                </a:tc>
              </a:tr>
              <a:tr h="0">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rPr>
                        <a:t>Financial problems</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rPr>
                        <a:t>Too much money spent on prints, photocopy ,books</a:t>
                      </a:r>
                    </a:p>
                  </a:txBody>
                  <a:tcPr marL="68580" marR="68580" marT="0" marB="0">
                    <a:lnL>
                      <a:noFill/>
                    </a:lnL>
                    <a:lnR>
                      <a:noFill/>
                    </a:lnR>
                    <a:lnT>
                      <a:noFill/>
                    </a:lnT>
                    <a:lnB>
                      <a:noFill/>
                    </a:lnB>
                  </a:tcPr>
                </a:tc>
              </a:tr>
              <a:tr h="0">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2000" dirty="0" smtClean="0">
                          <a:effectLst/>
                          <a:latin typeface="Times New Roman" panose="02020603050405020304" pitchFamily="18" charset="0"/>
                          <a:ea typeface="Calibri" panose="020F0502020204030204" pitchFamily="34" charset="0"/>
                        </a:rPr>
                        <a:t>Difficulty</a:t>
                      </a:r>
                      <a:r>
                        <a:rPr lang="en-US" sz="2000" baseline="0" dirty="0" smtClean="0">
                          <a:effectLst/>
                          <a:latin typeface="Times New Roman" panose="02020603050405020304" pitchFamily="18" charset="0"/>
                          <a:ea typeface="Calibri" panose="020F0502020204030204" pitchFamily="34" charset="0"/>
                        </a:rPr>
                        <a:t> in running home and study together</a:t>
                      </a:r>
                      <a:endParaRPr lang="en-US" sz="20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0">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70994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533" y="347730"/>
            <a:ext cx="10515600" cy="6387921"/>
          </a:xfrm>
        </p:spPr>
        <p:txBody>
          <a:bodyPr>
            <a:normAutofit/>
          </a:bodyPr>
          <a:lstStyle/>
          <a:p>
            <a:pPr marL="0" indent="0">
              <a:buNone/>
            </a:pPr>
            <a:r>
              <a:rPr lang="en-US" sz="2200" b="1" dirty="0">
                <a:latin typeface="Times New Roman" panose="02020603050405020304" pitchFamily="18" charset="0"/>
                <a:cs typeface="Times New Roman" panose="02020603050405020304" pitchFamily="18" charset="0"/>
              </a:rPr>
              <a:t>Research Question 5</a:t>
            </a:r>
            <a:r>
              <a:rPr lang="en-US"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What </a:t>
            </a:r>
            <a:r>
              <a:rPr lang="en-US" sz="2200" dirty="0">
                <a:latin typeface="Times New Roman" panose="02020603050405020304" pitchFamily="18" charset="0"/>
                <a:cs typeface="Times New Roman" panose="02020603050405020304" pitchFamily="18" charset="0"/>
              </a:rPr>
              <a:t>measure should be taken to overcome the problems faced by Ph. D </a:t>
            </a:r>
            <a:r>
              <a:rPr lang="en-US" sz="2200" dirty="0" smtClean="0">
                <a:latin typeface="Times New Roman" panose="02020603050405020304" pitchFamily="18" charset="0"/>
                <a:cs typeface="Times New Roman" panose="02020603050405020304" pitchFamily="18" charset="0"/>
              </a:rPr>
              <a:t>scholars?</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b="1" dirty="0" smtClean="0">
                <a:latin typeface="Times New Roman" panose="02020603050405020304" pitchFamily="18" charset="0"/>
                <a:cs typeface="Times New Roman" panose="02020603050405020304" pitchFamily="18" charset="0"/>
              </a:rPr>
              <a:t>Results</a:t>
            </a:r>
            <a:endParaRPr lang="en-US" sz="2200" b="1" dirty="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Measures </a:t>
            </a:r>
            <a:r>
              <a:rPr lang="en-US" sz="2200" dirty="0">
                <a:latin typeface="Times New Roman" panose="02020603050405020304" pitchFamily="18" charset="0"/>
                <a:cs typeface="Times New Roman" panose="02020603050405020304" pitchFamily="18" charset="0"/>
              </a:rPr>
              <a:t>Should Be Taken to Overcome the Problems</a:t>
            </a:r>
          </a:p>
          <a:p>
            <a:pPr marL="0" indent="0">
              <a:buNone/>
            </a:pPr>
            <a:endParaRPr lang="en-US"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49825436"/>
              </p:ext>
            </p:extLst>
          </p:nvPr>
        </p:nvGraphicFramePr>
        <p:xfrm>
          <a:off x="838199" y="2202289"/>
          <a:ext cx="10373934" cy="4400077"/>
        </p:xfrm>
        <a:graphic>
          <a:graphicData uri="http://schemas.openxmlformats.org/drawingml/2006/table">
            <a:tbl>
              <a:tblPr firstRow="1" firstCol="1" bandRow="1"/>
              <a:tblGrid>
                <a:gridCol w="3411742"/>
                <a:gridCol w="6962192"/>
              </a:tblGrid>
              <a:tr h="366970">
                <a:tc>
                  <a:txBody>
                    <a:bodyPr/>
                    <a:lstStyle/>
                    <a:p>
                      <a:pPr marL="0" marR="0">
                        <a:lnSpc>
                          <a:spcPct val="150000"/>
                        </a:lnSpc>
                        <a:spcBef>
                          <a:spcPts val="0"/>
                        </a:spcBef>
                        <a:spcAft>
                          <a:spcPts val="0"/>
                        </a:spcAft>
                      </a:pPr>
                      <a:r>
                        <a:rPr lang="en-US" sz="1700" dirty="0">
                          <a:effectLst/>
                          <a:latin typeface="Times New Roman" panose="02020603050405020304" pitchFamily="18" charset="0"/>
                          <a:ea typeface="Calibri" panose="020F0502020204030204" pitchFamily="34" charset="0"/>
                        </a:rPr>
                        <a:t>Major Theme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790575" algn="l"/>
                        </a:tabLst>
                      </a:pPr>
                      <a:r>
                        <a:rPr lang="en-US" sz="1700">
                          <a:solidFill>
                            <a:srgbClr val="000000"/>
                          </a:solidFill>
                          <a:effectLst/>
                          <a:latin typeface="Times New Roman" panose="02020603050405020304" pitchFamily="18" charset="0"/>
                          <a:ea typeface="Calibri" panose="020F0502020204030204" pitchFamily="34" charset="0"/>
                        </a:rPr>
                        <a:t>Sub- themes</a:t>
                      </a:r>
                      <a:endParaRPr lang="en-US" sz="1700">
                        <a:solidFill>
                          <a:srgbClr val="000000"/>
                        </a:solidFill>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970">
                <a:tc>
                  <a:txBody>
                    <a:bodyPr/>
                    <a:lstStyle/>
                    <a:p>
                      <a:pPr marL="0" marR="0">
                        <a:lnSpc>
                          <a:spcPct val="150000"/>
                        </a:lnSpc>
                        <a:spcBef>
                          <a:spcPts val="0"/>
                        </a:spcBef>
                        <a:spcAft>
                          <a:spcPts val="0"/>
                        </a:spcAft>
                      </a:pPr>
                      <a:r>
                        <a:rPr lang="en-US" sz="1700" dirty="0">
                          <a:effectLst/>
                          <a:latin typeface="Times New Roman" panose="02020603050405020304" pitchFamily="18" charset="0"/>
                          <a:ea typeface="Calibri" panose="020F050202020403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n-US" sz="1700">
                          <a:solidFill>
                            <a:srgbClr val="000000"/>
                          </a:solidFill>
                          <a:effectLst/>
                          <a:latin typeface="Times New Roman" panose="02020603050405020304" pitchFamily="18" charset="0"/>
                          <a:ea typeface="Calibri" panose="020F0502020204030204" pitchFamily="34" charset="0"/>
                        </a:rPr>
                        <a:t>Government should provide more scholarship. </a:t>
                      </a:r>
                      <a:endParaRPr lang="en-US" sz="1700">
                        <a:solidFill>
                          <a:srgbClr val="000000"/>
                        </a:solidFill>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66970">
                <a:tc>
                  <a:txBody>
                    <a:bodyPr/>
                    <a:lstStyle/>
                    <a:p>
                      <a:pPr marL="0" marR="0">
                        <a:lnSpc>
                          <a:spcPct val="150000"/>
                        </a:lnSpc>
                        <a:spcBef>
                          <a:spcPts val="0"/>
                        </a:spcBef>
                        <a:spcAft>
                          <a:spcPts val="0"/>
                        </a:spcAft>
                      </a:pPr>
                      <a:r>
                        <a:rPr lang="en-US" sz="1700" dirty="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700">
                          <a:solidFill>
                            <a:srgbClr val="000000"/>
                          </a:solidFill>
                          <a:effectLst/>
                          <a:latin typeface="Times New Roman" panose="02020603050405020304" pitchFamily="18" charset="0"/>
                          <a:ea typeface="Calibri" panose="020F0502020204030204" pitchFamily="34" charset="0"/>
                        </a:rPr>
                        <a:t>There should be a time line for all the procedures of course work and research.</a:t>
                      </a:r>
                      <a:endParaRPr lang="en-US" sz="1700">
                        <a:solidFill>
                          <a:srgbClr val="000000"/>
                        </a:solidFill>
                        <a:effectLst/>
                        <a:latin typeface="Arial" panose="020B0604020202020204" pitchFamily="34" charset="0"/>
                        <a:ea typeface="Calibri" panose="020F0502020204030204" pitchFamily="34" charset="0"/>
                      </a:endParaRPr>
                    </a:p>
                  </a:txBody>
                  <a:tcPr marL="68580" marR="68580" marT="0" marB="0">
                    <a:lnL>
                      <a:noFill/>
                    </a:lnL>
                    <a:lnR>
                      <a:noFill/>
                    </a:lnR>
                    <a:lnT>
                      <a:noFill/>
                    </a:lnT>
                    <a:lnB>
                      <a:noFill/>
                    </a:lnB>
                  </a:tcPr>
                </a:tc>
              </a:tr>
              <a:tr h="733940">
                <a:tc>
                  <a:txBody>
                    <a:bodyPr/>
                    <a:lstStyle/>
                    <a:p>
                      <a:pPr marL="0" marR="0">
                        <a:lnSpc>
                          <a:spcPct val="150000"/>
                        </a:lnSpc>
                        <a:spcBef>
                          <a:spcPts val="0"/>
                        </a:spcBef>
                        <a:spcAft>
                          <a:spcPts val="0"/>
                        </a:spcAft>
                      </a:pPr>
                      <a:r>
                        <a:rPr lang="en-US" sz="1700">
                          <a:effectLst/>
                          <a:latin typeface="Times New Roman" panose="02020603050405020304" pitchFamily="18" charset="0"/>
                          <a:ea typeface="Calibri" panose="020F0502020204030204" pitchFamily="34" charset="0"/>
                        </a:rPr>
                        <a:t>Measures to be taken to overcome the problems</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700" dirty="0">
                          <a:solidFill>
                            <a:srgbClr val="000000"/>
                          </a:solidFill>
                          <a:effectLst/>
                          <a:latin typeface="Times New Roman" panose="02020603050405020304" pitchFamily="18" charset="0"/>
                          <a:ea typeface="Calibri" panose="020F0502020204030204" pitchFamily="34" charset="0"/>
                        </a:rPr>
                        <a:t>Regular meeting between supervisor and supervisee </a:t>
                      </a:r>
                      <a:endParaRPr lang="en-US" sz="1700" dirty="0">
                        <a:solidFill>
                          <a:srgbClr val="000000"/>
                        </a:solidFill>
                        <a:effectLst/>
                        <a:latin typeface="Arial" panose="020B0604020202020204" pitchFamily="34" charset="0"/>
                        <a:ea typeface="Calibri" panose="020F0502020204030204" pitchFamily="34" charset="0"/>
                      </a:endParaRPr>
                    </a:p>
                  </a:txBody>
                  <a:tcPr marL="68580" marR="68580" marT="0" marB="0">
                    <a:lnL>
                      <a:noFill/>
                    </a:lnL>
                    <a:lnR>
                      <a:noFill/>
                    </a:lnR>
                    <a:lnT>
                      <a:noFill/>
                    </a:lnT>
                    <a:lnB>
                      <a:noFill/>
                    </a:lnB>
                  </a:tcPr>
                </a:tc>
              </a:tr>
              <a:tr h="366970">
                <a:tc>
                  <a:txBody>
                    <a:bodyPr/>
                    <a:lstStyle/>
                    <a:p>
                      <a:pPr marL="0" marR="0">
                        <a:lnSpc>
                          <a:spcPct val="150000"/>
                        </a:lnSpc>
                        <a:spcBef>
                          <a:spcPts val="0"/>
                        </a:spcBef>
                        <a:spcAft>
                          <a:spcPts val="0"/>
                        </a:spcAft>
                      </a:pPr>
                      <a:r>
                        <a:rPr lang="en-US" sz="170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700" dirty="0">
                          <a:solidFill>
                            <a:srgbClr val="000000"/>
                          </a:solidFill>
                          <a:effectLst/>
                          <a:latin typeface="Times New Roman" panose="02020603050405020304" pitchFamily="18" charset="0"/>
                          <a:ea typeface="Calibri" panose="020F0502020204030204" pitchFamily="34" charset="0"/>
                        </a:rPr>
                        <a:t>Online learning resources should be increased. </a:t>
                      </a:r>
                      <a:endParaRPr lang="en-US" sz="1700" dirty="0">
                        <a:solidFill>
                          <a:srgbClr val="000000"/>
                        </a:solidFill>
                        <a:effectLst/>
                        <a:latin typeface="Arial" panose="020B0604020202020204" pitchFamily="34" charset="0"/>
                        <a:ea typeface="Calibri" panose="020F0502020204030204" pitchFamily="34" charset="0"/>
                      </a:endParaRPr>
                    </a:p>
                  </a:txBody>
                  <a:tcPr marL="68580" marR="68580" marT="0" marB="0">
                    <a:lnL>
                      <a:noFill/>
                    </a:lnL>
                    <a:lnR>
                      <a:noFill/>
                    </a:lnR>
                    <a:lnT>
                      <a:noFill/>
                    </a:lnT>
                    <a:lnB>
                      <a:noFill/>
                    </a:lnB>
                  </a:tcPr>
                </a:tc>
              </a:tr>
              <a:tr h="366970">
                <a:tc>
                  <a:txBody>
                    <a:bodyPr/>
                    <a:lstStyle/>
                    <a:p>
                      <a:pPr marL="0" marR="0">
                        <a:lnSpc>
                          <a:spcPct val="150000"/>
                        </a:lnSpc>
                        <a:spcBef>
                          <a:spcPts val="0"/>
                        </a:spcBef>
                        <a:spcAft>
                          <a:spcPts val="0"/>
                        </a:spcAft>
                      </a:pPr>
                      <a:r>
                        <a:rPr lang="en-US" sz="170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700" dirty="0">
                          <a:solidFill>
                            <a:srgbClr val="000000"/>
                          </a:solidFill>
                          <a:effectLst/>
                          <a:latin typeface="Times New Roman" panose="02020603050405020304" pitchFamily="18" charset="0"/>
                          <a:ea typeface="Calibri" panose="020F0502020204030204" pitchFamily="34" charset="0"/>
                        </a:rPr>
                        <a:t>Availability of research journals and books</a:t>
                      </a:r>
                      <a:endParaRPr lang="en-US" sz="1700" dirty="0">
                        <a:solidFill>
                          <a:srgbClr val="000000"/>
                        </a:solidFill>
                        <a:effectLst/>
                        <a:latin typeface="Arial" panose="020B0604020202020204" pitchFamily="34" charset="0"/>
                        <a:ea typeface="Calibri" panose="020F0502020204030204" pitchFamily="34" charset="0"/>
                      </a:endParaRPr>
                    </a:p>
                  </a:txBody>
                  <a:tcPr marL="68580" marR="68580" marT="0" marB="0">
                    <a:lnL>
                      <a:noFill/>
                    </a:lnL>
                    <a:lnR>
                      <a:noFill/>
                    </a:lnR>
                    <a:lnT>
                      <a:noFill/>
                    </a:lnT>
                    <a:lnB>
                      <a:noFill/>
                    </a:lnB>
                  </a:tcPr>
                </a:tc>
              </a:tr>
              <a:tr h="683358">
                <a:tc>
                  <a:txBody>
                    <a:bodyPr/>
                    <a:lstStyle/>
                    <a:p>
                      <a:pPr marL="0" marR="0">
                        <a:lnSpc>
                          <a:spcPct val="150000"/>
                        </a:lnSpc>
                        <a:spcBef>
                          <a:spcPts val="0"/>
                        </a:spcBef>
                        <a:spcAft>
                          <a:spcPts val="0"/>
                        </a:spcAft>
                      </a:pPr>
                      <a:r>
                        <a:rPr lang="en-US" sz="170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700">
                          <a:solidFill>
                            <a:srgbClr val="000000"/>
                          </a:solidFill>
                          <a:effectLst/>
                          <a:latin typeface="Times New Roman" panose="02020603050405020304" pitchFamily="18" charset="0"/>
                          <a:ea typeface="Calibri" panose="020F0502020204030204" pitchFamily="34" charset="0"/>
                        </a:rPr>
                        <a:t>More training programs, workshops, seminars and conferences should be arranged.</a:t>
                      </a:r>
                      <a:endParaRPr lang="en-US" sz="1700">
                        <a:solidFill>
                          <a:srgbClr val="000000"/>
                        </a:solidFill>
                        <a:effectLst/>
                        <a:latin typeface="Arial" panose="020B0604020202020204" pitchFamily="34" charset="0"/>
                        <a:ea typeface="Calibri" panose="020F0502020204030204" pitchFamily="34" charset="0"/>
                      </a:endParaRPr>
                    </a:p>
                  </a:txBody>
                  <a:tcPr marL="68580" marR="68580" marT="0" marB="0">
                    <a:lnL>
                      <a:noFill/>
                    </a:lnL>
                    <a:lnR>
                      <a:noFill/>
                    </a:lnR>
                    <a:lnT>
                      <a:noFill/>
                    </a:lnT>
                    <a:lnB>
                      <a:noFill/>
                    </a:lnB>
                  </a:tcPr>
                </a:tc>
              </a:tr>
              <a:tr h="366970">
                <a:tc>
                  <a:txBody>
                    <a:bodyPr/>
                    <a:lstStyle/>
                    <a:p>
                      <a:pPr marL="0" marR="0">
                        <a:lnSpc>
                          <a:spcPct val="150000"/>
                        </a:lnSpc>
                        <a:spcBef>
                          <a:spcPts val="0"/>
                        </a:spcBef>
                        <a:spcAft>
                          <a:spcPts val="0"/>
                        </a:spcAft>
                      </a:pPr>
                      <a:r>
                        <a:rPr lang="en-US" sz="170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700">
                          <a:solidFill>
                            <a:srgbClr val="000000"/>
                          </a:solidFill>
                          <a:effectLst/>
                          <a:latin typeface="Times New Roman" panose="02020603050405020304" pitchFamily="18" charset="0"/>
                          <a:ea typeface="Calibri" panose="020F0502020204030204" pitchFamily="34" charset="0"/>
                        </a:rPr>
                        <a:t>More foreign high qualified teachers should be hired.</a:t>
                      </a:r>
                      <a:endParaRPr lang="en-US" sz="1700">
                        <a:solidFill>
                          <a:srgbClr val="000000"/>
                        </a:solidFill>
                        <a:effectLst/>
                        <a:latin typeface="Arial" panose="020B0604020202020204" pitchFamily="34" charset="0"/>
                        <a:ea typeface="Calibri" panose="020F0502020204030204" pitchFamily="34" charset="0"/>
                      </a:endParaRPr>
                    </a:p>
                  </a:txBody>
                  <a:tcPr marL="68580" marR="68580" marT="0" marB="0">
                    <a:lnL>
                      <a:noFill/>
                    </a:lnL>
                    <a:lnR>
                      <a:noFill/>
                    </a:lnR>
                    <a:lnT>
                      <a:noFill/>
                    </a:lnT>
                    <a:lnB>
                      <a:noFill/>
                    </a:lnB>
                  </a:tcPr>
                </a:tc>
              </a:tr>
              <a:tr h="366970">
                <a:tc>
                  <a:txBody>
                    <a:bodyPr/>
                    <a:lstStyle/>
                    <a:p>
                      <a:pPr marL="0" marR="0">
                        <a:lnSpc>
                          <a:spcPct val="150000"/>
                        </a:lnSpc>
                        <a:spcBef>
                          <a:spcPts val="0"/>
                        </a:spcBef>
                        <a:spcAft>
                          <a:spcPts val="0"/>
                        </a:spcAft>
                      </a:pPr>
                      <a:r>
                        <a:rPr lang="en-US" sz="170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700">
                          <a:solidFill>
                            <a:srgbClr val="000000"/>
                          </a:solidFill>
                          <a:effectLst/>
                          <a:latin typeface="Times New Roman" panose="02020603050405020304" pitchFamily="18" charset="0"/>
                          <a:ea typeface="Calibri" panose="020F0502020204030204" pitchFamily="34" charset="0"/>
                        </a:rPr>
                        <a:t>There should be proper Lab for Ph. D scholars</a:t>
                      </a:r>
                      <a:endParaRPr lang="en-US" sz="1700">
                        <a:solidFill>
                          <a:srgbClr val="000000"/>
                        </a:solidFill>
                        <a:effectLst/>
                        <a:latin typeface="Arial" panose="020B0604020202020204" pitchFamily="34" charset="0"/>
                        <a:ea typeface="Calibri" panose="020F0502020204030204" pitchFamily="34" charset="0"/>
                      </a:endParaRPr>
                    </a:p>
                  </a:txBody>
                  <a:tcPr marL="68580" marR="68580" marT="0" marB="0">
                    <a:lnL>
                      <a:noFill/>
                    </a:lnL>
                    <a:lnR>
                      <a:noFill/>
                    </a:lnR>
                    <a:lnT>
                      <a:noFill/>
                    </a:lnT>
                    <a:lnB>
                      <a:noFill/>
                    </a:lnB>
                  </a:tcPr>
                </a:tc>
              </a:tr>
              <a:tr h="366970">
                <a:tc>
                  <a:txBody>
                    <a:bodyPr/>
                    <a:lstStyle/>
                    <a:p>
                      <a:pPr marL="0" marR="0">
                        <a:lnSpc>
                          <a:spcPct val="150000"/>
                        </a:lnSpc>
                        <a:spcBef>
                          <a:spcPts val="0"/>
                        </a:spcBef>
                        <a:spcAft>
                          <a:spcPts val="0"/>
                        </a:spcAft>
                      </a:pPr>
                      <a:r>
                        <a:rPr lang="en-US" sz="1700" dirty="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n-US" sz="1700" dirty="0">
                        <a:solidFill>
                          <a:srgbClr val="000000"/>
                        </a:solidFill>
                        <a:effectLst/>
                        <a:latin typeface="Arial" panose="020B0604020202020204" pitchFamily="34" charset="0"/>
                        <a:ea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340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Conclusions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 study </a:t>
            </a:r>
            <a:r>
              <a:rPr lang="en-US" dirty="0" smtClean="0">
                <a:latin typeface="Times New Roman" panose="02020603050405020304" pitchFamily="18" charset="0"/>
                <a:cs typeface="Times New Roman" panose="02020603050405020304" pitchFamily="18" charset="0"/>
              </a:rPr>
              <a:t>concluded</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that Ph</a:t>
            </a:r>
            <a:r>
              <a:rPr lang="en-US" dirty="0">
                <a:latin typeface="Times New Roman" panose="02020603050405020304" pitchFamily="18" charset="0"/>
                <a:cs typeface="Times New Roman" panose="02020603050405020304" pitchFamily="18" charset="0"/>
              </a:rPr>
              <a:t>. D scholars faced </a:t>
            </a:r>
            <a:r>
              <a:rPr lang="en-US" dirty="0" smtClean="0">
                <a:latin typeface="Times New Roman" panose="02020603050405020304" pitchFamily="18" charset="0"/>
                <a:cs typeface="Times New Roman" panose="02020603050405020304" pitchFamily="18" charset="0"/>
              </a:rPr>
              <a:t>various </a:t>
            </a:r>
            <a:r>
              <a:rPr lang="en-US" dirty="0">
                <a:latin typeface="Times New Roman" panose="02020603050405020304" pitchFamily="18" charset="0"/>
                <a:cs typeface="Times New Roman" panose="02020603050405020304" pitchFamily="18" charset="0"/>
              </a:rPr>
              <a:t>problems related to financial support, </a:t>
            </a:r>
            <a:r>
              <a:rPr lang="en-US" dirty="0" smtClean="0">
                <a:latin typeface="Times New Roman" panose="02020603050405020304" pitchFamily="18" charset="0"/>
                <a:cs typeface="Times New Roman" panose="02020603050405020304" pitchFamily="18" charset="0"/>
              </a:rPr>
              <a:t>weak communication </a:t>
            </a:r>
            <a:r>
              <a:rPr lang="en-US" dirty="0">
                <a:latin typeface="Times New Roman" panose="02020603050405020304" pitchFamily="18" charset="0"/>
                <a:cs typeface="Times New Roman" panose="02020603050405020304" pitchFamily="18" charset="0"/>
              </a:rPr>
              <a:t>between supervisor and supervisee, hostel facility, weak verbal </a:t>
            </a:r>
            <a:r>
              <a:rPr lang="en-US" dirty="0" smtClean="0">
                <a:latin typeface="Times New Roman" panose="02020603050405020304" pitchFamily="18" charset="0"/>
                <a:cs typeface="Times New Roman" panose="02020603050405020304" pitchFamily="18" charset="0"/>
              </a:rPr>
              <a:t>and written </a:t>
            </a:r>
            <a:r>
              <a:rPr lang="en-US" dirty="0">
                <a:latin typeface="Times New Roman" panose="02020603050405020304" pitchFamily="18" charset="0"/>
                <a:cs typeface="Times New Roman" panose="02020603050405020304" pitchFamily="18" charset="0"/>
              </a:rPr>
              <a:t>English communication, little research competencies of supervisors </a:t>
            </a:r>
            <a:r>
              <a:rPr lang="en-US" dirty="0" smtClean="0">
                <a:latin typeface="Times New Roman" panose="02020603050405020304" pitchFamily="18" charset="0"/>
                <a:cs typeface="Times New Roman" panose="02020603050405020304" pitchFamily="18" charset="0"/>
              </a:rPr>
              <a:t>regarding analysis</a:t>
            </a:r>
            <a:r>
              <a:rPr lang="en-US" dirty="0">
                <a:latin typeface="Times New Roman" panose="02020603050405020304" pitchFamily="18" charset="0"/>
                <a:cs typeface="Times New Roman" panose="02020603050405020304" pitchFamily="18" charset="0"/>
              </a:rPr>
              <a:t>, inadequate time given by supervisors, politics of faculty, inadequate </a:t>
            </a:r>
            <a:r>
              <a:rPr lang="en-US" dirty="0" smtClean="0">
                <a:latin typeface="Times New Roman" panose="02020603050405020304" pitchFamily="18" charset="0"/>
                <a:cs typeface="Times New Roman" panose="02020603050405020304" pitchFamily="18" charset="0"/>
              </a:rPr>
              <a:t>access to </a:t>
            </a:r>
            <a:r>
              <a:rPr lang="en-US" dirty="0">
                <a:latin typeface="Times New Roman" panose="02020603050405020304" pitchFamily="18" charset="0"/>
                <a:cs typeface="Times New Roman" panose="02020603050405020304" pitchFamily="18" charset="0"/>
              </a:rPr>
              <a:t>online resources and availability of the latest books in the libraries.</a:t>
            </a:r>
          </a:p>
        </p:txBody>
      </p:sp>
    </p:spTree>
    <p:extLst>
      <p:ext uri="{BB962C8B-B14F-4D97-AF65-F5344CB8AC3E}">
        <p14:creationId xmlns:p14="http://schemas.microsoft.com/office/powerpoint/2010/main" val="4284441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Recommendations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07438"/>
            <a:ext cx="10515600" cy="5219119"/>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study recommended </a:t>
            </a:r>
            <a:r>
              <a:rPr lang="en-US" dirty="0">
                <a:latin typeface="Times New Roman" panose="02020603050405020304" pitchFamily="18" charset="0"/>
                <a:cs typeface="Times New Roman" panose="02020603050405020304" pitchFamily="18" charset="0"/>
              </a:rPr>
              <a:t>time line in submission of research synopsis and the final project, </a:t>
            </a:r>
            <a:r>
              <a:rPr lang="en-US" dirty="0" smtClean="0">
                <a:latin typeface="Times New Roman" panose="02020603050405020304" pitchFamily="18" charset="0"/>
                <a:cs typeface="Times New Roman" panose="02020603050405020304" pitchFamily="18" charset="0"/>
              </a:rPr>
              <a:t>an adequate </a:t>
            </a:r>
            <a:r>
              <a:rPr lang="en-US" dirty="0">
                <a:latin typeface="Times New Roman" panose="02020603050405020304" pitchFamily="18" charset="0"/>
                <a:cs typeface="Times New Roman" panose="02020603050405020304" pitchFamily="18" charset="0"/>
              </a:rPr>
              <a:t>increase in the online learning resources, availability of latest books </a:t>
            </a:r>
            <a:r>
              <a:rPr lang="en-US" dirty="0" smtClean="0">
                <a:latin typeface="Times New Roman" panose="02020603050405020304" pitchFamily="18" charset="0"/>
                <a:cs typeface="Times New Roman" panose="02020603050405020304" pitchFamily="18" charset="0"/>
              </a:rPr>
              <a:t>and journals </a:t>
            </a:r>
            <a:r>
              <a:rPr lang="en-US" dirty="0">
                <a:latin typeface="Times New Roman" panose="02020603050405020304" pitchFamily="18" charset="0"/>
                <a:cs typeface="Times New Roman" panose="02020603050405020304" pitchFamily="18" charset="0"/>
              </a:rPr>
              <a:t>of good repute, more training programs, workshops, seminars </a:t>
            </a:r>
            <a:r>
              <a:rPr lang="en-US" dirty="0" smtClean="0">
                <a:latin typeface="Times New Roman" panose="02020603050405020304" pitchFamily="18" charset="0"/>
                <a:cs typeface="Times New Roman" panose="02020603050405020304" pitchFamily="18" charset="0"/>
              </a:rPr>
              <a:t>and conferences </a:t>
            </a:r>
            <a:r>
              <a:rPr lang="en-US" dirty="0">
                <a:latin typeface="Times New Roman" panose="02020603050405020304" pitchFamily="18" charset="0"/>
                <a:cs typeface="Times New Roman" panose="02020603050405020304" pitchFamily="18" charset="0"/>
              </a:rPr>
              <a:t>in order to increase research </a:t>
            </a:r>
            <a:r>
              <a:rPr lang="en-US" dirty="0" smtClean="0">
                <a:latin typeface="Times New Roman" panose="02020603050405020304" pitchFamily="18" charset="0"/>
                <a:cs typeface="Times New Roman" panose="02020603050405020304" pitchFamily="18" charset="0"/>
              </a:rPr>
              <a:t>competencies </a:t>
            </a:r>
            <a:r>
              <a:rPr lang="en-US" dirty="0">
                <a:latin typeface="Times New Roman" panose="02020603050405020304" pitchFamily="18" charset="0"/>
                <a:cs typeface="Times New Roman" panose="02020603050405020304" pitchFamily="18" charset="0"/>
              </a:rPr>
              <a:t>of the </a:t>
            </a:r>
            <a:r>
              <a:rPr lang="en-US" dirty="0" smtClean="0">
                <a:latin typeface="Times New Roman" panose="02020603050405020304" pitchFamily="18" charset="0"/>
                <a:cs typeface="Times New Roman" panose="02020603050405020304" pitchFamily="18" charset="0"/>
              </a:rPr>
              <a:t>scholars.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3432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 name="Picture 6" descr="C:\Users\Madiha Zahid\Desktop\b40dd3169ae40d95dcf2031ba09daf49.jpg"/>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extLst>
      <p:ext uri="{BB962C8B-B14F-4D97-AF65-F5344CB8AC3E}">
        <p14:creationId xmlns:p14="http://schemas.microsoft.com/office/powerpoint/2010/main" val="1628089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986" y="396070"/>
            <a:ext cx="10515600" cy="5888820"/>
          </a:xfrm>
        </p:spPr>
        <p:txBody>
          <a:bodyPr>
            <a:normAutofit fontScale="40000" lnSpcReduction="20000"/>
          </a:bodyPr>
          <a:lstStyle/>
          <a:p>
            <a:pPr marL="0" indent="0" algn="ctr">
              <a:lnSpc>
                <a:spcPct val="120000"/>
              </a:lnSpc>
              <a:buNone/>
            </a:pPr>
            <a:endParaRPr lang="en-US" sz="6500" b="1" dirty="0" smtClean="0">
              <a:latin typeface="Times New Roman" panose="02020603050405020304" pitchFamily="18" charset="0"/>
              <a:cs typeface="Times New Roman" panose="02020603050405020304" pitchFamily="18" charset="0"/>
            </a:endParaRPr>
          </a:p>
          <a:p>
            <a:pPr marL="0" indent="0" algn="ctr">
              <a:lnSpc>
                <a:spcPct val="120000"/>
              </a:lnSpc>
              <a:buNone/>
            </a:pPr>
            <a:r>
              <a:rPr lang="en-US" sz="6500" b="1" dirty="0">
                <a:latin typeface="Times New Roman" panose="02020603050405020304" pitchFamily="18" charset="0"/>
                <a:cs typeface="Times New Roman" panose="02020603050405020304" pitchFamily="18" charset="0"/>
              </a:rPr>
              <a:t>Problems Faced By Ph. D Scholars during Research Thesis: A Case Study of Institute of Education and Research</a:t>
            </a:r>
            <a:endParaRPr lang="en-US" sz="6500" b="1" dirty="0" smtClean="0">
              <a:latin typeface="Times New Roman" panose="02020603050405020304" pitchFamily="18" charset="0"/>
              <a:cs typeface="Times New Roman" panose="02020603050405020304" pitchFamily="18" charset="0"/>
            </a:endParaRPr>
          </a:p>
          <a:p>
            <a:pPr marL="0" indent="0" algn="ctr">
              <a:buNone/>
            </a:pPr>
            <a:endParaRPr lang="en-US" sz="3600" b="1" dirty="0">
              <a:latin typeface="Times New Roman" panose="02020603050405020304" pitchFamily="18" charset="0"/>
              <a:cs typeface="Times New Roman" panose="02020603050405020304" pitchFamily="18" charset="0"/>
            </a:endParaRPr>
          </a:p>
          <a:p>
            <a:pPr marL="0" indent="0" algn="ctr">
              <a:buNone/>
            </a:pPr>
            <a:endParaRPr lang="en-US" sz="3600" b="1" dirty="0" smtClean="0">
              <a:latin typeface="Times New Roman" panose="02020603050405020304" pitchFamily="18" charset="0"/>
              <a:cs typeface="Times New Roman" panose="02020603050405020304" pitchFamily="18" charset="0"/>
            </a:endParaRPr>
          </a:p>
          <a:p>
            <a:pPr marL="0" indent="0" algn="ctr">
              <a:buNone/>
            </a:pPr>
            <a:endParaRPr lang="en-US" sz="3600" b="1" dirty="0" smtClean="0">
              <a:latin typeface="Times New Roman" panose="02020603050405020304" pitchFamily="18" charset="0"/>
              <a:cs typeface="Times New Roman" panose="02020603050405020304" pitchFamily="18" charset="0"/>
            </a:endParaRPr>
          </a:p>
          <a:p>
            <a:pPr marL="0" indent="0" algn="ctr">
              <a:buNone/>
            </a:pPr>
            <a:endParaRPr lang="en-US" sz="3600" b="1" dirty="0">
              <a:latin typeface="Times New Roman" panose="02020603050405020304" pitchFamily="18" charset="0"/>
              <a:cs typeface="Times New Roman" panose="02020603050405020304" pitchFamily="18" charset="0"/>
            </a:endParaRPr>
          </a:p>
          <a:p>
            <a:pPr marL="0" indent="0" algn="ctr">
              <a:buNone/>
            </a:pPr>
            <a:r>
              <a:rPr lang="en-US" sz="3600" b="1" dirty="0" smtClean="0">
                <a:latin typeface="Times New Roman" panose="02020603050405020304" pitchFamily="18" charset="0"/>
                <a:cs typeface="Times New Roman" panose="02020603050405020304" pitchFamily="18" charset="0"/>
              </a:rPr>
              <a:t>Sohail </a:t>
            </a:r>
            <a:r>
              <a:rPr lang="en-US" sz="3600" b="1" dirty="0" err="1" smtClean="0">
                <a:latin typeface="Times New Roman" panose="02020603050405020304" pitchFamily="18" charset="0"/>
                <a:cs typeface="Times New Roman" panose="02020603050405020304" pitchFamily="18" charset="0"/>
              </a:rPr>
              <a:t>Mazhar</a:t>
            </a:r>
            <a:endParaRPr lang="en-US" sz="3600" b="1" dirty="0">
              <a:latin typeface="Times New Roman" panose="02020603050405020304" pitchFamily="18" charset="0"/>
              <a:cs typeface="Times New Roman" panose="02020603050405020304" pitchFamily="18" charset="0"/>
            </a:endParaRPr>
          </a:p>
          <a:p>
            <a:pPr marL="0" indent="0" algn="ctr">
              <a:buNone/>
            </a:pPr>
            <a:r>
              <a:rPr lang="en-US" sz="3600" b="1" dirty="0" smtClean="0">
                <a:latin typeface="Times New Roman" panose="02020603050405020304" pitchFamily="18" charset="0"/>
                <a:cs typeface="Times New Roman" panose="02020603050405020304" pitchFamily="18" charset="0"/>
              </a:rPr>
              <a:t>Instructor</a:t>
            </a:r>
          </a:p>
          <a:p>
            <a:pPr marL="0" indent="0" algn="ctr">
              <a:buNone/>
            </a:pPr>
            <a:r>
              <a:rPr lang="en-US" sz="3600" b="1" dirty="0" smtClean="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Department of Education, </a:t>
            </a:r>
            <a:endParaRPr lang="en-US" sz="3600" b="1" dirty="0" smtClean="0">
              <a:latin typeface="Times New Roman" panose="02020603050405020304" pitchFamily="18" charset="0"/>
              <a:cs typeface="Times New Roman" panose="02020603050405020304" pitchFamily="18" charset="0"/>
            </a:endParaRPr>
          </a:p>
          <a:p>
            <a:pPr marL="0" indent="0" algn="ctr">
              <a:buNone/>
            </a:pPr>
            <a:r>
              <a:rPr lang="en-US" sz="3600" b="1" dirty="0" smtClean="0">
                <a:latin typeface="Times New Roman" panose="02020603050405020304" pitchFamily="18" charset="0"/>
                <a:cs typeface="Times New Roman" panose="02020603050405020304" pitchFamily="18" charset="0"/>
              </a:rPr>
              <a:t>Virtual </a:t>
            </a:r>
            <a:r>
              <a:rPr lang="en-US" sz="3600" b="1" dirty="0">
                <a:latin typeface="Times New Roman" panose="02020603050405020304" pitchFamily="18" charset="0"/>
                <a:cs typeface="Times New Roman" panose="02020603050405020304" pitchFamily="18" charset="0"/>
              </a:rPr>
              <a:t>University of </a:t>
            </a:r>
            <a:r>
              <a:rPr lang="en-US" sz="3600" b="1" dirty="0" smtClean="0">
                <a:latin typeface="Times New Roman" panose="02020603050405020304" pitchFamily="18" charset="0"/>
                <a:cs typeface="Times New Roman" panose="02020603050405020304" pitchFamily="18" charset="0"/>
              </a:rPr>
              <a:t>Pakistan</a:t>
            </a:r>
            <a:endParaRPr lang="en-US" sz="3600" b="1" dirty="0">
              <a:latin typeface="Times New Roman" panose="02020603050405020304" pitchFamily="18" charset="0"/>
              <a:cs typeface="Times New Roman" panose="02020603050405020304" pitchFamily="18" charset="0"/>
            </a:endParaRPr>
          </a:p>
          <a:p>
            <a:pPr marL="0" indent="0" algn="ctr">
              <a:buNone/>
            </a:pPr>
            <a:endParaRPr lang="en-US" sz="3600" b="1" dirty="0">
              <a:latin typeface="Times New Roman" panose="02020603050405020304" pitchFamily="18" charset="0"/>
              <a:cs typeface="Times New Roman" panose="02020603050405020304" pitchFamily="18" charset="0"/>
            </a:endParaRPr>
          </a:p>
          <a:p>
            <a:endParaRPr lang="en-US" sz="3600" b="1" dirty="0">
              <a:latin typeface="Times New Roman" panose="02020603050405020304" pitchFamily="18" charset="0"/>
              <a:cs typeface="Times New Roman" panose="02020603050405020304" pitchFamily="18" charset="0"/>
            </a:endParaRPr>
          </a:p>
          <a:p>
            <a:pPr marL="0" indent="0" algn="ctr">
              <a:buNone/>
            </a:pPr>
            <a:r>
              <a:rPr lang="en-US" sz="3600" b="1" dirty="0">
                <a:latin typeface="Times New Roman" panose="02020603050405020304" pitchFamily="18" charset="0"/>
                <a:cs typeface="Times New Roman" panose="02020603050405020304" pitchFamily="18" charset="0"/>
              </a:rPr>
              <a:t>Dr</a:t>
            </a:r>
            <a:r>
              <a:rPr lang="en-US" sz="3600" b="1" dirty="0" smtClean="0">
                <a:latin typeface="Times New Roman" panose="02020603050405020304" pitchFamily="18" charset="0"/>
                <a:cs typeface="Times New Roman" panose="02020603050405020304" pitchFamily="18" charset="0"/>
              </a:rPr>
              <a:t>. Muhammad Saeed</a:t>
            </a:r>
            <a:endParaRPr lang="en-US" sz="3600" b="1" dirty="0">
              <a:latin typeface="Times New Roman" panose="02020603050405020304" pitchFamily="18" charset="0"/>
              <a:cs typeface="Times New Roman" panose="02020603050405020304" pitchFamily="18" charset="0"/>
            </a:endParaRPr>
          </a:p>
          <a:p>
            <a:pPr marL="0" indent="0" algn="ctr">
              <a:buNone/>
            </a:pPr>
            <a:r>
              <a:rPr lang="en-US" sz="3600" b="1" dirty="0" smtClean="0">
                <a:latin typeface="Times New Roman" panose="02020603050405020304" pitchFamily="18" charset="0"/>
                <a:cs typeface="Times New Roman" panose="02020603050405020304" pitchFamily="18" charset="0"/>
              </a:rPr>
              <a:t>Associate Professor </a:t>
            </a:r>
          </a:p>
          <a:p>
            <a:pPr marL="0" indent="0" algn="ctr">
              <a:buNone/>
            </a:pPr>
            <a:r>
              <a:rPr lang="en-US" sz="3600" b="1" dirty="0" smtClean="0">
                <a:latin typeface="Times New Roman" panose="02020603050405020304" pitchFamily="18" charset="0"/>
                <a:cs typeface="Times New Roman" panose="02020603050405020304" pitchFamily="18" charset="0"/>
              </a:rPr>
              <a:t>Institute </a:t>
            </a:r>
            <a:r>
              <a:rPr lang="en-US" sz="3600" b="1" dirty="0">
                <a:latin typeface="Times New Roman" panose="02020603050405020304" pitchFamily="18" charset="0"/>
                <a:cs typeface="Times New Roman" panose="02020603050405020304" pitchFamily="18" charset="0"/>
              </a:rPr>
              <a:t>of Education &amp; Research, </a:t>
            </a:r>
            <a:endParaRPr lang="en-US" sz="3600" b="1" dirty="0" smtClean="0">
              <a:latin typeface="Times New Roman" panose="02020603050405020304" pitchFamily="18" charset="0"/>
              <a:cs typeface="Times New Roman" panose="02020603050405020304" pitchFamily="18" charset="0"/>
            </a:endParaRPr>
          </a:p>
          <a:p>
            <a:pPr marL="0" indent="0" algn="ctr">
              <a:buNone/>
            </a:pPr>
            <a:r>
              <a:rPr lang="en-US" sz="3600" b="1" dirty="0" smtClean="0">
                <a:latin typeface="Times New Roman" panose="02020603050405020304" pitchFamily="18" charset="0"/>
                <a:cs typeface="Times New Roman" panose="02020603050405020304" pitchFamily="18" charset="0"/>
              </a:rPr>
              <a:t>University </a:t>
            </a:r>
            <a:r>
              <a:rPr lang="en-US" sz="3600" b="1" dirty="0">
                <a:latin typeface="Times New Roman" panose="02020603050405020304" pitchFamily="18" charset="0"/>
                <a:cs typeface="Times New Roman" panose="02020603050405020304" pitchFamily="18" charset="0"/>
              </a:rPr>
              <a:t>of the </a:t>
            </a:r>
            <a:r>
              <a:rPr lang="en-US" sz="3600" b="1" dirty="0" smtClean="0">
                <a:latin typeface="Times New Roman" panose="02020603050405020304" pitchFamily="18" charset="0"/>
                <a:cs typeface="Times New Roman" panose="02020603050405020304" pitchFamily="18" charset="0"/>
              </a:rPr>
              <a:t>Punjab</a:t>
            </a:r>
            <a:endParaRPr lang="en-US" sz="3600" b="1" dirty="0">
              <a:latin typeface="Times New Roman" panose="02020603050405020304" pitchFamily="18" charset="0"/>
              <a:cs typeface="Times New Roman" panose="02020603050405020304" pitchFamily="18" charset="0"/>
            </a:endParaRPr>
          </a:p>
          <a:p>
            <a:pPr marL="0" indent="0" algn="ctr">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712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Introduction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marL="0" indent="0">
              <a:lnSpc>
                <a:spcPct val="150000"/>
              </a:lnSpc>
              <a:buNone/>
            </a:pPr>
            <a:r>
              <a:rPr lang="en-US" dirty="0">
                <a:latin typeface="Times New Roman" panose="02020603050405020304" pitchFamily="18" charset="0"/>
                <a:cs typeface="Times New Roman" panose="02020603050405020304" pitchFamily="18" charset="0"/>
              </a:rPr>
              <a:t>Educational organization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most effective organization in cultural, social and economic development of each country. Research in higher education is the back bone of any </a:t>
            </a:r>
            <a:r>
              <a:rPr lang="en-US" dirty="0" smtClean="0">
                <a:latin typeface="Times New Roman" panose="02020603050405020304" pitchFamily="18" charset="0"/>
                <a:cs typeface="Times New Roman" panose="02020603050405020304" pitchFamily="18" charset="0"/>
              </a:rPr>
              <a:t>country success and Ph.D</a:t>
            </a:r>
            <a:r>
              <a:rPr lang="en-US" dirty="0">
                <a:latin typeface="Times New Roman" panose="02020603050405020304" pitchFamily="18" charset="0"/>
                <a:cs typeface="Times New Roman" panose="02020603050405020304" pitchFamily="18" charset="0"/>
              </a:rPr>
              <a:t>. research scholars are the key in the progress of research. </a:t>
            </a:r>
            <a:endParaRPr lang="en-US" dirty="0" smtClean="0">
              <a:latin typeface="Times New Roman" panose="02020603050405020304" pitchFamily="18" charset="0"/>
              <a:cs typeface="Times New Roman" panose="02020603050405020304" pitchFamily="18" charset="0"/>
            </a:endParaRPr>
          </a:p>
          <a:p>
            <a:pPr marL="0" indent="0">
              <a:lnSpc>
                <a:spcPct val="150000"/>
              </a:lnSpc>
              <a:buNone/>
            </a:pPr>
            <a:r>
              <a:rPr lang="en-US" dirty="0" smtClean="0">
                <a:latin typeface="Times New Roman" panose="02020603050405020304" pitchFamily="18" charset="0"/>
                <a:cs typeface="Times New Roman" panose="02020603050405020304" pitchFamily="18" charset="0"/>
              </a:rPr>
              <a:t>But </a:t>
            </a:r>
            <a:r>
              <a:rPr lang="en-US" dirty="0">
                <a:latin typeface="Times New Roman" panose="02020603050405020304" pitchFamily="18" charset="0"/>
                <a:cs typeface="Times New Roman" panose="02020603050405020304" pitchFamily="18" charset="0"/>
              </a:rPr>
              <a:t>the problem is that they have </a:t>
            </a:r>
            <a:r>
              <a:rPr lang="en-US" dirty="0" smtClean="0">
                <a:latin typeface="Times New Roman" panose="02020603050405020304" pitchFamily="18" charset="0"/>
                <a:cs typeface="Times New Roman" panose="02020603050405020304" pitchFamily="18" charset="0"/>
              </a:rPr>
              <a:t>to face </a:t>
            </a:r>
            <a:r>
              <a:rPr lang="en-US" dirty="0">
                <a:latin typeface="Times New Roman" panose="02020603050405020304" pitchFamily="18" charset="0"/>
                <a:cs typeface="Times New Roman" panose="02020603050405020304" pitchFamily="18" charset="0"/>
              </a:rPr>
              <a:t>many problems during their research work which are the main hurdles to promote research in Pakistan. Therefore, this study </a:t>
            </a:r>
            <a:r>
              <a:rPr lang="en-US" dirty="0" smtClean="0">
                <a:latin typeface="Times New Roman" panose="02020603050405020304" pitchFamily="18" charset="0"/>
                <a:cs typeface="Times New Roman" panose="02020603050405020304" pitchFamily="18" charset="0"/>
              </a:rPr>
              <a:t>was </a:t>
            </a:r>
            <a:r>
              <a:rPr lang="en-US" dirty="0">
                <a:latin typeface="Times New Roman" panose="02020603050405020304" pitchFamily="18" charset="0"/>
                <a:cs typeface="Times New Roman" panose="02020603050405020304" pitchFamily="18" charset="0"/>
              </a:rPr>
              <a:t>conducted to explore the problems of Ph.D. scholars during their research work at Institute of Education and Research, University of the Punjab, </a:t>
            </a:r>
            <a:r>
              <a:rPr lang="en-US" dirty="0" smtClean="0">
                <a:latin typeface="Times New Roman" panose="02020603050405020304" pitchFamily="18" charset="0"/>
                <a:cs typeface="Times New Roman" panose="02020603050405020304" pitchFamily="18" charset="0"/>
              </a:rPr>
              <a:t>Lahore.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573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Objectives of the Study</a:t>
            </a:r>
            <a:endParaRPr lang="en-US" sz="36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lstStyle/>
          <a:p>
            <a:pPr marL="0" indent="0">
              <a:lnSpc>
                <a:spcPct val="150000"/>
              </a:lnSpc>
              <a:buNone/>
            </a:pPr>
            <a:r>
              <a:rPr lang="en-US" dirty="0">
                <a:latin typeface="Times New Roman" panose="02020603050405020304" pitchFamily="18" charset="0"/>
                <a:cs typeface="Times New Roman" panose="02020603050405020304" pitchFamily="18" charset="0"/>
              </a:rPr>
              <a:t>1.	Identify the problems faced by Ph. D scholars during research </a:t>
            </a:r>
            <a:r>
              <a:rPr lang="en-US" dirty="0" smtClean="0">
                <a:latin typeface="Times New Roman" panose="02020603050405020304" pitchFamily="18" charset="0"/>
                <a:cs typeface="Times New Roman" panose="02020603050405020304" pitchFamily="18" charset="0"/>
              </a:rPr>
              <a:t>	thesis</a:t>
            </a:r>
            <a:r>
              <a:rPr lang="en-US" dirty="0">
                <a:latin typeface="Times New Roman" panose="02020603050405020304" pitchFamily="18" charset="0"/>
                <a:cs typeface="Times New Roman" panose="02020603050405020304" pitchFamily="18" charset="0"/>
              </a:rPr>
              <a:t>. </a:t>
            </a:r>
          </a:p>
          <a:p>
            <a:pPr marL="0" indent="0">
              <a:lnSpc>
                <a:spcPct val="150000"/>
              </a:lnSpc>
              <a:buNone/>
            </a:pPr>
            <a:r>
              <a:rPr lang="en-US" dirty="0">
                <a:latin typeface="Times New Roman" panose="02020603050405020304" pitchFamily="18" charset="0"/>
                <a:cs typeface="Times New Roman" panose="02020603050405020304" pitchFamily="18" charset="0"/>
              </a:rPr>
              <a:t>2.	Suggest viable measures to overcome problems faced by Ph. D </a:t>
            </a:r>
            <a:r>
              <a:rPr lang="en-US" dirty="0" smtClean="0">
                <a:latin typeface="Times New Roman" panose="02020603050405020304" pitchFamily="18" charset="0"/>
                <a:cs typeface="Times New Roman" panose="02020603050405020304" pitchFamily="18" charset="0"/>
              </a:rPr>
              <a:t>	scholars</a:t>
            </a:r>
            <a:r>
              <a:rPr lang="en-U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985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Times New Roman" panose="02020603050405020304" pitchFamily="18" charset="0"/>
                <a:cs typeface="Times New Roman" panose="02020603050405020304" pitchFamily="18" charset="0"/>
              </a:rPr>
              <a:t>Research Questions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07886"/>
            <a:ext cx="10515600" cy="4769077"/>
          </a:xfrm>
        </p:spPr>
        <p:txBody>
          <a:bodyPr>
            <a:normAutofit fontScale="92500"/>
          </a:bodyPr>
          <a:lstStyle/>
          <a:p>
            <a:pPr marL="0" indent="0">
              <a:lnSpc>
                <a:spcPct val="150000"/>
              </a:lnSpc>
              <a:buNone/>
            </a:pPr>
            <a:r>
              <a:rPr lang="en-US" dirty="0" smtClean="0">
                <a:latin typeface="Times New Roman" panose="02020603050405020304" pitchFamily="18" charset="0"/>
                <a:cs typeface="Times New Roman" panose="02020603050405020304" pitchFamily="18" charset="0"/>
              </a:rPr>
              <a:t>1.1</a:t>
            </a:r>
            <a:r>
              <a:rPr lang="en-US" dirty="0">
                <a:latin typeface="Times New Roman" panose="02020603050405020304" pitchFamily="18" charset="0"/>
                <a:cs typeface="Times New Roman" panose="02020603050405020304" pitchFamily="18" charset="0"/>
              </a:rPr>
              <a:t>	What are the academic (including research) problems of Ph. D </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research </a:t>
            </a:r>
            <a:r>
              <a:rPr lang="en-US" dirty="0">
                <a:latin typeface="Times New Roman" panose="02020603050405020304" pitchFamily="18" charset="0"/>
                <a:cs typeface="Times New Roman" panose="02020603050405020304" pitchFamily="18" charset="0"/>
              </a:rPr>
              <a:t>scholars?</a:t>
            </a:r>
          </a:p>
          <a:p>
            <a:pPr marL="0" indent="0">
              <a:lnSpc>
                <a:spcPct val="150000"/>
              </a:lnSpc>
              <a:buNone/>
            </a:pPr>
            <a:r>
              <a:rPr lang="en-US" dirty="0" smtClean="0">
                <a:latin typeface="Times New Roman" panose="02020603050405020304" pitchFamily="18" charset="0"/>
                <a:cs typeface="Times New Roman" panose="02020603050405020304" pitchFamily="18" charset="0"/>
              </a:rPr>
              <a:t>1.2</a:t>
            </a:r>
            <a:r>
              <a:rPr lang="en-US" dirty="0">
                <a:latin typeface="Times New Roman" panose="02020603050405020304" pitchFamily="18" charset="0"/>
                <a:cs typeface="Times New Roman" panose="02020603050405020304" pitchFamily="18" charset="0"/>
              </a:rPr>
              <a:t>	What are the administrative problems of Ph. D research scholars?</a:t>
            </a:r>
          </a:p>
          <a:p>
            <a:pPr marL="0" indent="0">
              <a:lnSpc>
                <a:spcPct val="150000"/>
              </a:lnSpc>
              <a:buNone/>
            </a:pPr>
            <a:r>
              <a:rPr lang="en-US" dirty="0" smtClean="0">
                <a:latin typeface="Times New Roman" panose="02020603050405020304" pitchFamily="18" charset="0"/>
                <a:cs typeface="Times New Roman" panose="02020603050405020304" pitchFamily="18" charset="0"/>
              </a:rPr>
              <a:t>1.3</a:t>
            </a:r>
            <a:r>
              <a:rPr lang="en-US" dirty="0">
                <a:latin typeface="Times New Roman" panose="02020603050405020304" pitchFamily="18" charset="0"/>
                <a:cs typeface="Times New Roman" panose="02020603050405020304" pitchFamily="18" charset="0"/>
              </a:rPr>
              <a:t>	What are the social problems of Ph. D research scholars?</a:t>
            </a:r>
          </a:p>
          <a:p>
            <a:pPr marL="0" indent="0">
              <a:lnSpc>
                <a:spcPct val="150000"/>
              </a:lnSpc>
              <a:buNone/>
            </a:pPr>
            <a:r>
              <a:rPr lang="en-US" dirty="0" smtClean="0">
                <a:latin typeface="Times New Roman" panose="02020603050405020304" pitchFamily="18" charset="0"/>
                <a:cs typeface="Times New Roman" panose="02020603050405020304" pitchFamily="18" charset="0"/>
              </a:rPr>
              <a:t>1.4</a:t>
            </a:r>
            <a:r>
              <a:rPr lang="en-US" dirty="0">
                <a:latin typeface="Times New Roman" panose="02020603050405020304" pitchFamily="18" charset="0"/>
                <a:cs typeface="Times New Roman" panose="02020603050405020304" pitchFamily="18" charset="0"/>
              </a:rPr>
              <a:t>	What are </a:t>
            </a:r>
            <a:r>
              <a:rPr lang="en-US" dirty="0" smtClean="0">
                <a:latin typeface="Times New Roman" panose="02020603050405020304" pitchFamily="18" charset="0"/>
                <a:cs typeface="Times New Roman" panose="02020603050405020304" pitchFamily="18" charset="0"/>
              </a:rPr>
              <a:t>the financial </a:t>
            </a:r>
            <a:r>
              <a:rPr lang="en-US" dirty="0">
                <a:latin typeface="Times New Roman" panose="02020603050405020304" pitchFamily="18" charset="0"/>
                <a:cs typeface="Times New Roman" panose="02020603050405020304" pitchFamily="18" charset="0"/>
              </a:rPr>
              <a:t>problems of Ph. D research scholars?</a:t>
            </a:r>
          </a:p>
          <a:p>
            <a:pPr marL="0" indent="0">
              <a:lnSpc>
                <a:spcPct val="150000"/>
              </a:lnSpc>
              <a:buNone/>
            </a:pPr>
            <a:r>
              <a:rPr lang="en-US" dirty="0">
                <a:latin typeface="Times New Roman" panose="02020603050405020304" pitchFamily="18" charset="0"/>
                <a:cs typeface="Times New Roman" panose="02020603050405020304" pitchFamily="18" charset="0"/>
              </a:rPr>
              <a:t>2.	What measures should be taken to overcome the problems faced </a:t>
            </a:r>
            <a:r>
              <a:rPr lang="en-US" dirty="0" smtClean="0">
                <a:latin typeface="Times New Roman" panose="02020603050405020304" pitchFamily="18" charset="0"/>
                <a:cs typeface="Times New Roman" panose="02020603050405020304" pitchFamily="18" charset="0"/>
              </a:rPr>
              <a:t>	by </a:t>
            </a:r>
            <a:r>
              <a:rPr lang="en-US" dirty="0">
                <a:latin typeface="Times New Roman" panose="02020603050405020304" pitchFamily="18" charset="0"/>
                <a:cs typeface="Times New Roman" panose="02020603050405020304" pitchFamily="18" charset="0"/>
              </a:rPr>
              <a:t>Ph. D </a:t>
            </a:r>
            <a:r>
              <a:rPr lang="en-US" dirty="0" smtClean="0">
                <a:latin typeface="Times New Roman" panose="02020603050405020304" pitchFamily="18" charset="0"/>
                <a:cs typeface="Times New Roman" panose="02020603050405020304" pitchFamily="18" charset="0"/>
              </a:rPr>
              <a:t>scholars</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589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anose="02020603050405020304" pitchFamily="18" charset="0"/>
                <a:cs typeface="Times New Roman" panose="02020603050405020304" pitchFamily="18" charset="0"/>
              </a:rPr>
              <a:t>Methodology</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8940" y="1580926"/>
            <a:ext cx="11973059" cy="5277073"/>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Research Design</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study was qualitative in nature and case study design was used.</a:t>
            </a:r>
            <a:endParaRPr lang="en-US"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Population of the Study</a:t>
            </a:r>
            <a:endParaRPr lang="en-US" dirty="0" smtClean="0">
              <a:latin typeface="Times New Roman" panose="02020603050405020304" pitchFamily="18" charset="0"/>
              <a:cs typeface="Times New Roman" panose="02020603050405020304" pitchFamily="18" charset="0"/>
            </a:endParaRPr>
          </a:p>
          <a:p>
            <a:pPr marL="0" indent="0">
              <a:lnSpc>
                <a:spcPct val="150000"/>
              </a:lnSpc>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All the Ph. D scholars enrolled in Ph. D (Education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Institute of Education and Research, University of the Punjab, Lahore were the papulation of the study.</a:t>
            </a:r>
          </a:p>
        </p:txBody>
      </p:sp>
    </p:spTree>
    <p:extLst>
      <p:ext uri="{BB962C8B-B14F-4D97-AF65-F5344CB8AC3E}">
        <p14:creationId xmlns:p14="http://schemas.microsoft.com/office/powerpoint/2010/main" val="2074014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84" y="957551"/>
            <a:ext cx="10515600" cy="6370525"/>
          </a:xfrm>
        </p:spPr>
        <p:txBody>
          <a:bodyPr>
            <a:normAutofit fontScale="90000"/>
          </a:bodyPr>
          <a:lstStyle/>
          <a:p>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r>
              <a:rPr lang="en-US" sz="3100" b="1" dirty="0" smtClean="0">
                <a:latin typeface="Times New Roman" panose="02020603050405020304" pitchFamily="18" charset="0"/>
                <a:cs typeface="Times New Roman" panose="02020603050405020304" pitchFamily="18" charset="0"/>
              </a:rPr>
              <a:t>Sample</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Purposive sampling technique was used in this research and size of the sample consisted of 10 participants</a:t>
            </a:r>
            <a:r>
              <a:rPr lang="en-US" sz="3100" dirty="0" smtClean="0">
                <a:latin typeface="Times New Roman" panose="02020603050405020304" pitchFamily="18" charset="0"/>
                <a:cs typeface="Times New Roman" panose="02020603050405020304" pitchFamily="18" charset="0"/>
              </a:rPr>
              <a:t>.</a:t>
            </a:r>
            <a:br>
              <a:rPr lang="en-US" sz="31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3100" b="1" dirty="0" smtClean="0">
                <a:latin typeface="Times New Roman" panose="02020603050405020304" pitchFamily="18" charset="0"/>
                <a:cs typeface="Times New Roman" panose="02020603050405020304" pitchFamily="18" charset="0"/>
              </a:rPr>
              <a:t>Instrument</a:t>
            </a: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Semi-structured interview was used as a research instrument. The interview questions were developed by the researchers in the light of literature review. The interview questions were validated through experts’ opinion to ensure the validation of the interview questions. The open ended questions of interview </a:t>
            </a:r>
            <a:r>
              <a:rPr lang="en-US" sz="3100" dirty="0" smtClean="0">
                <a:latin typeface="Times New Roman" panose="02020603050405020304" pitchFamily="18" charset="0"/>
                <a:cs typeface="Times New Roman" panose="02020603050405020304" pitchFamily="18" charset="0"/>
              </a:rPr>
              <a:t>were based </a:t>
            </a:r>
            <a:r>
              <a:rPr lang="en-US" sz="3100" dirty="0">
                <a:latin typeface="Times New Roman" panose="02020603050405020304" pitchFamily="18" charset="0"/>
                <a:cs typeface="Times New Roman" panose="02020603050405020304" pitchFamily="18" charset="0"/>
              </a:rPr>
              <a:t>on the themes of academic, administrative, social and financial problems of the scholars. </a:t>
            </a: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endParaRPr lang="en-US"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927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1532"/>
            <a:ext cx="10515600" cy="4351338"/>
          </a:xfrm>
        </p:spPr>
        <p:txBody>
          <a:bodyPr>
            <a:noAutofit/>
          </a:bodyPr>
          <a:lstStyle/>
          <a:p>
            <a:pPr marL="0" indent="0">
              <a:lnSpc>
                <a:spcPct val="150000"/>
              </a:lnSpc>
              <a:buNone/>
            </a:pPr>
            <a:r>
              <a:rPr lang="en-US" b="1" dirty="0">
                <a:latin typeface="Times New Roman" panose="02020603050405020304" pitchFamily="18" charset="0"/>
                <a:cs typeface="Times New Roman" panose="02020603050405020304" pitchFamily="18" charset="0"/>
              </a:rPr>
              <a:t>Data Collection</a:t>
            </a:r>
            <a:r>
              <a:rPr lang="en-US"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nSpc>
                <a:spcPct val="150000"/>
              </a:lnSpc>
              <a:buNone/>
            </a:pPr>
            <a:r>
              <a:rPr lang="en-US" dirty="0" smtClean="0">
                <a:latin typeface="Times New Roman" panose="02020603050405020304" pitchFamily="18" charset="0"/>
                <a:cs typeface="Times New Roman" panose="02020603050405020304" pitchFamily="18" charset="0"/>
              </a:rPr>
              <a:t>The researcher </a:t>
            </a:r>
            <a:r>
              <a:rPr lang="en-US" dirty="0">
                <a:latin typeface="Times New Roman" panose="02020603050405020304" pitchFamily="18" charset="0"/>
                <a:cs typeface="Times New Roman" panose="02020603050405020304" pitchFamily="18" charset="0"/>
              </a:rPr>
              <a:t>conducted interviews personally and explained the questions to the subjects if needed, while respondents were taken into confidence to eliminate ambiguity at any level of the interview. </a:t>
            </a:r>
            <a:endParaRPr lang="en-US" dirty="0" smtClean="0">
              <a:latin typeface="Times New Roman" panose="02020603050405020304" pitchFamily="18" charset="0"/>
              <a:cs typeface="Times New Roman" panose="02020603050405020304" pitchFamily="18" charset="0"/>
            </a:endParaRPr>
          </a:p>
          <a:p>
            <a:pPr marL="0" indent="0">
              <a:lnSpc>
                <a:spcPct val="150000"/>
              </a:lnSpc>
              <a:buNone/>
            </a:pPr>
            <a:r>
              <a:rPr lang="en-US" b="1" dirty="0">
                <a:latin typeface="Times New Roman" panose="02020603050405020304" pitchFamily="18" charset="0"/>
                <a:cs typeface="Times New Roman" panose="02020603050405020304" pitchFamily="18" charset="0"/>
              </a:rPr>
              <a:t>Data </a:t>
            </a:r>
            <a:r>
              <a:rPr lang="en-US" b="1" dirty="0" smtClean="0">
                <a:latin typeface="Times New Roman" panose="02020603050405020304" pitchFamily="18" charset="0"/>
                <a:cs typeface="Times New Roman" panose="02020603050405020304" pitchFamily="18" charset="0"/>
              </a:rPr>
              <a:t>Analysis</a:t>
            </a:r>
          </a:p>
          <a:p>
            <a:pPr marL="0" indent="0">
              <a:lnSpc>
                <a:spcPct val="150000"/>
              </a:lnSpc>
              <a:buNone/>
            </a:pP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researcher </a:t>
            </a:r>
            <a:r>
              <a:rPr lang="en-US" dirty="0">
                <a:latin typeface="Times New Roman" panose="02020603050405020304" pitchFamily="18" charset="0"/>
                <a:cs typeface="Times New Roman" panose="02020603050405020304" pitchFamily="18" charset="0"/>
              </a:rPr>
              <a:t>analyzed and interpreted data by using thematic analysis technique which is most commonly used in qualitative research. </a:t>
            </a:r>
          </a:p>
          <a:p>
            <a:pPr marL="0" indent="0">
              <a:lnSpc>
                <a:spcPct val="150000"/>
              </a:lnSpc>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234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471" y="0"/>
            <a:ext cx="10515600" cy="1008108"/>
          </a:xfrm>
        </p:spPr>
        <p:txBody>
          <a:bodyPr/>
          <a:lstStyle/>
          <a:p>
            <a:pPr algn="ctr"/>
            <a:r>
              <a:rPr lang="en-US" b="1" dirty="0" smtClean="0">
                <a:latin typeface="Times New Roman" panose="02020603050405020304" pitchFamily="18" charset="0"/>
                <a:cs typeface="Times New Roman" panose="02020603050405020304" pitchFamily="18" charset="0"/>
              </a:rPr>
              <a:t>Results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08108"/>
            <a:ext cx="10515600" cy="5624512"/>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Research Question 1  </a:t>
            </a:r>
            <a:endParaRPr lang="en-US" dirty="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What </a:t>
            </a:r>
            <a:r>
              <a:rPr lang="en-US" sz="1800" dirty="0">
                <a:latin typeface="Times New Roman" panose="02020603050405020304" pitchFamily="18" charset="0"/>
                <a:cs typeface="Times New Roman" panose="02020603050405020304" pitchFamily="18" charset="0"/>
              </a:rPr>
              <a:t>are the academic (including research) problems of Ph. D research scholars</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Results</a:t>
            </a:r>
            <a:endParaRPr lang="en-US" b="1"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Academic (Including Research) Problems of Ph. D Research </a:t>
            </a:r>
            <a:r>
              <a:rPr lang="en-US" sz="1800" dirty="0" smtClean="0">
                <a:latin typeface="Times New Roman" panose="02020603050405020304" pitchFamily="18" charset="0"/>
                <a:cs typeface="Times New Roman" panose="02020603050405020304" pitchFamily="18" charset="0"/>
              </a:rPr>
              <a:t>Scholars</a:t>
            </a:r>
            <a:endParaRPr lang="en-US" sz="18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60827293"/>
              </p:ext>
            </p:extLst>
          </p:nvPr>
        </p:nvGraphicFramePr>
        <p:xfrm>
          <a:off x="838200" y="3037310"/>
          <a:ext cx="10515600" cy="3703320"/>
        </p:xfrm>
        <a:graphic>
          <a:graphicData uri="http://schemas.openxmlformats.org/drawingml/2006/table">
            <a:tbl>
              <a:tblPr firstRow="1" firstCol="1" bandRow="1"/>
              <a:tblGrid>
                <a:gridCol w="2680737"/>
                <a:gridCol w="7834863"/>
              </a:tblGrid>
              <a:tr h="0">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Major Theme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r>
                        <a:rPr lang="en-US" sz="1800" dirty="0" smtClean="0">
                          <a:effectLst/>
                          <a:latin typeface="Times New Roman" panose="02020603050405020304" pitchFamily="18" charset="0"/>
                          <a:ea typeface="Calibri" panose="020F0502020204030204" pitchFamily="34" charset="0"/>
                        </a:rPr>
                        <a:t>Sub-themes</a:t>
                      </a:r>
                      <a:endParaRPr lang="en-US" sz="1800" dirty="0">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rPr>
                        <a:t>Problems in data collection</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Problems in data analysis</a:t>
                      </a:r>
                    </a:p>
                  </a:txBody>
                  <a:tcPr marL="68580" marR="68580" marT="0" marB="0">
                    <a:lnL>
                      <a:noFill/>
                    </a:lnL>
                    <a:lnR>
                      <a:noFill/>
                    </a:lnR>
                    <a:lnT>
                      <a:noFill/>
                    </a:lnT>
                    <a:lnB>
                      <a:noFill/>
                    </a:lnB>
                  </a:tcPr>
                </a:tc>
              </a:tr>
              <a:tr h="0">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Difficulties in searching and approving topic</a:t>
                      </a:r>
                    </a:p>
                  </a:txBody>
                  <a:tcPr marL="68580" marR="68580" marT="0" marB="0">
                    <a:lnL>
                      <a:noFill/>
                    </a:lnL>
                    <a:lnR>
                      <a:noFill/>
                    </a:lnR>
                    <a:lnT>
                      <a:noFill/>
                    </a:lnT>
                    <a:lnB>
                      <a:noFill/>
                    </a:lnB>
                  </a:tcPr>
                </a:tc>
              </a:tr>
              <a:tr h="0">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rPr>
                        <a:t>Academic problems</a:t>
                      </a:r>
                    </a:p>
                  </a:txBody>
                  <a:tcPr marL="68580" marR="68580" marT="0" marB="0">
                    <a:lnL>
                      <a:noFill/>
                    </a:lnL>
                    <a:lnR>
                      <a:noFill/>
                    </a:lnR>
                    <a:lnT>
                      <a:noFill/>
                    </a:lnT>
                    <a:lnB>
                      <a:noFill/>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rPr>
                        <a:t>Failure of supervisor in giving proper time owing to his/her workload</a:t>
                      </a:r>
                    </a:p>
                  </a:txBody>
                  <a:tcPr marL="68580" marR="68580" marT="0" marB="0">
                    <a:lnL>
                      <a:noFill/>
                    </a:lnL>
                    <a:lnR>
                      <a:noFill/>
                    </a:lnR>
                    <a:lnT>
                      <a:noFill/>
                    </a:lnT>
                    <a:lnB>
                      <a:noFill/>
                    </a:lnB>
                  </a:tcPr>
                </a:tc>
              </a:tr>
              <a:tr h="0">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rPr>
                        <a:t>Late feedback of supervisor</a:t>
                      </a:r>
                    </a:p>
                  </a:txBody>
                  <a:tcPr marL="68580" marR="68580" marT="0" marB="0">
                    <a:lnL>
                      <a:noFill/>
                    </a:lnL>
                    <a:lnR>
                      <a:noFill/>
                    </a:lnR>
                    <a:lnT>
                      <a:noFill/>
                    </a:lnT>
                    <a:lnB>
                      <a:noFill/>
                    </a:lnB>
                  </a:tcPr>
                </a:tc>
              </a:tr>
              <a:tr h="0">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gn="l">
                        <a:lnSpc>
                          <a:spcPct val="150000"/>
                        </a:lnSpc>
                        <a:spcBef>
                          <a:spcPts val="0"/>
                        </a:spcBef>
                        <a:spcAft>
                          <a:spcPts val="0"/>
                        </a:spcAft>
                      </a:pPr>
                      <a:r>
                        <a:rPr lang="en-US" sz="1800" dirty="0" smtClean="0">
                          <a:effectLst/>
                          <a:latin typeface="Times New Roman" panose="02020603050405020304" pitchFamily="18" charset="0"/>
                          <a:ea typeface="Calibri" panose="020F0502020204030204" pitchFamily="34" charset="0"/>
                        </a:rPr>
                        <a:t>Research competencies of supervisors regarding</a:t>
                      </a:r>
                      <a:r>
                        <a:rPr lang="en-US" sz="1800" baseline="0" dirty="0" smtClean="0">
                          <a:effectLst/>
                          <a:latin typeface="Times New Roman" panose="02020603050405020304" pitchFamily="18" charset="0"/>
                          <a:ea typeface="Calibri" panose="020F0502020204030204" pitchFamily="34" charset="0"/>
                        </a:rPr>
                        <a:t>  </a:t>
                      </a:r>
                      <a:r>
                        <a:rPr lang="en-US" sz="1800" dirty="0" smtClean="0">
                          <a:effectLst/>
                          <a:latin typeface="Times New Roman" panose="02020603050405020304" pitchFamily="18" charset="0"/>
                          <a:ea typeface="Calibri" panose="020F0502020204030204" pitchFamily="34" charset="0"/>
                        </a:rPr>
                        <a:t>analysis</a:t>
                      </a:r>
                      <a:endParaRPr lang="en-US" sz="18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r>
              <a:tr h="0">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rPr>
                        <a:t>Problem in academic writing</a:t>
                      </a:r>
                    </a:p>
                  </a:txBody>
                  <a:tcPr marL="68580" marR="68580" marT="0" marB="0">
                    <a:lnL>
                      <a:noFill/>
                    </a:lnL>
                    <a:lnR>
                      <a:noFill/>
                    </a:lnR>
                    <a:lnT>
                      <a:noFill/>
                    </a:lnT>
                    <a:lnB>
                      <a:noFill/>
                    </a:lnB>
                  </a:tcPr>
                </a:tc>
              </a:tr>
              <a:tr h="0">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endParaRPr lang="en-US" sz="18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60428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3855</TotalTime>
  <Words>672</Words>
  <Application>Microsoft Office PowerPoint</Application>
  <PresentationFormat>Widescreen</PresentationFormat>
  <Paragraphs>141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Introduction</vt:lpstr>
      <vt:lpstr>Objectives of the Study</vt:lpstr>
      <vt:lpstr>Research Questions</vt:lpstr>
      <vt:lpstr>Methodology </vt:lpstr>
      <vt:lpstr>   Sample  Purposive sampling technique was used in this research and size of the sample consisted of 10 participants.  Instrument   Semi-structured interview was used as a research instrument. The interview questions were developed by the researchers in the light of literature review. The interview questions were validated through experts’ opinion to ensure the validation of the interview questions. The open ended questions of interview were based on the themes of academic, administrative, social and financial problems of the scholars.          </vt:lpstr>
      <vt:lpstr>PowerPoint Presentation</vt:lpstr>
      <vt:lpstr>Results</vt:lpstr>
      <vt:lpstr>PowerPoint Presentation</vt:lpstr>
      <vt:lpstr>PowerPoint Presentation</vt:lpstr>
      <vt:lpstr>PowerPoint Presentation</vt:lpstr>
      <vt:lpstr>PowerPoint Presentation</vt:lpstr>
      <vt:lpstr>Conclusions</vt:lpstr>
      <vt:lpstr>Recommendations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dc:title>
  <dc:creator>Sohail</dc:creator>
  <cp:lastModifiedBy>Sohail</cp:lastModifiedBy>
  <cp:revision>44</cp:revision>
  <dcterms:created xsi:type="dcterms:W3CDTF">2016-11-22T16:42:25Z</dcterms:created>
  <dcterms:modified xsi:type="dcterms:W3CDTF">2019-10-13T22:17:12Z</dcterms:modified>
</cp:coreProperties>
</file>