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64" r:id="rId4"/>
    <p:sldId id="257" r:id="rId5"/>
    <p:sldId id="269" r:id="rId6"/>
    <p:sldId id="258" r:id="rId7"/>
    <p:sldId id="259" r:id="rId8"/>
    <p:sldId id="260" r:id="rId9"/>
    <p:sldId id="261" r:id="rId10"/>
    <p:sldId id="262" r:id="rId11"/>
    <p:sldId id="263" r:id="rId12"/>
    <p:sldId id="268" r:id="rId13"/>
    <p:sldId id="265" r:id="rId14"/>
    <p:sldId id="266" r:id="rId15"/>
    <p:sldId id="267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A082ED-0B87-4871-99C6-997BEEC3BDA4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5B0E67-2C2C-438A-9056-B2ED1E1A8FEF}">
      <dgm:prSet phldrT="[Text]" custT="1"/>
      <dgm:spPr/>
      <dgm:t>
        <a:bodyPr/>
        <a:lstStyle/>
        <a:p>
          <a:r>
            <a:rPr lang="en-US" sz="2000" dirty="0"/>
            <a:t>Conclusion</a:t>
          </a:r>
        </a:p>
      </dgm:t>
    </dgm:pt>
    <dgm:pt modelId="{EE49C5CF-1C67-4573-B45A-BFE332FDBA9D}" type="parTrans" cxnId="{A0EB3B0F-D2AF-4448-B953-C3423A182128}">
      <dgm:prSet/>
      <dgm:spPr/>
      <dgm:t>
        <a:bodyPr/>
        <a:lstStyle/>
        <a:p>
          <a:endParaRPr lang="en-US"/>
        </a:p>
      </dgm:t>
    </dgm:pt>
    <dgm:pt modelId="{FE9A23E8-5634-478A-97EF-24A4AD1709C0}" type="sibTrans" cxnId="{A0EB3B0F-D2AF-4448-B953-C3423A182128}">
      <dgm:prSet/>
      <dgm:spPr/>
      <dgm:t>
        <a:bodyPr/>
        <a:lstStyle/>
        <a:p>
          <a:endParaRPr lang="en-US"/>
        </a:p>
      </dgm:t>
    </dgm:pt>
    <dgm:pt modelId="{19D0A606-2B2D-4E94-A492-0D1F1BB5FBFB}">
      <dgm:prSet phldrT="[Text]" custT="1"/>
      <dgm:spPr/>
      <dgm:t>
        <a:bodyPr/>
        <a:lstStyle/>
        <a:p>
          <a:r>
            <a:rPr lang="en-US" sz="1800" dirty="0"/>
            <a:t>CL as a teaching strategy is effective for better academic achievement as compared to the TMT in e-leaning environment at HE level.</a:t>
          </a:r>
        </a:p>
      </dgm:t>
    </dgm:pt>
    <dgm:pt modelId="{48632637-32E7-4C9B-8B7A-A32634A6B783}" type="parTrans" cxnId="{CC828360-2FB1-4AFD-972B-AF3A3F1985AB}">
      <dgm:prSet/>
      <dgm:spPr/>
      <dgm:t>
        <a:bodyPr/>
        <a:lstStyle/>
        <a:p>
          <a:endParaRPr lang="en-US"/>
        </a:p>
      </dgm:t>
    </dgm:pt>
    <dgm:pt modelId="{5FF7575C-D989-41D5-83AC-742C9E2AA481}" type="sibTrans" cxnId="{CC828360-2FB1-4AFD-972B-AF3A3F1985AB}">
      <dgm:prSet/>
      <dgm:spPr/>
      <dgm:t>
        <a:bodyPr/>
        <a:lstStyle/>
        <a:p>
          <a:endParaRPr lang="en-US"/>
        </a:p>
      </dgm:t>
    </dgm:pt>
    <dgm:pt modelId="{CB94B2B7-84D4-4DCA-97DB-C14A3DC66586}">
      <dgm:prSet phldrT="[Text]" custT="1"/>
      <dgm:spPr/>
      <dgm:t>
        <a:bodyPr/>
        <a:lstStyle/>
        <a:p>
          <a:r>
            <a:rPr lang="en-US" sz="2000" dirty="0"/>
            <a:t>Discussion</a:t>
          </a:r>
        </a:p>
      </dgm:t>
    </dgm:pt>
    <dgm:pt modelId="{867B587B-1CF1-4ED7-ACF7-194572D7F2F7}" type="parTrans" cxnId="{69D5D90E-F12D-4237-9A23-9D573382FAD6}">
      <dgm:prSet/>
      <dgm:spPr/>
      <dgm:t>
        <a:bodyPr/>
        <a:lstStyle/>
        <a:p>
          <a:endParaRPr lang="en-US"/>
        </a:p>
      </dgm:t>
    </dgm:pt>
    <dgm:pt modelId="{E5A1C270-FFBB-480D-9511-9285353C3FCF}" type="sibTrans" cxnId="{69D5D90E-F12D-4237-9A23-9D573382FAD6}">
      <dgm:prSet/>
      <dgm:spPr/>
      <dgm:t>
        <a:bodyPr/>
        <a:lstStyle/>
        <a:p>
          <a:endParaRPr lang="en-US"/>
        </a:p>
      </dgm:t>
    </dgm:pt>
    <dgm:pt modelId="{97CA2EFB-864A-42BF-8A7D-57CE7B70FF56}">
      <dgm:prSet phldrT="[Text]" custT="1"/>
      <dgm:spPr/>
      <dgm:t>
        <a:bodyPr/>
        <a:lstStyle/>
        <a:p>
          <a:r>
            <a:rPr lang="en-US" sz="2400" dirty="0" err="1"/>
            <a:t>Bouroumi</a:t>
          </a:r>
          <a:r>
            <a:rPr lang="en-US" sz="2400" dirty="0"/>
            <a:t> and </a:t>
          </a:r>
          <a:r>
            <a:rPr lang="en-US" sz="2400" dirty="0" err="1"/>
            <a:t>Fajr</a:t>
          </a:r>
          <a:r>
            <a:rPr lang="en-US" sz="2400" dirty="0"/>
            <a:t> (2014) </a:t>
          </a:r>
        </a:p>
      </dgm:t>
    </dgm:pt>
    <dgm:pt modelId="{D3EA9FAD-36DB-491B-B92A-CD85B0C64FE3}" type="parTrans" cxnId="{2F3AA91B-3D58-46AB-95FF-A513D684C349}">
      <dgm:prSet/>
      <dgm:spPr/>
      <dgm:t>
        <a:bodyPr/>
        <a:lstStyle/>
        <a:p>
          <a:endParaRPr lang="en-US"/>
        </a:p>
      </dgm:t>
    </dgm:pt>
    <dgm:pt modelId="{7778846A-6544-4A8D-890A-8EB9BF2D846F}" type="sibTrans" cxnId="{2F3AA91B-3D58-46AB-95FF-A513D684C349}">
      <dgm:prSet/>
      <dgm:spPr/>
      <dgm:t>
        <a:bodyPr/>
        <a:lstStyle/>
        <a:p>
          <a:endParaRPr lang="en-US"/>
        </a:p>
      </dgm:t>
    </dgm:pt>
    <dgm:pt modelId="{D4FB0965-DB03-4C91-A6E1-9D8F925FE8E7}">
      <dgm:prSet phldrT="[Text]"/>
      <dgm:spPr/>
      <dgm:t>
        <a:bodyPr/>
        <a:lstStyle/>
        <a:p>
          <a:r>
            <a:rPr lang="en-US" dirty="0"/>
            <a:t>Recommendation</a:t>
          </a:r>
        </a:p>
      </dgm:t>
    </dgm:pt>
    <dgm:pt modelId="{CE8F8BD9-4F97-4D2B-A27D-37B65DEA8FF3}" type="parTrans" cxnId="{EE32A1FB-6B08-49B9-97A1-B1D44B66B73E}">
      <dgm:prSet/>
      <dgm:spPr/>
      <dgm:t>
        <a:bodyPr/>
        <a:lstStyle/>
        <a:p>
          <a:endParaRPr lang="en-US"/>
        </a:p>
      </dgm:t>
    </dgm:pt>
    <dgm:pt modelId="{035AC071-056B-4D1F-9161-600DCC3D6BA0}" type="sibTrans" cxnId="{EE32A1FB-6B08-49B9-97A1-B1D44B66B73E}">
      <dgm:prSet/>
      <dgm:spPr/>
      <dgm:t>
        <a:bodyPr/>
        <a:lstStyle/>
        <a:p>
          <a:endParaRPr lang="en-US"/>
        </a:p>
      </dgm:t>
    </dgm:pt>
    <dgm:pt modelId="{FDB00F8D-8095-4E20-ABBF-6AED3C2DD5F2}">
      <dgm:prSet phldrT="[Text]"/>
      <dgm:spPr/>
      <dgm:t>
        <a:bodyPr/>
        <a:lstStyle/>
        <a:p>
          <a:r>
            <a:rPr lang="en-US" dirty="0"/>
            <a:t>Teachers teaching in e-learning environment may facilitate student learning by incorporating cooperative learning as teaching strategy in their teaching.</a:t>
          </a:r>
        </a:p>
      </dgm:t>
    </dgm:pt>
    <dgm:pt modelId="{5D91140B-5CBF-49DF-9907-E6C7C6A960ED}" type="parTrans" cxnId="{D4627E41-CA2D-4009-996C-92CB6A9290E7}">
      <dgm:prSet/>
      <dgm:spPr/>
      <dgm:t>
        <a:bodyPr/>
        <a:lstStyle/>
        <a:p>
          <a:endParaRPr lang="en-US"/>
        </a:p>
      </dgm:t>
    </dgm:pt>
    <dgm:pt modelId="{10D9491C-4863-4838-BEE8-9BEF4CB312AB}" type="sibTrans" cxnId="{D4627E41-CA2D-4009-996C-92CB6A9290E7}">
      <dgm:prSet/>
      <dgm:spPr/>
      <dgm:t>
        <a:bodyPr/>
        <a:lstStyle/>
        <a:p>
          <a:endParaRPr lang="en-US"/>
        </a:p>
      </dgm:t>
    </dgm:pt>
    <dgm:pt modelId="{D0023BC3-E797-44CA-9656-9D7B0028CA8D}" type="pres">
      <dgm:prSet presAssocID="{E8A082ED-0B87-4871-99C6-997BEEC3BDA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0EAB417-0D27-4626-A782-E17491257C6F}" type="pres">
      <dgm:prSet presAssocID="{BC5B0E67-2C2C-438A-9056-B2ED1E1A8FEF}" presName="composite" presStyleCnt="0"/>
      <dgm:spPr/>
    </dgm:pt>
    <dgm:pt modelId="{F98AA845-383C-4636-8CC1-6E69D11C85A5}" type="pres">
      <dgm:prSet presAssocID="{BC5B0E67-2C2C-438A-9056-B2ED1E1A8FEF}" presName="bentUpArrow1" presStyleLbl="alignImgPlace1" presStyleIdx="0" presStyleCnt="2" custScaleX="53175" custScaleY="174724" custLinFactNeighborX="-30179" custLinFactNeighborY="23115"/>
      <dgm:spPr/>
    </dgm:pt>
    <dgm:pt modelId="{2C4114E4-D581-45CC-B96D-59ED2CE4B975}" type="pres">
      <dgm:prSet presAssocID="{BC5B0E67-2C2C-438A-9056-B2ED1E1A8FEF}" presName="ParentText" presStyleLbl="node1" presStyleIdx="0" presStyleCnt="3" custScaleX="160224" custLinFactNeighborX="-8148" custLinFactNeighborY="-1724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37DE66-26A0-4D39-AAD5-F03C67D3EEF5}" type="pres">
      <dgm:prSet presAssocID="{BC5B0E67-2C2C-438A-9056-B2ED1E1A8FEF}" presName="ChildText" presStyleLbl="revTx" presStyleIdx="0" presStyleCnt="3" custScaleX="679233" custScaleY="272931" custLinFactX="121428" custLinFactNeighborX="200000" custLinFactNeighborY="-341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B77E98-37E5-4F60-A6AA-CF2BA669C718}" type="pres">
      <dgm:prSet presAssocID="{FE9A23E8-5634-478A-97EF-24A4AD1709C0}" presName="sibTrans" presStyleCnt="0"/>
      <dgm:spPr/>
    </dgm:pt>
    <dgm:pt modelId="{F1E3B8E5-B91D-4B1A-8DB0-A074E626C54C}" type="pres">
      <dgm:prSet presAssocID="{CB94B2B7-84D4-4DCA-97DB-C14A3DC66586}" presName="composite" presStyleCnt="0"/>
      <dgm:spPr/>
    </dgm:pt>
    <dgm:pt modelId="{8D4A1522-20E7-43C0-A0DF-9482F27C7FFD}" type="pres">
      <dgm:prSet presAssocID="{CB94B2B7-84D4-4DCA-97DB-C14A3DC66586}" presName="bentUpArrow1" presStyleLbl="alignImgPlace1" presStyleIdx="1" presStyleCnt="2" custScaleX="56979" custScaleY="253208" custLinFactX="-97714" custLinFactNeighborX="-100000" custLinFactNeighborY="15459"/>
      <dgm:spPr/>
    </dgm:pt>
    <dgm:pt modelId="{D542CF68-FA3B-4777-BBDB-9F0DC5989047}" type="pres">
      <dgm:prSet presAssocID="{CB94B2B7-84D4-4DCA-97DB-C14A3DC66586}" presName="ParentText" presStyleLbl="node1" presStyleIdx="1" presStyleCnt="3" custScaleX="148102" custLinFactX="-29035" custLinFactNeighborX="-100000" custLinFactNeighborY="-54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A0828E-1936-4E77-B5CD-CED9269C691C}" type="pres">
      <dgm:prSet presAssocID="{CB94B2B7-84D4-4DCA-97DB-C14A3DC66586}" presName="ChildText" presStyleLbl="revTx" presStyleIdx="1" presStyleCnt="3" custScaleX="602623" custScaleY="142471" custLinFactX="85154" custLinFactNeighborX="100000" custLinFactNeighborY="11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502E44-B3C8-4E90-9FD0-B1EC31140794}" type="pres">
      <dgm:prSet presAssocID="{E5A1C270-FFBB-480D-9511-9285353C3FCF}" presName="sibTrans" presStyleCnt="0"/>
      <dgm:spPr/>
    </dgm:pt>
    <dgm:pt modelId="{BAFBE7EE-B6D5-43C2-907E-6DCE44AA4641}" type="pres">
      <dgm:prSet presAssocID="{D4FB0965-DB03-4C91-A6E1-9D8F925FE8E7}" presName="composite" presStyleCnt="0"/>
      <dgm:spPr/>
    </dgm:pt>
    <dgm:pt modelId="{1DD1B5AC-AEF8-4E3B-AA07-4CA7AB88E204}" type="pres">
      <dgm:prSet presAssocID="{D4FB0965-DB03-4C91-A6E1-9D8F925FE8E7}" presName="ParentText" presStyleLbl="node1" presStyleIdx="2" presStyleCnt="3" custScaleX="194932" custLinFactX="-100000" custLinFactY="-8917" custLinFactNeighborX="-109214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817790-DFD7-48BC-AB7F-A46450E0DBA1}" type="pres">
      <dgm:prSet presAssocID="{D4FB0965-DB03-4C91-A6E1-9D8F925FE8E7}" presName="FinalChildText" presStyleLbl="revTx" presStyleIdx="2" presStyleCnt="3" custScaleX="443859" custScaleY="438130" custLinFactNeighborX="-36013" custLinFactNeighborY="136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1B3F26-9751-42A0-B8B8-624884AAFF11}" type="presOf" srcId="{19D0A606-2B2D-4E94-A492-0D1F1BB5FBFB}" destId="{A937DE66-26A0-4D39-AAD5-F03C67D3EEF5}" srcOrd="0" destOrd="0" presId="urn:microsoft.com/office/officeart/2005/8/layout/StepDownProcess"/>
    <dgm:cxn modelId="{CC828360-2FB1-4AFD-972B-AF3A3F1985AB}" srcId="{BC5B0E67-2C2C-438A-9056-B2ED1E1A8FEF}" destId="{19D0A606-2B2D-4E94-A492-0D1F1BB5FBFB}" srcOrd="0" destOrd="0" parTransId="{48632637-32E7-4C9B-8B7A-A32634A6B783}" sibTransId="{5FF7575C-D989-41D5-83AC-742C9E2AA481}"/>
    <dgm:cxn modelId="{D4627E41-CA2D-4009-996C-92CB6A9290E7}" srcId="{D4FB0965-DB03-4C91-A6E1-9D8F925FE8E7}" destId="{FDB00F8D-8095-4E20-ABBF-6AED3C2DD5F2}" srcOrd="0" destOrd="0" parTransId="{5D91140B-5CBF-49DF-9907-E6C7C6A960ED}" sibTransId="{10D9491C-4863-4838-BEE8-9BEF4CB312AB}"/>
    <dgm:cxn modelId="{2F3AA91B-3D58-46AB-95FF-A513D684C349}" srcId="{CB94B2B7-84D4-4DCA-97DB-C14A3DC66586}" destId="{97CA2EFB-864A-42BF-8A7D-57CE7B70FF56}" srcOrd="0" destOrd="0" parTransId="{D3EA9FAD-36DB-491B-B92A-CD85B0C64FE3}" sibTransId="{7778846A-6544-4A8D-890A-8EB9BF2D846F}"/>
    <dgm:cxn modelId="{69D5D90E-F12D-4237-9A23-9D573382FAD6}" srcId="{E8A082ED-0B87-4871-99C6-997BEEC3BDA4}" destId="{CB94B2B7-84D4-4DCA-97DB-C14A3DC66586}" srcOrd="1" destOrd="0" parTransId="{867B587B-1CF1-4ED7-ACF7-194572D7F2F7}" sibTransId="{E5A1C270-FFBB-480D-9511-9285353C3FCF}"/>
    <dgm:cxn modelId="{724CDE5C-00B4-42FC-A55E-A6DBEF2BDDC9}" type="presOf" srcId="{D4FB0965-DB03-4C91-A6E1-9D8F925FE8E7}" destId="{1DD1B5AC-AEF8-4E3B-AA07-4CA7AB88E204}" srcOrd="0" destOrd="0" presId="urn:microsoft.com/office/officeart/2005/8/layout/StepDownProcess"/>
    <dgm:cxn modelId="{A0EB3B0F-D2AF-4448-B953-C3423A182128}" srcId="{E8A082ED-0B87-4871-99C6-997BEEC3BDA4}" destId="{BC5B0E67-2C2C-438A-9056-B2ED1E1A8FEF}" srcOrd="0" destOrd="0" parTransId="{EE49C5CF-1C67-4573-B45A-BFE332FDBA9D}" sibTransId="{FE9A23E8-5634-478A-97EF-24A4AD1709C0}"/>
    <dgm:cxn modelId="{EE32A1FB-6B08-49B9-97A1-B1D44B66B73E}" srcId="{E8A082ED-0B87-4871-99C6-997BEEC3BDA4}" destId="{D4FB0965-DB03-4C91-A6E1-9D8F925FE8E7}" srcOrd="2" destOrd="0" parTransId="{CE8F8BD9-4F97-4D2B-A27D-37B65DEA8FF3}" sibTransId="{035AC071-056B-4D1F-9161-600DCC3D6BA0}"/>
    <dgm:cxn modelId="{EE9A1EB1-63F4-41B6-A3D5-37B72BF84E6E}" type="presOf" srcId="{CB94B2B7-84D4-4DCA-97DB-C14A3DC66586}" destId="{D542CF68-FA3B-4777-BBDB-9F0DC5989047}" srcOrd="0" destOrd="0" presId="urn:microsoft.com/office/officeart/2005/8/layout/StepDownProcess"/>
    <dgm:cxn modelId="{C114DAD9-45ED-49AC-B370-256FFAA01130}" type="presOf" srcId="{BC5B0E67-2C2C-438A-9056-B2ED1E1A8FEF}" destId="{2C4114E4-D581-45CC-B96D-59ED2CE4B975}" srcOrd="0" destOrd="0" presId="urn:microsoft.com/office/officeart/2005/8/layout/StepDownProcess"/>
    <dgm:cxn modelId="{BC94BAA3-FF0C-426A-B85F-0BBB49FA41BB}" type="presOf" srcId="{FDB00F8D-8095-4E20-ABBF-6AED3C2DD5F2}" destId="{83817790-DFD7-48BC-AB7F-A46450E0DBA1}" srcOrd="0" destOrd="0" presId="urn:microsoft.com/office/officeart/2005/8/layout/StepDownProcess"/>
    <dgm:cxn modelId="{D5F916EA-095A-4504-B139-C08AB80805B8}" type="presOf" srcId="{E8A082ED-0B87-4871-99C6-997BEEC3BDA4}" destId="{D0023BC3-E797-44CA-9656-9D7B0028CA8D}" srcOrd="0" destOrd="0" presId="urn:microsoft.com/office/officeart/2005/8/layout/StepDownProcess"/>
    <dgm:cxn modelId="{8122885C-DCB0-4BFE-805F-521396E19F8F}" type="presOf" srcId="{97CA2EFB-864A-42BF-8A7D-57CE7B70FF56}" destId="{46A0828E-1936-4E77-B5CD-CED9269C691C}" srcOrd="0" destOrd="0" presId="urn:microsoft.com/office/officeart/2005/8/layout/StepDownProcess"/>
    <dgm:cxn modelId="{BDB3A3A6-BBD7-4756-B149-5CE4D65911FA}" type="presParOf" srcId="{D0023BC3-E797-44CA-9656-9D7B0028CA8D}" destId="{90EAB417-0D27-4626-A782-E17491257C6F}" srcOrd="0" destOrd="0" presId="urn:microsoft.com/office/officeart/2005/8/layout/StepDownProcess"/>
    <dgm:cxn modelId="{7404A471-BBE1-4F8B-B22F-117CC893AEA1}" type="presParOf" srcId="{90EAB417-0D27-4626-A782-E17491257C6F}" destId="{F98AA845-383C-4636-8CC1-6E69D11C85A5}" srcOrd="0" destOrd="0" presId="urn:microsoft.com/office/officeart/2005/8/layout/StepDownProcess"/>
    <dgm:cxn modelId="{4D1FA142-3373-4CB4-BD8B-FC0579B56EED}" type="presParOf" srcId="{90EAB417-0D27-4626-A782-E17491257C6F}" destId="{2C4114E4-D581-45CC-B96D-59ED2CE4B975}" srcOrd="1" destOrd="0" presId="urn:microsoft.com/office/officeart/2005/8/layout/StepDownProcess"/>
    <dgm:cxn modelId="{0E60CC0E-DA8E-4E3C-8758-A259C7375193}" type="presParOf" srcId="{90EAB417-0D27-4626-A782-E17491257C6F}" destId="{A937DE66-26A0-4D39-AAD5-F03C67D3EEF5}" srcOrd="2" destOrd="0" presId="urn:microsoft.com/office/officeart/2005/8/layout/StepDownProcess"/>
    <dgm:cxn modelId="{F1F0EA68-56E3-4FA4-AE4D-B7C249E898B5}" type="presParOf" srcId="{D0023BC3-E797-44CA-9656-9D7B0028CA8D}" destId="{FDB77E98-37E5-4F60-A6AA-CF2BA669C718}" srcOrd="1" destOrd="0" presId="urn:microsoft.com/office/officeart/2005/8/layout/StepDownProcess"/>
    <dgm:cxn modelId="{78AB19FC-6585-4E20-8F35-B2CEC985F7C0}" type="presParOf" srcId="{D0023BC3-E797-44CA-9656-9D7B0028CA8D}" destId="{F1E3B8E5-B91D-4B1A-8DB0-A074E626C54C}" srcOrd="2" destOrd="0" presId="urn:microsoft.com/office/officeart/2005/8/layout/StepDownProcess"/>
    <dgm:cxn modelId="{04AD9C61-50A1-44AA-82C2-EE12870E0628}" type="presParOf" srcId="{F1E3B8E5-B91D-4B1A-8DB0-A074E626C54C}" destId="{8D4A1522-20E7-43C0-A0DF-9482F27C7FFD}" srcOrd="0" destOrd="0" presId="urn:microsoft.com/office/officeart/2005/8/layout/StepDownProcess"/>
    <dgm:cxn modelId="{FC15CDBF-D45F-462F-A81C-06B0593EC620}" type="presParOf" srcId="{F1E3B8E5-B91D-4B1A-8DB0-A074E626C54C}" destId="{D542CF68-FA3B-4777-BBDB-9F0DC5989047}" srcOrd="1" destOrd="0" presId="urn:microsoft.com/office/officeart/2005/8/layout/StepDownProcess"/>
    <dgm:cxn modelId="{56787DBE-8303-4BC0-A4C2-61C088E4DE3B}" type="presParOf" srcId="{F1E3B8E5-B91D-4B1A-8DB0-A074E626C54C}" destId="{46A0828E-1936-4E77-B5CD-CED9269C691C}" srcOrd="2" destOrd="0" presId="urn:microsoft.com/office/officeart/2005/8/layout/StepDownProcess"/>
    <dgm:cxn modelId="{2CDFDDC8-9AB8-4B1F-AF4F-8A3CCEE5ED48}" type="presParOf" srcId="{D0023BC3-E797-44CA-9656-9D7B0028CA8D}" destId="{68502E44-B3C8-4E90-9FD0-B1EC31140794}" srcOrd="3" destOrd="0" presId="urn:microsoft.com/office/officeart/2005/8/layout/StepDownProcess"/>
    <dgm:cxn modelId="{CD0296EB-7342-4FB5-A72A-F2C6A0573E86}" type="presParOf" srcId="{D0023BC3-E797-44CA-9656-9D7B0028CA8D}" destId="{BAFBE7EE-B6D5-43C2-907E-6DCE44AA4641}" srcOrd="4" destOrd="0" presId="urn:microsoft.com/office/officeart/2005/8/layout/StepDownProcess"/>
    <dgm:cxn modelId="{2A556994-08BE-4D4C-B672-34600CEAACCD}" type="presParOf" srcId="{BAFBE7EE-B6D5-43C2-907E-6DCE44AA4641}" destId="{1DD1B5AC-AEF8-4E3B-AA07-4CA7AB88E204}" srcOrd="0" destOrd="0" presId="urn:microsoft.com/office/officeart/2005/8/layout/StepDownProcess"/>
    <dgm:cxn modelId="{CB667867-062C-45AF-BAC3-308D26661598}" type="presParOf" srcId="{BAFBE7EE-B6D5-43C2-907E-6DCE44AA4641}" destId="{83817790-DFD7-48BC-AB7F-A46450E0DBA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8AA845-383C-4636-8CC1-6E69D11C85A5}">
      <dsp:nvSpPr>
        <dsp:cNvPr id="0" name=""/>
        <dsp:cNvSpPr/>
      </dsp:nvSpPr>
      <dsp:spPr>
        <a:xfrm rot="5400000">
          <a:off x="842835" y="1718695"/>
          <a:ext cx="1041816" cy="36096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4114E4-D581-45CC-B96D-59ED2CE4B975}">
      <dsp:nvSpPr>
        <dsp:cNvPr id="0" name=""/>
        <dsp:cNvSpPr/>
      </dsp:nvSpPr>
      <dsp:spPr>
        <a:xfrm>
          <a:off x="728462" y="639797"/>
          <a:ext cx="1608261" cy="70259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Conclusion</a:t>
          </a:r>
        </a:p>
      </dsp:txBody>
      <dsp:txXfrm>
        <a:off x="762766" y="674101"/>
        <a:ext cx="1539653" cy="633990"/>
      </dsp:txXfrm>
    </dsp:sp>
    <dsp:sp modelId="{A937DE66-26A0-4D39-AAD5-F03C67D3EEF5}">
      <dsp:nvSpPr>
        <dsp:cNvPr id="0" name=""/>
        <dsp:cNvSpPr/>
      </dsp:nvSpPr>
      <dsp:spPr>
        <a:xfrm>
          <a:off x="2348494" y="142933"/>
          <a:ext cx="4958659" cy="1549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CL as a teaching strategy is effective for better academic achievement as compared to the TMT in e-leaning environment at HE level.</a:t>
          </a:r>
        </a:p>
      </dsp:txBody>
      <dsp:txXfrm>
        <a:off x="2348494" y="142933"/>
        <a:ext cx="4958659" cy="1549895"/>
      </dsp:txXfrm>
    </dsp:sp>
    <dsp:sp modelId="{8D4A1522-20E7-43C0-A0DF-9482F27C7FFD}">
      <dsp:nvSpPr>
        <dsp:cNvPr id="0" name=""/>
        <dsp:cNvSpPr/>
      </dsp:nvSpPr>
      <dsp:spPr>
        <a:xfrm rot="5400000">
          <a:off x="1572093" y="2725741"/>
          <a:ext cx="1509789" cy="38678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42CF68-FA3B-4777-BBDB-9F0DC5989047}">
      <dsp:nvSpPr>
        <dsp:cNvPr id="0" name=""/>
        <dsp:cNvSpPr/>
      </dsp:nvSpPr>
      <dsp:spPr>
        <a:xfrm>
          <a:off x="1676402" y="1788634"/>
          <a:ext cx="1486585" cy="70259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Discussion</a:t>
          </a:r>
        </a:p>
      </dsp:txBody>
      <dsp:txXfrm>
        <a:off x="1710706" y="1822938"/>
        <a:ext cx="1417977" cy="633990"/>
      </dsp:txXfrm>
    </dsp:sp>
    <dsp:sp modelId="{46A0828E-1936-4E77-B5CD-CED9269C691C}">
      <dsp:nvSpPr>
        <dsp:cNvPr id="0" name=""/>
        <dsp:cNvSpPr/>
      </dsp:nvSpPr>
      <dsp:spPr>
        <a:xfrm>
          <a:off x="3733799" y="1779671"/>
          <a:ext cx="4399377" cy="8090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/>
            <a:t>Bouroumi</a:t>
          </a:r>
          <a:r>
            <a:rPr lang="en-US" sz="2400" kern="1200" dirty="0"/>
            <a:t> and </a:t>
          </a:r>
          <a:r>
            <a:rPr lang="en-US" sz="2400" kern="1200" dirty="0" err="1"/>
            <a:t>Fajr</a:t>
          </a:r>
          <a:r>
            <a:rPr lang="en-US" sz="2400" kern="1200" dirty="0"/>
            <a:t> (2014) </a:t>
          </a:r>
        </a:p>
      </dsp:txBody>
      <dsp:txXfrm>
        <a:off x="3733799" y="1779671"/>
        <a:ext cx="4399377" cy="809051"/>
      </dsp:txXfrm>
    </dsp:sp>
    <dsp:sp modelId="{1DD1B5AC-AEF8-4E3B-AA07-4CA7AB88E204}">
      <dsp:nvSpPr>
        <dsp:cNvPr id="0" name=""/>
        <dsp:cNvSpPr/>
      </dsp:nvSpPr>
      <dsp:spPr>
        <a:xfrm>
          <a:off x="2662258" y="3200399"/>
          <a:ext cx="1956645" cy="70259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Recommendation</a:t>
          </a:r>
        </a:p>
      </dsp:txBody>
      <dsp:txXfrm>
        <a:off x="2696562" y="3234703"/>
        <a:ext cx="1888037" cy="633990"/>
      </dsp:txXfrm>
    </dsp:sp>
    <dsp:sp modelId="{83817790-DFD7-48BC-AB7F-A46450E0DBA1}">
      <dsp:nvSpPr>
        <dsp:cNvPr id="0" name=""/>
        <dsp:cNvSpPr/>
      </dsp:nvSpPr>
      <dsp:spPr>
        <a:xfrm>
          <a:off x="4724403" y="3150089"/>
          <a:ext cx="3240339" cy="2488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Teachers teaching in e-learning environment may facilitate student learning by incorporating cooperative learning as teaching strategy in their teaching.</a:t>
          </a:r>
        </a:p>
      </dsp:txBody>
      <dsp:txXfrm>
        <a:off x="4724403" y="3150089"/>
        <a:ext cx="3240339" cy="2488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E2D-B20D-4EAC-A1F2-FE2F687877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F99-A6B6-4432-A8FE-04D09FE56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59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E2D-B20D-4EAC-A1F2-FE2F687877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F99-A6B6-4432-A8FE-04D09FE56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55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E2D-B20D-4EAC-A1F2-FE2F687877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F99-A6B6-4432-A8FE-04D09FE56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67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E2D-B20D-4EAC-A1F2-FE2F687877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F99-A6B6-4432-A8FE-04D09FE56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31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E2D-B20D-4EAC-A1F2-FE2F687877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F99-A6B6-4432-A8FE-04D09FE56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6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E2D-B20D-4EAC-A1F2-FE2F687877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F99-A6B6-4432-A8FE-04D09FE56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726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E2D-B20D-4EAC-A1F2-FE2F687877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F99-A6B6-4432-A8FE-04D09FE56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8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E2D-B20D-4EAC-A1F2-FE2F687877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F99-A6B6-4432-A8FE-04D09FE56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E2D-B20D-4EAC-A1F2-FE2F687877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F99-A6B6-4432-A8FE-04D09FE56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56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E2D-B20D-4EAC-A1F2-FE2F687877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F99-A6B6-4432-A8FE-04D09FE56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96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E2D-B20D-4EAC-A1F2-FE2F687877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3F99-A6B6-4432-A8FE-04D09FE56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3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53E2D-B20D-4EAC-A1F2-FE2F687877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83F99-A6B6-4432-A8FE-04D09FE56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16/S0098-3004(99)00106-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446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Conti…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 </a:t>
            </a:r>
            <a:r>
              <a:rPr lang="en-US" b="1" dirty="0" smtClean="0"/>
              <a:t>analysis</a:t>
            </a:r>
            <a:endParaRPr lang="en-US" dirty="0"/>
          </a:p>
          <a:p>
            <a:pPr lvl="1"/>
            <a:r>
              <a:rPr lang="en-US" dirty="0"/>
              <a:t>Wilcoxon Signed Ranked test was applied to compare the gain scores experimental and control group. </a:t>
            </a:r>
          </a:p>
        </p:txBody>
      </p:sp>
    </p:spTree>
    <p:extLst>
      <p:ext uri="{BB962C8B-B14F-4D97-AF65-F5344CB8AC3E}">
        <p14:creationId xmlns:p14="http://schemas.microsoft.com/office/powerpoint/2010/main" val="1996640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Autofit/>
          </a:bodyPr>
          <a:lstStyle/>
          <a:p>
            <a:r>
              <a:rPr lang="en-US" sz="2000" i="1" dirty="0"/>
              <a:t>Comparison of gain scores of students’ academic achievement of experimental group   and control group using cooperative learning. 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7864808"/>
              </p:ext>
            </p:extLst>
          </p:nvPr>
        </p:nvGraphicFramePr>
        <p:xfrm>
          <a:off x="304800" y="1129666"/>
          <a:ext cx="8610599" cy="5194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86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79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56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370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3133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6910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6809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584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50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Group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Scores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Mean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Median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Min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Max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Z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Sig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58239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Control group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Pre-test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16.08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-2.16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0.031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8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Post-test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18.61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215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Experimental group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Pre-test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18.11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-2.25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0.024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309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Post-test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22.33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5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Finding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Difference in means of pre-test and post-test for experimental group (4.12) is higher as compared to mean difference of control group (2.53). </a:t>
            </a:r>
            <a:endParaRPr lang="en-US" dirty="0" smtClean="0"/>
          </a:p>
          <a:p>
            <a:r>
              <a:rPr lang="en-US" dirty="0" smtClean="0"/>
              <a:t>So </a:t>
            </a:r>
            <a:r>
              <a:rPr lang="en-US" dirty="0"/>
              <a:t>it is concluded that cooperative learning is helpful for better academic achievement as compared to traditional learning in e-learning environment at higher education level.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569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6176952"/>
              </p:ext>
            </p:extLst>
          </p:nvPr>
        </p:nvGraphicFramePr>
        <p:xfrm>
          <a:off x="457200" y="228600"/>
          <a:ext cx="8229600" cy="5897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5694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47500" lnSpcReduction="20000"/>
          </a:bodyPr>
          <a:lstStyle/>
          <a:p>
            <a:r>
              <a:rPr lang="en-US" sz="4900" dirty="0" err="1"/>
              <a:t>Adeyemi</a:t>
            </a:r>
            <a:r>
              <a:rPr lang="en-US" sz="4900" dirty="0"/>
              <a:t>, A. &amp; </a:t>
            </a:r>
            <a:r>
              <a:rPr lang="en-US" sz="4900" dirty="0" err="1"/>
              <a:t>Babatunde</a:t>
            </a:r>
            <a:r>
              <a:rPr lang="en-US" sz="4900" dirty="0"/>
              <a:t>, O. (2008). Effects of cooperative learning and problem-solving strategies on junior secondary school students achievement in social studies. </a:t>
            </a:r>
            <a:r>
              <a:rPr lang="en-US" sz="4900" i="1" dirty="0"/>
              <a:t>Electronic Journal of Research in Educational Psychology, 6</a:t>
            </a:r>
            <a:r>
              <a:rPr lang="en-US" sz="4900" dirty="0"/>
              <a:t>(3), 691-708.</a:t>
            </a:r>
          </a:p>
          <a:p>
            <a:endParaRPr lang="en-US" sz="4900" dirty="0"/>
          </a:p>
          <a:p>
            <a:r>
              <a:rPr lang="en-US" sz="4900" dirty="0" err="1"/>
              <a:t>Atashian</a:t>
            </a:r>
            <a:r>
              <a:rPr lang="en-US" sz="4900" dirty="0"/>
              <a:t>, S. &amp; </a:t>
            </a:r>
            <a:r>
              <a:rPr lang="en-US" sz="4900" dirty="0" err="1"/>
              <a:t>Zamini</a:t>
            </a:r>
            <a:r>
              <a:rPr lang="en-US" sz="4900" dirty="0"/>
              <a:t>, S. (2013). The Effects of cooperative language learning on Iranian EFL learners’ strategy use. </a:t>
            </a:r>
            <a:r>
              <a:rPr lang="en-US" sz="4900" i="1" dirty="0"/>
              <a:t>Global Journal of Foreign Language Teaching</a:t>
            </a:r>
            <a:r>
              <a:rPr lang="en-US" sz="4900" dirty="0"/>
              <a:t>, </a:t>
            </a:r>
            <a:r>
              <a:rPr lang="en-US" sz="4900" i="1" dirty="0"/>
              <a:t>1</a:t>
            </a:r>
            <a:r>
              <a:rPr lang="en-US" sz="4900" dirty="0"/>
              <a:t>, 09-14.</a:t>
            </a:r>
          </a:p>
          <a:p>
            <a:endParaRPr lang="en-US" sz="4900" dirty="0"/>
          </a:p>
          <a:p>
            <a:r>
              <a:rPr lang="en-US" sz="4900" dirty="0"/>
              <a:t>Aziz, Z. (2010). A comparison of CL and conventional teaching on student achievement in secondary Mathematics. </a:t>
            </a:r>
            <a:r>
              <a:rPr lang="en-US" sz="4900" i="1" dirty="0"/>
              <a:t>Journal of Social and Behavioral Sciences</a:t>
            </a:r>
            <a:r>
              <a:rPr lang="en-US" sz="4900" dirty="0"/>
              <a:t>, </a:t>
            </a:r>
            <a:r>
              <a:rPr lang="en-US" sz="4900" i="1" dirty="0"/>
              <a:t>9</a:t>
            </a:r>
            <a:r>
              <a:rPr lang="en-US" sz="4900" dirty="0"/>
              <a:t>, 53-62.</a:t>
            </a:r>
          </a:p>
          <a:p>
            <a:endParaRPr lang="en-US" sz="4900" dirty="0"/>
          </a:p>
          <a:p>
            <a:r>
              <a:rPr lang="en-US" sz="4900" dirty="0" err="1"/>
              <a:t>Bouroumi</a:t>
            </a:r>
            <a:r>
              <a:rPr lang="en-US" sz="4900" dirty="0"/>
              <a:t>, A. &amp; </a:t>
            </a:r>
            <a:r>
              <a:rPr lang="en-US" sz="4900" dirty="0" err="1"/>
              <a:t>Fajr</a:t>
            </a:r>
            <a:r>
              <a:rPr lang="en-US" sz="4900" dirty="0"/>
              <a:t>, R. (2014). Collaborative and cooperative e-learning in higher education in Morocco: A case study. </a:t>
            </a:r>
            <a:r>
              <a:rPr lang="en-US" sz="4900" i="1" dirty="0" err="1"/>
              <a:t>iJET</a:t>
            </a:r>
            <a:r>
              <a:rPr lang="en-US" sz="4900" dirty="0"/>
              <a:t> . </a:t>
            </a:r>
            <a:r>
              <a:rPr lang="en-US" sz="4900" i="1" dirty="0"/>
              <a:t>9</a:t>
            </a:r>
            <a:r>
              <a:rPr lang="en-US" sz="4900" dirty="0"/>
              <a:t>(1). </a:t>
            </a:r>
            <a:r>
              <a:rPr lang="en-US" sz="4900" dirty="0" err="1"/>
              <a:t>Doi</a:t>
            </a:r>
            <a:r>
              <a:rPr lang="en-US" sz="4900" dirty="0"/>
              <a:t>: 10.3991/ijet.v9i1.3065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731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Conti..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Gaith</a:t>
            </a:r>
            <a:r>
              <a:rPr lang="en-US" dirty="0"/>
              <a:t>, G. (2003). Effects of learning together model of cooperative learning on English as a foreign language: Reading achievements, academic self-esteem and feeling of school alienation. </a:t>
            </a:r>
            <a:r>
              <a:rPr lang="en-US" i="1" dirty="0"/>
              <a:t>Bilingual Research Journal, 27</a:t>
            </a:r>
            <a:r>
              <a:rPr lang="en-US" dirty="0"/>
              <a:t>(3), 459-461.</a:t>
            </a:r>
          </a:p>
          <a:p>
            <a:endParaRPr lang="en-US" dirty="0"/>
          </a:p>
          <a:p>
            <a:r>
              <a:rPr lang="en-US" dirty="0"/>
              <a:t>Johnson, D. W., &amp; Johnson, R. T. (1999). Making cooperative learning work. </a:t>
            </a:r>
            <a:r>
              <a:rPr lang="en-US" i="1" dirty="0"/>
              <a:t>Theory into practice</a:t>
            </a:r>
            <a:r>
              <a:rPr lang="en-US" dirty="0"/>
              <a:t>, </a:t>
            </a:r>
            <a:r>
              <a:rPr lang="en-US" i="1" dirty="0"/>
              <a:t>38</a:t>
            </a:r>
            <a:r>
              <a:rPr lang="en-US" dirty="0"/>
              <a:t>(2), 67-73.</a:t>
            </a:r>
          </a:p>
          <a:p>
            <a:endParaRPr lang="en-US" dirty="0"/>
          </a:p>
          <a:p>
            <a:r>
              <a:rPr lang="en-US" dirty="0"/>
              <a:t>Khan, S. A. (2008). </a:t>
            </a:r>
            <a:r>
              <a:rPr lang="en-US" i="1" dirty="0"/>
              <a:t>An experimental study to evaluate the effectiveness of cooperative learning versus traditional learning method</a:t>
            </a:r>
            <a:r>
              <a:rPr lang="en-US" dirty="0"/>
              <a:t>. (Doctoral dissertation), International Islamic University Islamabad, Pakistan.</a:t>
            </a:r>
          </a:p>
          <a:p>
            <a:endParaRPr lang="en-US" dirty="0"/>
          </a:p>
          <a:p>
            <a:r>
              <a:rPr lang="en-US" dirty="0"/>
              <a:t>McNeil, S. G., Robin, B. R., Miller, R. M. (2000). Facilitating interaction, communication and collaboration in online courses. </a:t>
            </a:r>
            <a:r>
              <a:rPr lang="en-US" i="1" dirty="0"/>
              <a:t>Computers &amp; Geosciences,</a:t>
            </a:r>
            <a:r>
              <a:rPr lang="en-US" dirty="0"/>
              <a:t> </a:t>
            </a:r>
            <a:r>
              <a:rPr lang="en-US" i="1" dirty="0"/>
              <a:t>26</a:t>
            </a:r>
            <a:r>
              <a:rPr lang="en-US" dirty="0"/>
              <a:t>(6), 699-708.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doi</a:t>
            </a:r>
            <a:r>
              <a:rPr lang="en-US" u="sng" dirty="0">
                <a:hlinkClick r:id="rId2"/>
              </a:rPr>
              <a:t>: 10.1016/S0098-3004(99)00106-5</a:t>
            </a:r>
            <a:endParaRPr lang="en-US" u="sng" dirty="0"/>
          </a:p>
          <a:p>
            <a:endParaRPr lang="en-US" dirty="0"/>
          </a:p>
          <a:p>
            <a:r>
              <a:rPr lang="en-US" dirty="0"/>
              <a:t>Woolfolk, A. (2004). Education psychology. (9th ed.). New Delhi: Dorling </a:t>
            </a:r>
            <a:r>
              <a:rPr lang="en-US" dirty="0" err="1"/>
              <a:t>Kinders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184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M.Phil Work\leadership and managment\Pics for ppt\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997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6600" dirty="0" smtClean="0"/>
          </a:p>
          <a:p>
            <a:pPr marL="0" indent="0" algn="ctr">
              <a:buNone/>
            </a:pPr>
            <a:r>
              <a:rPr lang="en-US" sz="66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Thank you </a:t>
            </a:r>
            <a:r>
              <a:rPr lang="en-US" sz="6600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798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Effect of Cooperative Learning on Students’ Academic Achievement in e-learning Environment at Higher Education Level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5412" y="3808379"/>
            <a:ext cx="2803188" cy="1752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err="1"/>
              <a:t>Sehar</a:t>
            </a:r>
            <a:r>
              <a:rPr lang="en-US" b="1" dirty="0"/>
              <a:t> Rashid</a:t>
            </a:r>
            <a:endParaRPr lang="en-US" dirty="0"/>
          </a:p>
          <a:p>
            <a:r>
              <a:rPr lang="en-US" dirty="0"/>
              <a:t>Instructor, Department of Education,</a:t>
            </a:r>
          </a:p>
          <a:p>
            <a:r>
              <a:rPr lang="en-US" dirty="0"/>
              <a:t>Virtual University of Pakistan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10000"/>
            <a:ext cx="2805113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5274316" y="3806825"/>
            <a:ext cx="2803188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Dr. </a:t>
            </a:r>
            <a:r>
              <a:rPr lang="en-US" b="1" dirty="0" err="1"/>
              <a:t>Munawar</a:t>
            </a:r>
            <a:r>
              <a:rPr lang="en-US" b="1" dirty="0"/>
              <a:t> Sultana </a:t>
            </a:r>
            <a:r>
              <a:rPr lang="en-US" b="1" dirty="0" err="1"/>
              <a:t>Mirza</a:t>
            </a:r>
            <a:endParaRPr lang="en-US" dirty="0"/>
          </a:p>
          <a:p>
            <a:r>
              <a:rPr lang="en-US" dirty="0"/>
              <a:t>Advisor Education,</a:t>
            </a:r>
          </a:p>
          <a:p>
            <a:r>
              <a:rPr lang="en-US" dirty="0"/>
              <a:t> Virtual University of Pakistan</a:t>
            </a:r>
          </a:p>
        </p:txBody>
      </p:sp>
    </p:spTree>
    <p:extLst>
      <p:ext uri="{BB962C8B-B14F-4D97-AF65-F5344CB8AC3E}">
        <p14:creationId xmlns:p14="http://schemas.microsoft.com/office/powerpoint/2010/main" val="376182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Cooperative Learning &amp; its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Cooperative learning is activity in which students work in groups and get reward for group work </a:t>
            </a:r>
            <a:r>
              <a:rPr lang="en-US" sz="1800" dirty="0"/>
              <a:t>(</a:t>
            </a:r>
            <a:r>
              <a:rPr lang="en-US" sz="1800" dirty="0" err="1"/>
              <a:t>Woolfolk</a:t>
            </a:r>
            <a:r>
              <a:rPr lang="en-US" sz="1800" dirty="0"/>
              <a:t>, 2001). </a:t>
            </a:r>
          </a:p>
          <a:p>
            <a:endParaRPr lang="en-US" dirty="0"/>
          </a:p>
          <a:p>
            <a:r>
              <a:rPr lang="en-US" dirty="0"/>
              <a:t>Students work decisively and actively as small groups to enhance their learning skills in cooperative learning strategy </a:t>
            </a:r>
            <a:r>
              <a:rPr lang="en-US" sz="1800" dirty="0"/>
              <a:t>(Johnson &amp; Johnson, 1999)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02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Research based evidences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2209"/>
            <a:ext cx="8229600" cy="5029199"/>
          </a:xfrm>
        </p:spPr>
        <p:txBody>
          <a:bodyPr>
            <a:normAutofit/>
          </a:bodyPr>
          <a:lstStyle/>
          <a:p>
            <a:r>
              <a:rPr lang="en-US" dirty="0"/>
              <a:t>Cooperative learning better as compared to traditional learning. </a:t>
            </a:r>
            <a:r>
              <a:rPr lang="en-US" sz="1800" dirty="0"/>
              <a:t>(</a:t>
            </a:r>
            <a:r>
              <a:rPr lang="en-US" sz="1800" dirty="0" err="1"/>
              <a:t>Adyeme</a:t>
            </a:r>
            <a:r>
              <a:rPr lang="en-US" sz="1800" dirty="0"/>
              <a:t> &amp; Babatunde,Khan,2008) </a:t>
            </a:r>
          </a:p>
          <a:p>
            <a:r>
              <a:rPr lang="en-US" dirty="0"/>
              <a:t>Cooperative learning outperform traditional method </a:t>
            </a:r>
            <a:r>
              <a:rPr lang="en-US" sz="1800" dirty="0" smtClean="0"/>
              <a:t>(</a:t>
            </a:r>
            <a:r>
              <a:rPr lang="en-US" sz="1800" dirty="0" err="1" smtClean="0"/>
              <a:t>Atashian</a:t>
            </a:r>
            <a:r>
              <a:rPr lang="en-US" sz="1800" dirty="0" smtClean="0"/>
              <a:t> </a:t>
            </a:r>
            <a:r>
              <a:rPr lang="en-US" sz="1800" dirty="0"/>
              <a:t>&amp; </a:t>
            </a:r>
            <a:r>
              <a:rPr lang="en-US" sz="1800" dirty="0" err="1"/>
              <a:t>Zamini</a:t>
            </a:r>
            <a:r>
              <a:rPr lang="en-US" sz="1800" dirty="0"/>
              <a:t>, 2013; Aziz, 2010; </a:t>
            </a:r>
            <a:r>
              <a:rPr lang="en-US" sz="1800" dirty="0" err="1"/>
              <a:t>Gaith</a:t>
            </a:r>
            <a:r>
              <a:rPr lang="en-US" sz="1800" dirty="0"/>
              <a:t>, 2003). </a:t>
            </a:r>
          </a:p>
          <a:p>
            <a:r>
              <a:rPr lang="en-US" dirty="0"/>
              <a:t>Cooperative learning increases satisfaction of students about their learning.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71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 dirty="0" smtClean="0"/>
              <a:t>E-Learning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/>
              <a:t>E-learning environment is special web based applications called learning management system (LMS) or virtual learning environments. </a:t>
            </a:r>
          </a:p>
          <a:p>
            <a:r>
              <a:rPr lang="en-US" dirty="0"/>
              <a:t>Pedagogical Tools used  in two-way communication among teacher and learner as well as among learners </a:t>
            </a:r>
            <a:r>
              <a:rPr lang="en-US" sz="1800" dirty="0"/>
              <a:t>(McNeil, Robin, Miller, 2000)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7907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3792"/>
            <a:ext cx="8229600" cy="5112372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Objective of the study </a:t>
            </a:r>
            <a:endParaRPr lang="en-US" dirty="0"/>
          </a:p>
          <a:p>
            <a:pPr lvl="1"/>
            <a:r>
              <a:rPr lang="en-US" dirty="0"/>
              <a:t>To measure the difference between the academic achievement of students taught using cooperative learning and students taught using traditional method in e-learning environment at higher education level.  </a:t>
            </a:r>
          </a:p>
          <a:p>
            <a:pPr lvl="1"/>
            <a:endParaRPr lang="en-US" dirty="0"/>
          </a:p>
          <a:p>
            <a:r>
              <a:rPr lang="en-US" b="1" dirty="0"/>
              <a:t>Research </a:t>
            </a:r>
            <a:r>
              <a:rPr lang="en-US" b="1" dirty="0" smtClean="0"/>
              <a:t>hypothesis</a:t>
            </a:r>
            <a:endParaRPr lang="en-US" dirty="0"/>
          </a:p>
          <a:p>
            <a:pPr lvl="1"/>
            <a:r>
              <a:rPr lang="en-US" dirty="0"/>
              <a:t>H</a:t>
            </a:r>
            <a:r>
              <a:rPr lang="en-US" baseline="-25000" dirty="0"/>
              <a:t>o</a:t>
            </a:r>
            <a:r>
              <a:rPr lang="en-US" dirty="0"/>
              <a:t>1: There is no significant difference in the gain scores of the control and experimental group using cooperative learning.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90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Research </a:t>
            </a:r>
            <a:r>
              <a:rPr lang="en-US" b="1" dirty="0" smtClean="0"/>
              <a:t>design</a:t>
            </a:r>
            <a:endParaRPr lang="en-US" dirty="0" smtClean="0"/>
          </a:p>
          <a:p>
            <a:pPr lvl="1"/>
            <a:r>
              <a:rPr lang="en-US" dirty="0" smtClean="0"/>
              <a:t>Experimental (Non-equivalent </a:t>
            </a:r>
            <a:r>
              <a:rPr lang="en-US" dirty="0"/>
              <a:t>control group </a:t>
            </a:r>
            <a:r>
              <a:rPr lang="en-US" dirty="0" smtClean="0"/>
              <a:t>design)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Population and sample of the </a:t>
            </a:r>
            <a:r>
              <a:rPr lang="en-US" b="1" dirty="0" smtClean="0"/>
              <a:t>study</a:t>
            </a:r>
            <a:endParaRPr lang="en-US" dirty="0"/>
          </a:p>
          <a:p>
            <a:pPr lvl="1"/>
            <a:r>
              <a:rPr lang="en-US" dirty="0"/>
              <a:t>All the students enrolled in e-leaning programs in Virtual University of Pakistan. </a:t>
            </a:r>
          </a:p>
          <a:p>
            <a:pPr lvl="1"/>
            <a:r>
              <a:rPr lang="en-US" dirty="0"/>
              <a:t>Sample of 535 students enrolled in the subject of “test development and evaluation” in semester Spring 2019 at VUP.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366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Conti…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Research instrument.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An achievement test consisted of 25 MCQs related to course content was  developed and used as pre-test and posttest.</a:t>
            </a:r>
          </a:p>
          <a:p>
            <a:pPr lvl="1"/>
            <a:r>
              <a:rPr lang="en-US" dirty="0"/>
              <a:t>Pretest was conducted before </a:t>
            </a:r>
            <a:r>
              <a:rPr lang="en-US" dirty="0" smtClean="0"/>
              <a:t>intervention. 118 students</a:t>
            </a:r>
            <a:r>
              <a:rPr lang="en-US" dirty="0"/>
              <a:t> </a:t>
            </a:r>
            <a:r>
              <a:rPr lang="en-US" dirty="0" smtClean="0"/>
              <a:t>participated.</a:t>
            </a:r>
            <a:endParaRPr lang="en-US" dirty="0" smtClean="0"/>
          </a:p>
          <a:p>
            <a:pPr lvl="1"/>
            <a:r>
              <a:rPr lang="en-US" dirty="0" smtClean="0"/>
              <a:t>Post-test was conducted after intervention. 22 students participated.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863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Conti..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Intervention.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Activities of cooperative learning from unit 9 to 16 of course  </a:t>
            </a:r>
          </a:p>
          <a:p>
            <a:pPr lvl="2"/>
            <a:r>
              <a:rPr lang="en-US" dirty="0" smtClean="0"/>
              <a:t>i</a:t>
            </a:r>
            <a:r>
              <a:rPr lang="en-US" dirty="0"/>
              <a:t>: development of MCQs, </a:t>
            </a:r>
          </a:p>
          <a:p>
            <a:pPr lvl="2"/>
            <a:r>
              <a:rPr lang="en-US" dirty="0"/>
              <a:t>ii: development of matching column, and, </a:t>
            </a:r>
          </a:p>
          <a:p>
            <a:pPr lvl="2"/>
            <a:r>
              <a:rPr lang="en-US" dirty="0"/>
              <a:t>iii: explanation of concepts </a:t>
            </a:r>
            <a:r>
              <a:rPr lang="en-US" dirty="0" smtClean="0"/>
              <a:t>(to </a:t>
            </a:r>
            <a:r>
              <a:rPr lang="en-US" dirty="0"/>
              <a:t>remember during the test administration as an administrator) were generated “test development and evaluation”. </a:t>
            </a:r>
          </a:p>
          <a:p>
            <a:pPr lvl="1"/>
            <a:r>
              <a:rPr lang="en-US" dirty="0"/>
              <a:t>9 students participated in activities of cooperative learning.</a:t>
            </a:r>
          </a:p>
          <a:p>
            <a:pPr lvl="1"/>
            <a:r>
              <a:rPr lang="en-US" dirty="0"/>
              <a:t>Students who participated in those activities were considered as experimental group. The remaining students were considered as control group. Post-test were conducted after intervention. Other than nine students of the experimental group thirteen of the control participated in both pretest and post-test. </a:t>
            </a:r>
          </a:p>
          <a:p>
            <a:pPr lvl="1"/>
            <a:r>
              <a:rPr lang="en-US" dirty="0"/>
              <a:t>Low participation of students in the study was limitation of the study. </a:t>
            </a:r>
          </a:p>
          <a:p>
            <a:pPr lvl="1"/>
            <a:r>
              <a:rPr lang="en-US" dirty="0"/>
              <a:t>The duration for intervention was 8 weeks.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734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966</Words>
  <Application>Microsoft Office PowerPoint</Application>
  <PresentationFormat>On-screen Show (4:3)</PresentationFormat>
  <Paragraphs>121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Effect of Cooperative Learning on Students’ Academic Achievement in e-learning Environment at Higher Education Level</vt:lpstr>
      <vt:lpstr>Cooperative Learning &amp; its Benefits</vt:lpstr>
      <vt:lpstr>Research based evidences</vt:lpstr>
      <vt:lpstr>E-Learning</vt:lpstr>
      <vt:lpstr>PowerPoint Presentation</vt:lpstr>
      <vt:lpstr>Methodology</vt:lpstr>
      <vt:lpstr>Conti…</vt:lpstr>
      <vt:lpstr>Conti..</vt:lpstr>
      <vt:lpstr>Conti…</vt:lpstr>
      <vt:lpstr>Comparison of gain scores of students’ academic achievement of experimental group   and control group using cooperative learning. </vt:lpstr>
      <vt:lpstr>Finding </vt:lpstr>
      <vt:lpstr>PowerPoint Presentation</vt:lpstr>
      <vt:lpstr>References</vt:lpstr>
      <vt:lpstr>Conti..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Cooperative Learning on Students’ Academic Achievement in e-learning Environment at Higher Education Level</dc:title>
  <dc:creator>Sehar Rashid</dc:creator>
  <cp:lastModifiedBy>Sehar Rashid</cp:lastModifiedBy>
  <cp:revision>27</cp:revision>
  <dcterms:created xsi:type="dcterms:W3CDTF">2019-10-07T07:53:58Z</dcterms:created>
  <dcterms:modified xsi:type="dcterms:W3CDTF">2019-10-14T01:42:35Z</dcterms:modified>
</cp:coreProperties>
</file>