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91" r:id="rId5"/>
    <p:sldId id="343" r:id="rId6"/>
    <p:sldId id="344" r:id="rId7"/>
    <p:sldId id="260" r:id="rId8"/>
    <p:sldId id="294" r:id="rId9"/>
    <p:sldId id="261" r:id="rId10"/>
    <p:sldId id="295" r:id="rId11"/>
    <p:sldId id="262" r:id="rId12"/>
    <p:sldId id="263" r:id="rId13"/>
    <p:sldId id="296" r:id="rId14"/>
    <p:sldId id="264" r:id="rId15"/>
    <p:sldId id="297" r:id="rId16"/>
    <p:sldId id="265" r:id="rId17"/>
    <p:sldId id="298" r:id="rId18"/>
    <p:sldId id="299" r:id="rId19"/>
    <p:sldId id="266" r:id="rId20"/>
    <p:sldId id="300" r:id="rId21"/>
    <p:sldId id="301" r:id="rId22"/>
    <p:sldId id="267" r:id="rId23"/>
    <p:sldId id="302" r:id="rId24"/>
    <p:sldId id="303" r:id="rId25"/>
    <p:sldId id="304" r:id="rId26"/>
    <p:sldId id="268" r:id="rId27"/>
    <p:sldId id="305" r:id="rId28"/>
    <p:sldId id="306" r:id="rId29"/>
    <p:sldId id="307" r:id="rId30"/>
    <p:sldId id="269" r:id="rId31"/>
    <p:sldId id="308" r:id="rId32"/>
    <p:sldId id="309" r:id="rId33"/>
    <p:sldId id="270" r:id="rId34"/>
    <p:sldId id="310" r:id="rId35"/>
    <p:sldId id="311" r:id="rId36"/>
    <p:sldId id="312" r:id="rId37"/>
    <p:sldId id="271" r:id="rId38"/>
    <p:sldId id="334" r:id="rId39"/>
    <p:sldId id="272" r:id="rId40"/>
    <p:sldId id="335" r:id="rId41"/>
    <p:sldId id="313" r:id="rId42"/>
    <p:sldId id="273" r:id="rId43"/>
    <p:sldId id="336" r:id="rId44"/>
    <p:sldId id="314" r:id="rId45"/>
    <p:sldId id="340" r:id="rId46"/>
    <p:sldId id="274" r:id="rId47"/>
    <p:sldId id="339" r:id="rId48"/>
    <p:sldId id="338" r:id="rId49"/>
    <p:sldId id="275" r:id="rId50"/>
    <p:sldId id="337" r:id="rId51"/>
    <p:sldId id="276" r:id="rId52"/>
    <p:sldId id="277" r:id="rId53"/>
    <p:sldId id="278" r:id="rId54"/>
    <p:sldId id="315" r:id="rId55"/>
    <p:sldId id="316" r:id="rId56"/>
    <p:sldId id="279" r:id="rId57"/>
    <p:sldId id="317" r:id="rId58"/>
    <p:sldId id="280" r:id="rId59"/>
    <p:sldId id="318" r:id="rId60"/>
    <p:sldId id="281" r:id="rId61"/>
    <p:sldId id="319" r:id="rId62"/>
    <p:sldId id="320" r:id="rId63"/>
    <p:sldId id="282" r:id="rId64"/>
    <p:sldId id="341" r:id="rId65"/>
    <p:sldId id="321" r:id="rId66"/>
    <p:sldId id="322" r:id="rId67"/>
    <p:sldId id="283" r:id="rId68"/>
    <p:sldId id="323" r:id="rId69"/>
    <p:sldId id="324" r:id="rId70"/>
    <p:sldId id="285" r:id="rId71"/>
    <p:sldId id="342" r:id="rId72"/>
    <p:sldId id="286" r:id="rId73"/>
    <p:sldId id="284" r:id="rId74"/>
    <p:sldId id="325" r:id="rId75"/>
    <p:sldId id="326" r:id="rId76"/>
    <p:sldId id="287" r:id="rId77"/>
    <p:sldId id="327" r:id="rId78"/>
    <p:sldId id="288" r:id="rId79"/>
    <p:sldId id="328" r:id="rId80"/>
    <p:sldId id="329" r:id="rId81"/>
    <p:sldId id="330" r:id="rId82"/>
    <p:sldId id="289" r:id="rId83"/>
    <p:sldId id="331" r:id="rId84"/>
    <p:sldId id="333" r:id="rId85"/>
    <p:sldId id="332" r:id="rId86"/>
    <p:sldId id="290" r:id="rId87"/>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69" d="100"/>
          <a:sy n="69" d="100"/>
        </p:scale>
        <p:origin x="-1314" y="-108"/>
      </p:cViewPr>
      <p:guideLst>
        <p:guide orient="horz" pos="2160"/>
        <p:guide pos="345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3886200"/>
            <a:ext cx="768096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39"/>
            <a:ext cx="24688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74639"/>
            <a:ext cx="72237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3E0B7AD-6C6C-4F67-B47A-1379711249F4}" type="datetimeFigureOut">
              <a:rPr lang="en-US" smtClean="0"/>
              <a:pPr/>
              <a:t>10/14/2019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3BE82F-64CD-49C4-8A21-D9D8E83B6E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8640" y="274638"/>
            <a:ext cx="987552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548640" y="1600201"/>
            <a:ext cx="987552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5486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3E0B7AD-6C6C-4F67-B47A-1379711249F4}" type="datetimeFigureOut">
              <a:rPr lang="en-US" smtClean="0"/>
              <a:pPr/>
              <a:t>10/14/2019</a:t>
            </a:fld>
            <a:endParaRPr lang="en-US"/>
          </a:p>
        </p:txBody>
      </p:sp>
      <p:sp>
        <p:nvSpPr>
          <p:cNvPr id="1029" name="Rectangle 5"/>
          <p:cNvSpPr>
            <a:spLocks noGrp="1" noChangeArrowheads="1"/>
          </p:cNvSpPr>
          <p:nvPr>
            <p:ph type="ftr" sz="quarter" idx="3"/>
          </p:nvPr>
        </p:nvSpPr>
        <p:spPr bwMode="auto">
          <a:xfrm>
            <a:off x="3749040" y="6245225"/>
            <a:ext cx="34747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8638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3BE82F-64CD-49C4-8A21-D9D8E83B6E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55800"/>
            <a:ext cx="10744200" cy="1473200"/>
          </a:xfrm>
        </p:spPr>
        <p:txBody>
          <a:bodyPr>
            <a:noAutofit/>
          </a:bodyPr>
          <a:lstStyle/>
          <a:p>
            <a:r>
              <a:rPr lang="en-US" sz="3200" b="1" dirty="0" smtClean="0"/>
              <a:t>Challenges in Teaching Probability Distributions </a:t>
            </a:r>
            <a:br>
              <a:rPr lang="en-US" sz="3200" b="1" dirty="0" smtClean="0"/>
            </a:br>
            <a:r>
              <a:rPr lang="en-US" sz="3200" b="1" dirty="0" smtClean="0"/>
              <a:t>through Open Distance Learning: </a:t>
            </a:r>
            <a:br>
              <a:rPr lang="en-US" sz="3200" b="1" dirty="0" smtClean="0"/>
            </a:br>
            <a:r>
              <a:rPr lang="en-US" sz="3200" b="1" dirty="0" smtClean="0"/>
              <a:t>Experiences and Insights</a:t>
            </a:r>
            <a:r>
              <a:rPr lang="en-US" sz="3200" dirty="0" smtClean="0"/>
              <a:t/>
            </a:r>
            <a:br>
              <a:rPr lang="en-US" sz="3200" dirty="0" smtClean="0"/>
            </a:br>
            <a:r>
              <a:rPr lang="en-US" sz="3200" b="1" dirty="0" smtClean="0"/>
              <a:t> </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1371600" y="3657600"/>
            <a:ext cx="8229600" cy="2362200"/>
          </a:xfrm>
        </p:spPr>
        <p:txBody>
          <a:bodyPr>
            <a:noAutofit/>
          </a:bodyPr>
          <a:lstStyle/>
          <a:p>
            <a:r>
              <a:rPr lang="en-US" sz="2400" b="1" dirty="0" smtClean="0"/>
              <a:t>by</a:t>
            </a:r>
          </a:p>
          <a:p>
            <a:r>
              <a:rPr lang="en-US" sz="2400" b="1" dirty="0" smtClean="0"/>
              <a:t>Saleha Naghmi Habibullah</a:t>
            </a:r>
          </a:p>
          <a:p>
            <a:r>
              <a:rPr lang="en-US" sz="2400" b="1" dirty="0" smtClean="0"/>
              <a:t>Professor of Statistics, </a:t>
            </a:r>
          </a:p>
          <a:p>
            <a:r>
              <a:rPr lang="en-US" sz="2400" b="1" dirty="0" smtClean="0"/>
              <a:t>Kinnaird College For Women, </a:t>
            </a:r>
          </a:p>
          <a:p>
            <a:r>
              <a:rPr lang="en-US" sz="2400" b="1" dirty="0" smtClean="0"/>
              <a:t>Lahore, Pakistan</a:t>
            </a:r>
          </a:p>
          <a:p>
            <a:r>
              <a:rPr lang="en-US" sz="1800" i="1" dirty="0" smtClean="0"/>
              <a:t>saleha.habibullah@kinnaird.edu.pk, </a:t>
            </a:r>
          </a:p>
          <a:p>
            <a:r>
              <a:rPr lang="en-US" sz="1800" i="1" dirty="0" smtClean="0"/>
              <a:t>salehahabibullah@gmail.com</a:t>
            </a:r>
          </a:p>
          <a:p>
            <a:r>
              <a:rPr lang="en-US" sz="2800" dirty="0" smtClean="0"/>
              <a:t> </a:t>
            </a:r>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smtClean="0"/>
              <a:t>However, a set of reliable </a:t>
            </a:r>
            <a:r>
              <a:rPr lang="en-US" b="1" dirty="0" smtClean="0"/>
              <a:t>distance learning theories </a:t>
            </a:r>
            <a:r>
              <a:rPr lang="en-US" dirty="0" smtClean="0"/>
              <a:t>have begun to emerge only </a:t>
            </a:r>
            <a:r>
              <a:rPr lang="en-US" b="1" dirty="0" smtClean="0"/>
              <a:t>recently</a:t>
            </a:r>
            <a:r>
              <a:rPr lang="en-US" dirty="0" smtClean="0"/>
              <a:t> classifying the theories as </a:t>
            </a:r>
            <a:endParaRPr lang="en-US" dirty="0" smtClean="0"/>
          </a:p>
          <a:p>
            <a:pPr marL="0" indent="0" algn="just">
              <a:buNone/>
            </a:pPr>
            <a:endParaRPr lang="en-US" sz="700" dirty="0" smtClean="0"/>
          </a:p>
          <a:p>
            <a:pPr algn="just"/>
            <a:r>
              <a:rPr lang="en-US" dirty="0" smtClean="0"/>
              <a:t>(</a:t>
            </a:r>
            <a:r>
              <a:rPr lang="en-US" dirty="0" err="1" smtClean="0"/>
              <a:t>i</a:t>
            </a:r>
            <a:r>
              <a:rPr lang="en-US" dirty="0" smtClean="0"/>
              <a:t>) independence </a:t>
            </a:r>
            <a:r>
              <a:rPr lang="en-US" dirty="0" smtClean="0"/>
              <a:t>and </a:t>
            </a:r>
            <a:r>
              <a:rPr lang="en-US" b="1" dirty="0" smtClean="0"/>
              <a:t>autonomy, </a:t>
            </a:r>
            <a:endParaRPr lang="en-US" b="1" dirty="0" smtClean="0"/>
          </a:p>
          <a:p>
            <a:pPr algn="just"/>
            <a:r>
              <a:rPr lang="en-US" dirty="0" smtClean="0"/>
              <a:t>(ii) </a:t>
            </a:r>
            <a:r>
              <a:rPr lang="en-US" b="1" dirty="0" smtClean="0"/>
              <a:t>industrialization </a:t>
            </a:r>
            <a:r>
              <a:rPr lang="en-US" dirty="0" smtClean="0"/>
              <a:t>of teaching and </a:t>
            </a:r>
            <a:endParaRPr lang="en-US" dirty="0" smtClean="0"/>
          </a:p>
          <a:p>
            <a:pPr algn="just"/>
            <a:r>
              <a:rPr lang="en-US" dirty="0" smtClean="0"/>
              <a:t>iii) interaction </a:t>
            </a:r>
            <a:r>
              <a:rPr lang="en-US" dirty="0" smtClean="0"/>
              <a:t>and </a:t>
            </a:r>
            <a:r>
              <a:rPr lang="en-US" b="1" dirty="0" smtClean="0"/>
              <a:t>communication. </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smtClean="0"/>
              <a:t>A </a:t>
            </a:r>
            <a:r>
              <a:rPr lang="en-US" b="1" dirty="0" smtClean="0"/>
              <a:t>wide variety </a:t>
            </a:r>
            <a:r>
              <a:rPr lang="en-US" dirty="0" smtClean="0"/>
              <a:t>of media are used to deliver numerous educational programmes to students. </a:t>
            </a:r>
            <a:endParaRPr lang="en-US" dirty="0" smtClean="0"/>
          </a:p>
          <a:p>
            <a:pPr marL="0" indent="0" algn="just"/>
            <a:endParaRPr lang="en-US" dirty="0" smtClean="0"/>
          </a:p>
          <a:p>
            <a:pPr marL="0" indent="0" algn="just">
              <a:buNone/>
            </a:pPr>
            <a:r>
              <a:rPr lang="en-US" dirty="0" smtClean="0"/>
              <a:t>According </a:t>
            </a:r>
            <a:r>
              <a:rPr lang="en-US" dirty="0" smtClean="0"/>
              <a:t>to Simonson et al (2000), ‘‘the term distance education have been applied to </a:t>
            </a:r>
            <a:r>
              <a:rPr lang="en-US" b="1" dirty="0" smtClean="0"/>
              <a:t>a tremendous variety of programmes</a:t>
            </a:r>
            <a:r>
              <a:rPr lang="en-US" dirty="0" smtClean="0"/>
              <a:t> serving </a:t>
            </a:r>
            <a:r>
              <a:rPr lang="en-US" b="1" dirty="0" smtClean="0"/>
              <a:t>numerous audiences</a:t>
            </a:r>
            <a:r>
              <a:rPr lang="en-US" dirty="0" smtClean="0"/>
              <a:t> via a wide variety of media’’.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smtClean="0"/>
              <a:t>So, ODL systems have proven themselves a way for people to gain </a:t>
            </a:r>
            <a:r>
              <a:rPr lang="en-US" b="1" dirty="0" smtClean="0"/>
              <a:t>education</a:t>
            </a:r>
            <a:r>
              <a:rPr lang="en-US" dirty="0" smtClean="0"/>
              <a:t>, which otherwise would not be possible.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However, when comparing with conventional forms of education, the provision of distance education requires considerably greater planning, larger upfront infrastructure costs and more complex student and administrative support systems.</a:t>
            </a:r>
          </a:p>
          <a:p>
            <a:pPr>
              <a:buNone/>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In many developing countries around the globe as well as in Pakistan, unfortunately, many teachers and students are still unaware of the ODL methodology, even though the world has entered the new millennium.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With the existence of relatively few open universities in the third world, the production of course-modules and the curriculum development through the ODL methodology can be regarded as a significant contribution on the part of the few professors and lecturers who are making such an effort despite a variety of impediments.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This paper presents an account of challenges faced by the author during the development of a course on probability distributions during 2018-19 for a leading university of Pakistan.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These include elongation of time-durations of modules, difficulty-level of some of the core concepts of probability, an excessively large number of preparatory sessions for the more difficult topics and total time required for course-completion, among others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Experiences of the author outlined in the paper provide important pieces of information and understanding that can be utilized for promoting best practices in the process of                       course-development for relatively difficult mathematical courses such as those on probability and probability distributions.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Literature Review</a:t>
            </a:r>
            <a:endParaRPr lang="en-US" dirty="0"/>
          </a:p>
        </p:txBody>
      </p:sp>
      <p:sp>
        <p:nvSpPr>
          <p:cNvPr id="3" name="Content Placeholder 2"/>
          <p:cNvSpPr>
            <a:spLocks noGrp="1"/>
          </p:cNvSpPr>
          <p:nvPr>
            <p:ph idx="1"/>
          </p:nvPr>
        </p:nvSpPr>
        <p:spPr/>
        <p:txBody>
          <a:bodyPr>
            <a:normAutofit/>
          </a:bodyPr>
          <a:lstStyle/>
          <a:p>
            <a:pPr algn="just"/>
            <a:r>
              <a:rPr lang="en-US" dirty="0" smtClean="0"/>
              <a:t>In this section, we present an outline of a few articles picked up from the literature pertaining to the ODL methodology.</a:t>
            </a:r>
          </a:p>
          <a:p>
            <a:pPr algn="just">
              <a:buNone/>
            </a:pPr>
            <a:endParaRPr lang="en-US" dirty="0" smtClean="0"/>
          </a:p>
          <a:p>
            <a:pPr algn="just"/>
            <a:r>
              <a:rPr lang="en-US" dirty="0" err="1" smtClean="0"/>
              <a:t>Henze</a:t>
            </a:r>
            <a:r>
              <a:rPr lang="en-US" dirty="0" smtClean="0"/>
              <a:t> and </a:t>
            </a:r>
            <a:r>
              <a:rPr lang="en-US" dirty="0" err="1" smtClean="0"/>
              <a:t>Nejdl</a:t>
            </a:r>
            <a:r>
              <a:rPr lang="en-US" dirty="0" smtClean="0"/>
              <a:t> (2001) proposed an adaptive educational hyper media system which facilitates adaptation of distributed learning materials.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Abstract</a:t>
            </a:r>
            <a:endParaRPr lang="en-US" dirty="0"/>
          </a:p>
        </p:txBody>
      </p:sp>
      <p:sp>
        <p:nvSpPr>
          <p:cNvPr id="3" name="Content Placeholder 2"/>
          <p:cNvSpPr>
            <a:spLocks noGrp="1"/>
          </p:cNvSpPr>
          <p:nvPr>
            <p:ph idx="1"/>
          </p:nvPr>
        </p:nvSpPr>
        <p:spPr/>
        <p:txBody>
          <a:bodyPr/>
          <a:lstStyle/>
          <a:p>
            <a:pPr marL="0" indent="0" algn="just">
              <a:buNone/>
            </a:pPr>
            <a:r>
              <a:rPr lang="en-US" dirty="0" smtClean="0"/>
              <a:t>Open Distance Learning is a </a:t>
            </a:r>
            <a:r>
              <a:rPr lang="en-US" b="1" dirty="0" smtClean="0"/>
              <a:t>relatively new phenomenon </a:t>
            </a:r>
            <a:r>
              <a:rPr lang="en-US" dirty="0" smtClean="0"/>
              <a:t>in developing countries such as Pakistan and, even though the world has entered the new millennium, in these countries, many teachers and students are still </a:t>
            </a:r>
            <a:r>
              <a:rPr lang="en-US" b="1" dirty="0" smtClean="0"/>
              <a:t>unfamiliar</a:t>
            </a:r>
            <a:r>
              <a:rPr lang="en-US" dirty="0" smtClean="0"/>
              <a:t> with the ODL methodology.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It is based on the key concept for calculating estimations on a consumer’s changing knowledge for various information resources and a Bayesian Network engine.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It helps in the implementation of creative teaching approaches, ascertain conceptual models for designing courses and enables guided tours, intelligent example retrieval and further adaptive navigation support.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err="1" smtClean="0"/>
              <a:t>Henze</a:t>
            </a:r>
            <a:r>
              <a:rPr lang="en-US" dirty="0" smtClean="0"/>
              <a:t> and </a:t>
            </a:r>
            <a:r>
              <a:rPr lang="en-US" dirty="0" err="1" smtClean="0"/>
              <a:t>Nejdl</a:t>
            </a:r>
            <a:r>
              <a:rPr lang="en-US" dirty="0" smtClean="0"/>
              <a:t> (2001) commented that adaptive hypermedia courseware benefits from being distributed over the Web. </a:t>
            </a:r>
          </a:p>
          <a:p>
            <a:pPr algn="just"/>
            <a:endParaRPr lang="en-US" dirty="0" smtClean="0"/>
          </a:p>
          <a:p>
            <a:pPr algn="just"/>
            <a:r>
              <a:rPr lang="en-US" dirty="0" smtClean="0"/>
              <a:t>Content can always be kept up-to-date, discussions and interactions between instructors and learners can be supported and new courses can easily be distributed to the students.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Nevertheless, in the opinion of the authors, adaptive hypermedia systems are - even in the web context - still stand-alone systems as long as they lack the ability to integrate and adapt information from arbitrary places in the web.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authors proposed an adaptive educational hypermedia system which facilitated adaptation of distributed learning materials.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proposed system was based on an indexing concept for various information resources and a Bayesian Network engine for calculating estimations on a user’s changing knowledge. </a:t>
            </a:r>
          </a:p>
          <a:p>
            <a:pPr algn="just"/>
            <a:endParaRPr lang="en-US" dirty="0" smtClean="0"/>
          </a:p>
          <a:p>
            <a:pPr algn="just"/>
            <a:r>
              <a:rPr lang="en-US" dirty="0" smtClean="0"/>
              <a:t>Advantages and problems in designing adaptive open corpus hypermedia were discussed in a concluding section.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Hung and Zhang (2008) conducted a study with data mining (DM) techniques to analyze various patterns of online learning behaviors, and to make predictions on learning outcomes.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Statistical models and machine learning DM techniques were implemented to analyze nearly 18,000 server logs to investigate 98 undergraduate students’ learning behaviors in an online business course in Taiwan.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Not only did the study scientifically identify students’ behavioral patterns and preferences in the online learning processes, differentiated between active and passive learners, and found important parameters for performance prediction.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study demonstrated how data mining techniques might be utilized to help improve online teaching and learning with suggestions for online instructors, instructional designers and courseware developers.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smtClean="0"/>
              <a:t>There exist relatively </a:t>
            </a:r>
            <a:r>
              <a:rPr lang="en-US" b="1" dirty="0" smtClean="0"/>
              <a:t>few</a:t>
            </a:r>
            <a:r>
              <a:rPr lang="en-US" dirty="0" smtClean="0"/>
              <a:t> open universities in the third world and, as such, production of course-modules through the ODL methodology can be regarded as a </a:t>
            </a:r>
            <a:r>
              <a:rPr lang="en-US" b="1" dirty="0" smtClean="0"/>
              <a:t>significant contribution </a:t>
            </a:r>
            <a:r>
              <a:rPr lang="en-US" dirty="0" smtClean="0"/>
              <a:t>on the part of the few professors and lecturers who make this effort despite </a:t>
            </a:r>
            <a:r>
              <a:rPr lang="en-US" b="1" dirty="0" smtClean="0"/>
              <a:t>a variety of challenges</a:t>
            </a:r>
            <a:r>
              <a:rPr lang="en-US" dirty="0" smtClean="0"/>
              <a:t>.</a:t>
            </a:r>
            <a:r>
              <a:rPr lang="en-US" b="1" dirty="0" smtClean="0"/>
              <a:t> </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err="1" smtClean="0"/>
              <a:t>Durksen</a:t>
            </a:r>
            <a:r>
              <a:rPr lang="en-US" dirty="0" smtClean="0"/>
              <a:t> et al. (2016) focus on Self-Determination Theory (SDT) and express the opinion that, although it is one of the most well-known approaches to gain motivation for achievement, research is lacking on one of the basic psychological needs of SDT i.e. relatedness.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They assert that one new educational avenue where relatedness may be of particular importance is Massive Open Online Courses (MOOCs), where there are unparalleled opportunities for either relatedness or isolation.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authors carried out a research based on a sample of over 1000 participants the purpose of which was to use Bayesian networks (BN) to establish probabilistic relationships between learners’ basic psychological needs with reference to one MOOC.</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Participants of the survey completed a revised Basic Student Needs Scale proposed by </a:t>
            </a:r>
            <a:r>
              <a:rPr lang="en-US" dirty="0" err="1" smtClean="0"/>
              <a:t>Betoret</a:t>
            </a:r>
            <a:r>
              <a:rPr lang="en-US" dirty="0" smtClean="0"/>
              <a:t> and </a:t>
            </a:r>
            <a:r>
              <a:rPr lang="en-US" dirty="0" err="1" smtClean="0"/>
              <a:t>Artiga</a:t>
            </a:r>
            <a:r>
              <a:rPr lang="en-US" dirty="0" smtClean="0"/>
              <a:t> (2011) and, in order to come up with the best structural understanding of SDT within a MOOC learning environment, analysis of the data involved the development of a BN probabilistic model.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best fitting BN model included autonomy, competence, and relatedness with a probabilistic accuracy of 77.4%.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It was found that participants with high autonomy had an 80% probability of having a moderate level of competence whereas relatedness emerged as distinct from the autonomy and competence relationship.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such, the authors concluded that the notion that relatedness may be a distinct need was supported, at least in this context, and that further research-studies would need to be carried out on the subject.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33400"/>
            <a:ext cx="9875520" cy="1143000"/>
          </a:xfrm>
        </p:spPr>
        <p:txBody>
          <a:bodyPr>
            <a:normAutofit fontScale="90000"/>
          </a:bodyPr>
          <a:lstStyle/>
          <a:p>
            <a:r>
              <a:rPr lang="en-US" b="1" dirty="0" smtClean="0"/>
              <a:t>Course on Probability Distributions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In the Fall of the year 2017, the author was contacted by a well-known university of Pakistan that operates according to the ODL methodology for the development of a Course on Probability Distributions for the students of the newly commenced </a:t>
            </a:r>
            <a:r>
              <a:rPr lang="en-US" dirty="0" err="1" smtClean="0"/>
              <a:t>MSc</a:t>
            </a:r>
            <a:r>
              <a:rPr lang="en-US" dirty="0" smtClean="0"/>
              <a:t> Statistics Program subsequent to a two-year BA/</a:t>
            </a:r>
            <a:r>
              <a:rPr lang="en-US" dirty="0" err="1" smtClean="0"/>
              <a:t>BSc</a:t>
            </a: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t="5051" r="778" b="24237"/>
          <a:stretch>
            <a:fillRect/>
          </a:stretch>
        </p:blipFill>
        <p:spPr bwMode="auto">
          <a:xfrm>
            <a:off x="0" y="0"/>
            <a:ext cx="10972800" cy="62484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t="94956" r="778" b="4034"/>
          <a:stretch>
            <a:fillRect/>
          </a:stretch>
        </p:blipFill>
        <p:spPr bwMode="auto">
          <a:xfrm>
            <a:off x="76200" y="6248399"/>
            <a:ext cx="10744200" cy="16529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work commenced in early 2018, the first few weeks focusing on the selection of the book that was to be recommended as the textbook for this Course.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smtClean="0"/>
              <a:t>This paper presents an account of a </a:t>
            </a:r>
            <a:r>
              <a:rPr lang="en-US" b="1" dirty="0" smtClean="0"/>
              <a:t>course on probability distributions </a:t>
            </a:r>
            <a:r>
              <a:rPr lang="en-US" dirty="0" smtClean="0"/>
              <a:t>developed and rendered by the author for a leading university of Pakistan during 2018-19.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667000" y="0"/>
            <a:ext cx="5562600" cy="688156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Once this process was completed, the author engaged one of her former MPhil student to work with her as Assistant Course Developer for the accomplishment of this project (the entire payment to the ACD to be made from the author’s own pocket).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ACD commenced work on this assignment by assisting the author in the preparation of a concise Course Outline which was sent to the relevant academic department of the university for approval.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4565" t="21887" r="34855" b="7401"/>
          <a:stretch>
            <a:fillRect/>
          </a:stretch>
        </p:blipFill>
        <p:spPr bwMode="auto">
          <a:xfrm>
            <a:off x="0" y="-1"/>
            <a:ext cx="10972800" cy="6858001"/>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Once the course outline was approved by the university, the author was required to prepare a very detailed outline of the modules that were to be recorded by her, including, for each module, the learning outcomes, indication of the relevant page numbers of the textbook and the estimated time-duration of the module.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b="5717"/>
          <a:stretch>
            <a:fillRect/>
          </a:stretch>
        </p:blipFill>
        <p:spPr bwMode="auto">
          <a:xfrm>
            <a:off x="47685" y="0"/>
            <a:ext cx="10925115" cy="6858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recording-phase of the project commenced in the summer of 2018, soon after the approval of the detailed outline mentioned above. </a:t>
            </a:r>
          </a:p>
          <a:p>
            <a:pPr algn="just"/>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778" t="5051" r="46214" b="10768"/>
          <a:stretch>
            <a:fillRect/>
          </a:stretch>
        </p:blipFill>
        <p:spPr bwMode="auto">
          <a:xfrm>
            <a:off x="1981200" y="533400"/>
            <a:ext cx="6958675" cy="5864704"/>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main objective of the author was to present the various concepts of probability, theorems, proofs and derivations in such a clear way that no confusion whatsoever remains in the minds of the students.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difficulty-level of some of the concepts necessitated allocation of a non-trivial amount of time for the preparation of slide-sets required for the modules on those topics so that the objective of clarity could be achieved satisfactorily.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1"/>
            <a:ext cx="10363200" cy="4724399"/>
          </a:xfrm>
        </p:spPr>
        <p:txBody>
          <a:bodyPr/>
          <a:lstStyle/>
          <a:p>
            <a:pPr marL="0" indent="0">
              <a:buNone/>
            </a:pPr>
            <a:r>
              <a:rPr lang="en-US" sz="2600" dirty="0" smtClean="0"/>
              <a:t>Probability being a </a:t>
            </a:r>
            <a:r>
              <a:rPr lang="en-US" sz="2600" b="1" dirty="0" smtClean="0"/>
              <a:t>tedious </a:t>
            </a:r>
            <a:r>
              <a:rPr lang="en-US" sz="2600" dirty="0" smtClean="0"/>
              <a:t>mathematical topic, the paper highlights the </a:t>
            </a:r>
            <a:r>
              <a:rPr lang="en-US" sz="2600" b="1" dirty="0" smtClean="0"/>
              <a:t>challenges </a:t>
            </a:r>
            <a:r>
              <a:rPr lang="en-US" sz="2600" dirty="0" smtClean="0"/>
              <a:t>that were encountered with reference to a number of </a:t>
            </a:r>
            <a:r>
              <a:rPr lang="en-US" sz="2600" dirty="0" smtClean="0"/>
              <a:t>phenomena:</a:t>
            </a:r>
          </a:p>
          <a:p>
            <a:pPr marL="111125" indent="-111125"/>
            <a:r>
              <a:rPr lang="en-US" sz="2600" dirty="0" smtClean="0"/>
              <a:t>elongation</a:t>
            </a:r>
            <a:r>
              <a:rPr lang="en-US" sz="2600" dirty="0" smtClean="0"/>
              <a:t> of time-durations of modules due to lengthy derivations </a:t>
            </a:r>
            <a:r>
              <a:rPr lang="en-US" sz="2600" dirty="0" smtClean="0"/>
              <a:t>  involved </a:t>
            </a:r>
            <a:r>
              <a:rPr lang="en-US" sz="2600" dirty="0" smtClean="0"/>
              <a:t>in some of the topics, </a:t>
            </a:r>
            <a:endParaRPr lang="en-US" sz="2600" dirty="0" smtClean="0"/>
          </a:p>
          <a:p>
            <a:pPr marL="111125" indent="-111125"/>
            <a:r>
              <a:rPr lang="en-US" sz="2600" dirty="0" smtClean="0"/>
              <a:t>difficulty-level</a:t>
            </a:r>
            <a:r>
              <a:rPr lang="en-US" sz="2600" dirty="0" smtClean="0"/>
              <a:t> of some of the complex core concepts of probability, an extra-ordinarily large number of preparatory sessions for the more intricate topics, </a:t>
            </a:r>
            <a:endParaRPr lang="en-US" sz="2600" dirty="0" smtClean="0"/>
          </a:p>
          <a:p>
            <a:pPr marL="111125" indent="-111125"/>
            <a:r>
              <a:rPr lang="en-US" sz="2600" dirty="0" smtClean="0"/>
              <a:t>total </a:t>
            </a:r>
            <a:r>
              <a:rPr lang="en-US" sz="2600" dirty="0" smtClean="0"/>
              <a:t>time required for course-completion, alteration in the sequence of recordings, and </a:t>
            </a:r>
            <a:endParaRPr lang="en-US" sz="2600" dirty="0" smtClean="0"/>
          </a:p>
          <a:p>
            <a:pPr marL="111125" indent="-111125"/>
            <a:r>
              <a:rPr lang="en-US" sz="2600" dirty="0" smtClean="0"/>
              <a:t>preparation </a:t>
            </a:r>
            <a:r>
              <a:rPr lang="en-US" sz="2600" dirty="0" smtClean="0"/>
              <a:t>of  time-added slides-sets subsequent to recording for purposes of post-production. </a:t>
            </a:r>
            <a:endParaRPr lang="en-US" sz="2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2671" t="6734" r="43374" b="10768"/>
          <a:stretch>
            <a:fillRect/>
          </a:stretch>
        </p:blipFill>
        <p:spPr bwMode="auto">
          <a:xfrm>
            <a:off x="1956320" y="609601"/>
            <a:ext cx="6730480" cy="5785852"/>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process of recording of modules took a number of months, the last few recordings being accomplished in the summer of 2019. A total of 187 modules were recorded by the author in order to cover the course contents properly. </a:t>
            </a:r>
          </a:p>
          <a:p>
            <a:pPr>
              <a:buNone/>
            </a:pPr>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6000" b="1" dirty="0" smtClean="0"/>
          </a:p>
          <a:p>
            <a:pPr algn="ctr">
              <a:buNone/>
            </a:pPr>
            <a:r>
              <a:rPr lang="en-US" sz="6000" b="1" dirty="0" smtClean="0"/>
              <a:t>Challenges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Elongation of </a:t>
            </a:r>
            <a:br>
              <a:rPr lang="en-US" b="1" dirty="0" smtClean="0"/>
            </a:br>
            <a:r>
              <a:rPr lang="en-US" b="1" dirty="0" smtClean="0"/>
              <a:t>Time-Durations of Modules</a:t>
            </a:r>
            <a:endParaRPr lang="en-US" dirty="0"/>
          </a:p>
        </p:txBody>
      </p:sp>
      <p:sp>
        <p:nvSpPr>
          <p:cNvPr id="3" name="Content Placeholder 2"/>
          <p:cNvSpPr>
            <a:spLocks noGrp="1"/>
          </p:cNvSpPr>
          <p:nvPr>
            <p:ph idx="1"/>
          </p:nvPr>
        </p:nvSpPr>
        <p:spPr>
          <a:xfrm>
            <a:off x="548640" y="1828800"/>
            <a:ext cx="9875520" cy="4297364"/>
          </a:xfrm>
        </p:spPr>
        <p:txBody>
          <a:bodyPr/>
          <a:lstStyle/>
          <a:p>
            <a:pPr algn="just"/>
            <a:r>
              <a:rPr lang="en-US" dirty="0" smtClean="0"/>
              <a:t>According to the guidelines provided by the University, the time-duration of each module was to be five to seven minutes.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However, due to her style of explaining everything in-depth and with full clarity, the author noticed that she was not being able to complete the modules in the stipulated time-period.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In particular, topics involving mathematical derivations and proofs required much longer time as, for any such topic, it was not possible to stop in the middle of a derivation.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Difficulty Level of Some Concepts</a:t>
            </a:r>
            <a:endParaRPr lang="en-US" dirty="0"/>
          </a:p>
        </p:txBody>
      </p:sp>
      <p:sp>
        <p:nvSpPr>
          <p:cNvPr id="3" name="Content Placeholder 2"/>
          <p:cNvSpPr>
            <a:spLocks noGrp="1"/>
          </p:cNvSpPr>
          <p:nvPr>
            <p:ph idx="1"/>
          </p:nvPr>
        </p:nvSpPr>
        <p:spPr/>
        <p:txBody>
          <a:bodyPr/>
          <a:lstStyle/>
          <a:p>
            <a:pPr algn="just"/>
            <a:r>
              <a:rPr lang="en-US" dirty="0" smtClean="0"/>
              <a:t>Being developed for a Masters program, the course contained a number of advanced-level topics such as characteristic function, bivariate normal distribution, conditional expectation, etc.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Each such topic required careful planning and design in order to enable the students to focus on the meanings of the concepts, mathematical derivations where necessary and real-life applications where applicable.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Extra-Ordinarily Large Number of Preparatory Sessions</a:t>
            </a:r>
            <a:endParaRPr lang="en-US" dirty="0"/>
          </a:p>
        </p:txBody>
      </p:sp>
      <p:sp>
        <p:nvSpPr>
          <p:cNvPr id="3" name="Content Placeholder 2"/>
          <p:cNvSpPr>
            <a:spLocks noGrp="1"/>
          </p:cNvSpPr>
          <p:nvPr>
            <p:ph idx="1"/>
          </p:nvPr>
        </p:nvSpPr>
        <p:spPr>
          <a:xfrm>
            <a:off x="548640" y="2133600"/>
            <a:ext cx="9875520" cy="3992564"/>
          </a:xfrm>
        </p:spPr>
        <p:txBody>
          <a:bodyPr>
            <a:normAutofit/>
          </a:bodyPr>
          <a:lstStyle/>
          <a:p>
            <a:pPr algn="just"/>
            <a:r>
              <a:rPr lang="en-US" dirty="0" smtClean="0"/>
              <a:t>Some of the topics such as those mentioned in Sub-Section 4.2 involved complex mathematical concepts that presented an unusual challenge: the need to devote an extra-ordinary amount of time to dig out the in-depth meanings of the concepts and to prepare slides in such a way that everything would be clear to the students. </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In particular, the concepts that were to form an integral part of the discussion pertaining to the bivariate normal distribution were so intricate that the author had to put in hours upon hours of her evening time for a substantial number of days in order to accomplish the slides pertaining to this distribution.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Experiences </a:t>
            </a:r>
            <a:r>
              <a:rPr lang="en-US" dirty="0" smtClean="0"/>
              <a:t>gained provide </a:t>
            </a:r>
            <a:r>
              <a:rPr lang="en-US" b="1" dirty="0" smtClean="0"/>
              <a:t>important insights </a:t>
            </a:r>
            <a:r>
              <a:rPr lang="en-US" dirty="0" smtClean="0"/>
              <a:t>for the </a:t>
            </a:r>
            <a:r>
              <a:rPr lang="en-US" b="1" dirty="0" smtClean="0"/>
              <a:t>optimization </a:t>
            </a:r>
            <a:r>
              <a:rPr lang="en-US" dirty="0" smtClean="0"/>
              <a:t>of similar projects to be undertaken by open universities in this part of the world.</a:t>
            </a:r>
          </a:p>
          <a:p>
            <a:pPr marL="0" indent="0">
              <a:buNone/>
            </a:pPr>
            <a:endParaRPr 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33400"/>
            <a:ext cx="9875520" cy="1143000"/>
          </a:xfrm>
        </p:spPr>
        <p:txBody>
          <a:bodyPr>
            <a:normAutofit fontScale="90000"/>
          </a:bodyPr>
          <a:lstStyle/>
          <a:p>
            <a:r>
              <a:rPr lang="en-US" b="1" dirty="0" smtClean="0"/>
              <a:t>Alteration in the Sequence of Recordings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dirty="0" smtClean="0"/>
              <a:t>Given the extremely hectic professional schedule related to her position as full-time professor at a well-recognized higher education institution of Pakistan, at a number of occasions, the author was unable to find, prior to a time-slot scheduled for recording, time for finalization of the slides delivered to her by the Assistant Course Developer a few days ago.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This resulted in the need to alter the sequence of recordings as the author would pick up the forthcoming easier topics, deferring the more difficult ones to a later date.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Immediately after each set of recordings, the author would create a record of the actual sequence of the recordings accomplished on that day which was a great help toward the end of the Project when the sequence of the recordings had to be brought back to the original sequence approved by the university.</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Considerably Large Amount of Recording Time</a:t>
            </a:r>
            <a:endParaRPr lang="en-US" dirty="0"/>
          </a:p>
        </p:txBody>
      </p:sp>
      <p:sp>
        <p:nvSpPr>
          <p:cNvPr id="3" name="Content Placeholder 2"/>
          <p:cNvSpPr>
            <a:spLocks noGrp="1"/>
          </p:cNvSpPr>
          <p:nvPr>
            <p:ph idx="1"/>
          </p:nvPr>
        </p:nvSpPr>
        <p:spPr/>
        <p:txBody>
          <a:bodyPr>
            <a:normAutofit/>
          </a:bodyPr>
          <a:lstStyle/>
          <a:p>
            <a:pPr algn="just"/>
            <a:r>
              <a:rPr lang="en-US" dirty="0" smtClean="0"/>
              <a:t>According to the guidelines provided by the university, the author was required to complete 1350 minutes of video-recording of course-modules. </a:t>
            </a:r>
          </a:p>
          <a:p>
            <a:pPr algn="just"/>
            <a:endParaRPr lang="en-US"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Approximately half-way through the course of the recordings, the author realized that the overall duration of the recordings completed till that time was much greater than what it should have been according to the guidelines keeping in view the amount of course content that was yet to be covered. </a:t>
            </a:r>
          </a:p>
          <a:p>
            <a:pPr algn="just"/>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This resulted in the author obtaining special permission from the university to pick up the more important topics, merge some of the topics and other such techniques to bring the overall recording time under control.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Despite a considerable amount of “downsizing”, given the fact that the author felt that some of the important topics could simply not be ignored, she ended up with about 1850 minutes of recording.      </a:t>
            </a:r>
          </a:p>
          <a:p>
            <a:endParaRPr lang="en-US"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Preparation of </a:t>
            </a:r>
            <a:br>
              <a:rPr lang="en-US" b="1" dirty="0" smtClean="0"/>
            </a:br>
            <a:r>
              <a:rPr lang="en-US" b="1" dirty="0" smtClean="0"/>
              <a:t>Time-Added Slides-Sets</a:t>
            </a:r>
            <a:endParaRPr lang="en-US" dirty="0"/>
          </a:p>
        </p:txBody>
      </p:sp>
      <p:sp>
        <p:nvSpPr>
          <p:cNvPr id="3" name="Content Placeholder 2"/>
          <p:cNvSpPr>
            <a:spLocks noGrp="1"/>
          </p:cNvSpPr>
          <p:nvPr>
            <p:ph idx="1"/>
          </p:nvPr>
        </p:nvSpPr>
        <p:spPr/>
        <p:txBody>
          <a:bodyPr>
            <a:normAutofit/>
          </a:bodyPr>
          <a:lstStyle/>
          <a:p>
            <a:pPr algn="just"/>
            <a:r>
              <a:rPr lang="en-US" dirty="0" smtClean="0"/>
              <a:t>Being a senior person used to a particular style of teaching, the author was uncomfortable with the idea of using a </a:t>
            </a:r>
            <a:r>
              <a:rPr lang="en-US" dirty="0" err="1" smtClean="0"/>
              <a:t>sympodium</a:t>
            </a:r>
            <a:r>
              <a:rPr lang="en-US" dirty="0" smtClean="0"/>
              <a:t> for purposes of recording.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As such, in the very beginning, it was decided that a multimedia screen would be placed in front of her immediately under the camera enabling her to alternate between looking directly into the camera and looking at the screen to read the mathematical material (which would not be noticed by the persons watching the module). </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advantage was the freedom that the author had to be as expressive as she wanted to be; the disadvantage was that this method of recording required the process of post-production which meant preparation of another set of slides by the Assistant Course Developer --- the      time-added slide-sets that were required for facilitation of the university video-editor responsible for the process of post-production.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dirty="0"/>
          </a:p>
        </p:txBody>
      </p:sp>
      <p:sp>
        <p:nvSpPr>
          <p:cNvPr id="3" name="Content Placeholder 2"/>
          <p:cNvSpPr>
            <a:spLocks noGrp="1"/>
          </p:cNvSpPr>
          <p:nvPr>
            <p:ph idx="1"/>
          </p:nvPr>
        </p:nvSpPr>
        <p:spPr>
          <a:xfrm>
            <a:off x="548640" y="1600201"/>
            <a:ext cx="10119360" cy="4525963"/>
          </a:xfrm>
        </p:spPr>
        <p:txBody>
          <a:bodyPr>
            <a:normAutofit/>
          </a:bodyPr>
          <a:lstStyle/>
          <a:p>
            <a:pPr marL="0" indent="0" algn="just">
              <a:buNone/>
              <a:tabLst>
                <a:tab pos="0" algn="l"/>
              </a:tabLst>
            </a:pPr>
            <a:r>
              <a:rPr lang="en-US" dirty="0" smtClean="0"/>
              <a:t>Open Distance Learning is not a very old system of education as compared with the conventional on-campus education system. It began in the </a:t>
            </a:r>
            <a:r>
              <a:rPr lang="en-US" b="1" dirty="0" smtClean="0"/>
              <a:t>19</a:t>
            </a:r>
            <a:r>
              <a:rPr lang="en-US" b="1" baseline="30000" dirty="0" smtClean="0"/>
              <a:t>th</a:t>
            </a:r>
            <a:r>
              <a:rPr lang="en-US" b="1" dirty="0" smtClean="0"/>
              <a:t> century</a:t>
            </a:r>
            <a:r>
              <a:rPr lang="en-US" dirty="0" smtClean="0"/>
              <a:t> and was practiced mostly in the </a:t>
            </a:r>
            <a:r>
              <a:rPr lang="en-US" b="1" dirty="0" smtClean="0"/>
              <a:t>developed countries</a:t>
            </a:r>
            <a:r>
              <a:rPr lang="en-US" dirty="0" smtClean="0"/>
              <a:t>. </a:t>
            </a:r>
            <a:endParaRPr lang="en-US" dirty="0" smtClean="0"/>
          </a:p>
          <a:p>
            <a:pPr marL="0" indent="0" algn="just">
              <a:buNone/>
              <a:tabLst>
                <a:tab pos="0" algn="l"/>
              </a:tabLst>
            </a:pPr>
            <a:endParaRPr lang="en-US" dirty="0" smtClean="0"/>
          </a:p>
          <a:p>
            <a:pPr marL="0" indent="0" algn="just">
              <a:buNone/>
              <a:tabLst>
                <a:tab pos="0" algn="l"/>
              </a:tabLst>
            </a:pPr>
            <a:r>
              <a:rPr lang="en-US" dirty="0" smtClean="0"/>
              <a:t>In short, Distance Education is referred to as the system of education where students are able to learn </a:t>
            </a:r>
            <a:r>
              <a:rPr lang="en-US" b="1" dirty="0" smtClean="0"/>
              <a:t>independently </a:t>
            </a:r>
            <a:r>
              <a:rPr lang="en-US" dirty="0" smtClean="0"/>
              <a:t>without the need of classrooms. </a:t>
            </a:r>
          </a:p>
          <a:p>
            <a:pPr marL="0" indent="0" algn="just">
              <a:buNone/>
              <a:tabLst>
                <a:tab pos="0" algn="l"/>
              </a:tabLst>
            </a:pPr>
            <a:endParaRPr lang="en-US" dirty="0" smtClean="0"/>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Total Time Required </a:t>
            </a:r>
            <a:br>
              <a:rPr lang="en-US" b="1" dirty="0" smtClean="0"/>
            </a:br>
            <a:r>
              <a:rPr lang="en-US" b="1" dirty="0" smtClean="0"/>
              <a:t>For Course-Completion</a:t>
            </a:r>
            <a:endParaRPr lang="en-US" dirty="0"/>
          </a:p>
        </p:txBody>
      </p:sp>
      <p:sp>
        <p:nvSpPr>
          <p:cNvPr id="3" name="Content Placeholder 2"/>
          <p:cNvSpPr>
            <a:spLocks noGrp="1"/>
          </p:cNvSpPr>
          <p:nvPr>
            <p:ph idx="1"/>
          </p:nvPr>
        </p:nvSpPr>
        <p:spPr/>
        <p:txBody>
          <a:bodyPr/>
          <a:lstStyle/>
          <a:p>
            <a:pPr algn="just"/>
            <a:r>
              <a:rPr lang="en-US" dirty="0" smtClean="0"/>
              <a:t>Although, in general, for any course, the university requirement was that the process of               course-development be completed in a span of three to six months, in the author’s case it took more than a year. </a:t>
            </a:r>
          </a:p>
          <a:p>
            <a:pPr algn="just"/>
            <a:endParaRPr lang="en-US"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reason is easily understandable keeping in view the author’s commitments and responsibilities as a full-time professor.</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Insights Gained</a:t>
            </a:r>
            <a:endParaRPr lang="en-US" dirty="0"/>
          </a:p>
        </p:txBody>
      </p:sp>
      <p:sp>
        <p:nvSpPr>
          <p:cNvPr id="3" name="Content Placeholder 2"/>
          <p:cNvSpPr>
            <a:spLocks noGrp="1"/>
          </p:cNvSpPr>
          <p:nvPr>
            <p:ph idx="1"/>
          </p:nvPr>
        </p:nvSpPr>
        <p:spPr/>
        <p:txBody>
          <a:bodyPr/>
          <a:lstStyle/>
          <a:p>
            <a:r>
              <a:rPr lang="en-US" dirty="0" smtClean="0"/>
              <a:t>The experiences reported in Section 4 lead to the following remarks:</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Lengthy Derivations</a:t>
            </a:r>
            <a:endParaRPr lang="en-US" dirty="0"/>
          </a:p>
        </p:txBody>
      </p:sp>
      <p:sp>
        <p:nvSpPr>
          <p:cNvPr id="3" name="Content Placeholder 2"/>
          <p:cNvSpPr>
            <a:spLocks noGrp="1"/>
          </p:cNvSpPr>
          <p:nvPr>
            <p:ph idx="1"/>
          </p:nvPr>
        </p:nvSpPr>
        <p:spPr/>
        <p:txBody>
          <a:bodyPr>
            <a:normAutofit/>
          </a:bodyPr>
          <a:lstStyle/>
          <a:p>
            <a:pPr algn="just"/>
            <a:r>
              <a:rPr lang="en-US" dirty="0" smtClean="0"/>
              <a:t>Courses such as the one on Probability Distributions are likely to involve a large number of mathematical derivations, some of which involve a number of steps rendering their exposition  considerably lengthy. </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Keeping in view the fact that it is simply not possible for an instructor to abandon a derivation half-way, flexibility needs to be incorporated in the guidelines pertaining to time-durations of modules. theorems and proofs.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widely accepted notion that, in the present-day world, the attention span of a student cannot be longer than five to seven minutes needs to be put aside in the case of exposition of rigorous mathematical</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Total Recording Time</a:t>
            </a:r>
            <a:endParaRPr lang="en-US" dirty="0"/>
          </a:p>
        </p:txBody>
      </p:sp>
      <p:sp>
        <p:nvSpPr>
          <p:cNvPr id="3" name="Content Placeholder 2"/>
          <p:cNvSpPr>
            <a:spLocks noGrp="1"/>
          </p:cNvSpPr>
          <p:nvPr>
            <p:ph idx="1"/>
          </p:nvPr>
        </p:nvSpPr>
        <p:spPr/>
        <p:txBody>
          <a:bodyPr/>
          <a:lstStyle/>
          <a:p>
            <a:r>
              <a:rPr lang="en-US" dirty="0" smtClean="0"/>
              <a:t>Keeping in view </a:t>
            </a:r>
          </a:p>
          <a:p>
            <a:pPr marL="571500" indent="-571500">
              <a:buAutoNum type="romanLcParenBoth"/>
            </a:pPr>
            <a:r>
              <a:rPr lang="en-US" dirty="0" smtClean="0"/>
              <a:t>the difficulty-level and</a:t>
            </a:r>
          </a:p>
          <a:p>
            <a:pPr marL="571500" indent="-571500" algn="just">
              <a:buNone/>
            </a:pPr>
            <a:r>
              <a:rPr lang="en-US" dirty="0" smtClean="0"/>
              <a:t>(ii) the length of the derivations and proofs of theorems that are an integral part of mathematical courses such as the one on probability distributions, flexibility needs to be incorporated in the guidelines pertaining to the overall time-duration of modules pertaining to such courses.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If the rigor of the mathematical content demands a detailed rendering of each and every step, it is highly probable that the overall recording time will be considerably more than that which might be appropriate for non-mathematical courses.</a:t>
            </a:r>
          </a:p>
          <a:p>
            <a:endParaRPr lang="en-US" dirty="0" smtClean="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33400"/>
            <a:ext cx="9875520" cy="1143000"/>
          </a:xfrm>
        </p:spPr>
        <p:txBody>
          <a:bodyPr/>
          <a:lstStyle/>
          <a:p>
            <a:r>
              <a:rPr lang="en-US" b="1" dirty="0" smtClean="0"/>
              <a:t>Senior Academics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dirty="0" smtClean="0"/>
              <a:t>Intricate mathematical topics such as probability distributions require in-depth knowledge of the subject which requires either an extra-ordinary intellect or, more often than not, many years of experience in teaching these concepts. </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As such, in general, the more senior a Course Instructor is, the better for the students who are being taught through the ODL methodology.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smtClean="0"/>
              <a:t>Students who are unable to go to school due to </a:t>
            </a:r>
            <a:r>
              <a:rPr lang="en-US" b="1" dirty="0" smtClean="0"/>
              <a:t>insufficient financial condition</a:t>
            </a:r>
            <a:r>
              <a:rPr lang="en-US" dirty="0" smtClean="0"/>
              <a:t> of the parents can have education by earning by themselves. </a:t>
            </a:r>
            <a:endParaRPr lang="en-US" dirty="0" smtClean="0"/>
          </a:p>
          <a:p>
            <a:pPr marL="0" indent="0" algn="just">
              <a:buNone/>
            </a:pPr>
            <a:endParaRPr lang="en-US" dirty="0" smtClean="0"/>
          </a:p>
          <a:p>
            <a:pPr marL="0" indent="0" algn="just">
              <a:buNone/>
            </a:pPr>
            <a:r>
              <a:rPr lang="en-US" dirty="0" smtClean="0"/>
              <a:t>In </a:t>
            </a:r>
            <a:r>
              <a:rPr lang="en-US" dirty="0" smtClean="0"/>
              <a:t>the same way, as teachers are separated from students, they do not get a personal touch of the students.</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However, the more senior a faculty-member is, the greater the probability of he or she being excessively busy due to an over-tight schedule and being uncomfortable with equipment such as </a:t>
            </a:r>
            <a:r>
              <a:rPr lang="en-US" dirty="0" err="1" smtClean="0"/>
              <a:t>sympodium</a:t>
            </a:r>
            <a:r>
              <a:rPr lang="en-US" dirty="0" smtClean="0"/>
              <a:t>, graphic tablet, etc. </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Keeping in view the benefits to be reaped by engaging senior academics having proven track records of excellence in teaching, universities operating through the ODL system should allow </a:t>
            </a:r>
          </a:p>
          <a:p>
            <a:pPr algn="just"/>
            <a:endParaRPr lang="en-US" sz="1600" dirty="0" smtClean="0"/>
          </a:p>
          <a:p>
            <a:pPr marL="571500" indent="-571500" algn="just">
              <a:buAutoNum type="romanLcParenBoth"/>
            </a:pPr>
            <a:r>
              <a:rPr lang="en-US" dirty="0" smtClean="0"/>
              <a:t>a period of eight to ten months for the recording of the course modules and </a:t>
            </a:r>
          </a:p>
          <a:p>
            <a:pPr marL="571500" indent="-571500" algn="just">
              <a:buAutoNum type="romanLcParenBoth"/>
            </a:pPr>
            <a:r>
              <a:rPr lang="en-US" dirty="0" smtClean="0"/>
              <a:t>(ii) provision of an Assistant Course Developer   (to be paid by the university) in the case of such persons.</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Concluding Remarks</a:t>
            </a:r>
            <a:endParaRPr lang="en-US" dirty="0"/>
          </a:p>
        </p:txBody>
      </p:sp>
      <p:sp>
        <p:nvSpPr>
          <p:cNvPr id="3" name="Content Placeholder 2"/>
          <p:cNvSpPr>
            <a:spLocks noGrp="1"/>
          </p:cNvSpPr>
          <p:nvPr>
            <p:ph idx="1"/>
          </p:nvPr>
        </p:nvSpPr>
        <p:spPr/>
        <p:txBody>
          <a:bodyPr>
            <a:normAutofit/>
          </a:bodyPr>
          <a:lstStyle/>
          <a:p>
            <a:pPr algn="just"/>
            <a:r>
              <a:rPr lang="en-US" dirty="0" smtClean="0"/>
              <a:t>In this paper, we have presented an account of a course on probability distributions developed and rendered by the author for a leading university of Pakistan during 2018-19. </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Probability being a relatively difficult mathematical topic, the paper highlights the challenges that were encountered with reference to a number of phenomena including elongation of                    time-durations of modules due to lengthy derivations involved in some of the topics,   difficulty-level of some of the complex core concepts of probability,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an extra-ordinarily large number of preparatory sessions for the more intricate topics,  the need to bring alterations in the sequence of recordings, preparation of  time-added slides-sets subsequent to recording for purposes of post-production and total time required for course-completion</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Lessons learnt and experiences gained provide valuable insights for the uplift and enhancement of the process of course-development by open universities, some of which have been presented in the second-last section of this paper.</a:t>
            </a:r>
          </a:p>
          <a:p>
            <a:endParaRPr lang="en-US" dirty="0" smtClean="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r>
              <a:rPr lang="en-US" dirty="0" smtClean="0"/>
              <a:t/>
            </a:r>
            <a:br>
              <a:rPr lang="en-US" dirty="0" smtClean="0"/>
            </a:br>
            <a:endParaRPr lang="en-US" dirty="0"/>
          </a:p>
        </p:txBody>
      </p:sp>
      <p:sp>
        <p:nvSpPr>
          <p:cNvPr id="3" name="Content Placeholder 2"/>
          <p:cNvSpPr>
            <a:spLocks noGrp="1"/>
          </p:cNvSpPr>
          <p:nvPr>
            <p:ph idx="1"/>
          </p:nvPr>
        </p:nvSpPr>
        <p:spPr>
          <a:xfrm>
            <a:off x="563880" y="1295400"/>
            <a:ext cx="9875520" cy="4525963"/>
          </a:xfrm>
        </p:spPr>
        <p:txBody>
          <a:bodyPr>
            <a:noAutofit/>
          </a:bodyPr>
          <a:lstStyle/>
          <a:p>
            <a:pPr algn="just"/>
            <a:r>
              <a:rPr lang="en-US" sz="2000" dirty="0" err="1" smtClean="0"/>
              <a:t>Betoret</a:t>
            </a:r>
            <a:r>
              <a:rPr lang="en-US" sz="2000" dirty="0" smtClean="0"/>
              <a:t>, D. and </a:t>
            </a:r>
            <a:r>
              <a:rPr lang="en-US" sz="2000" dirty="0" err="1" smtClean="0"/>
              <a:t>Artiga</a:t>
            </a:r>
            <a:r>
              <a:rPr lang="en-US" sz="2000" dirty="0" smtClean="0"/>
              <a:t>, G. ( 2011). “The relationship among student basic need satisfaction, approaches to learning, reporting of avoidance strategies and achievement”, </a:t>
            </a:r>
            <a:r>
              <a:rPr lang="en-US" sz="2000" i="1" dirty="0" smtClean="0"/>
              <a:t>Electronic Journal of</a:t>
            </a:r>
            <a:r>
              <a:rPr lang="en-US" sz="2000" dirty="0" smtClean="0"/>
              <a:t> Research in </a:t>
            </a:r>
            <a:r>
              <a:rPr lang="en-US" sz="2000" i="1" dirty="0" smtClean="0"/>
              <a:t>Educational Psychology</a:t>
            </a:r>
            <a:r>
              <a:rPr lang="en-US" sz="2000" b="1" i="1" dirty="0" smtClean="0"/>
              <a:t>,</a:t>
            </a:r>
            <a:r>
              <a:rPr lang="en-US" sz="2000" dirty="0" smtClean="0"/>
              <a:t>  9(2), 463–496.</a:t>
            </a:r>
          </a:p>
          <a:p>
            <a:pPr algn="just"/>
            <a:r>
              <a:rPr lang="en-US" sz="2000" dirty="0" err="1" smtClean="0"/>
              <a:t>Durksen</a:t>
            </a:r>
            <a:r>
              <a:rPr lang="en-US" sz="2000" dirty="0" smtClean="0"/>
              <a:t>, T. L., Chu, M., Ahmad, Z. F., </a:t>
            </a:r>
            <a:r>
              <a:rPr lang="en-US" sz="2000" dirty="0" err="1" smtClean="0"/>
              <a:t>Radil</a:t>
            </a:r>
            <a:r>
              <a:rPr lang="en-US" sz="2000" dirty="0" smtClean="0"/>
              <a:t>, A. I. and Daniels, L. M. (2016). “Motivation in a MOOC: a probabilistic analysis of online learners’ basic psychological needs”, </a:t>
            </a:r>
            <a:r>
              <a:rPr lang="en-US" sz="2000" i="1" dirty="0" smtClean="0"/>
              <a:t>Social Psychology of Education: An International Journal</a:t>
            </a:r>
            <a:r>
              <a:rPr lang="en-US" sz="2000" dirty="0" smtClean="0"/>
              <a:t>, 19(2), 241-260.</a:t>
            </a:r>
          </a:p>
          <a:p>
            <a:pPr algn="just"/>
            <a:r>
              <a:rPr lang="en-US" sz="2000" dirty="0" err="1" smtClean="0"/>
              <a:t>Henze</a:t>
            </a:r>
            <a:r>
              <a:rPr lang="en-US" sz="2000" dirty="0" smtClean="0"/>
              <a:t>, N. and </a:t>
            </a:r>
            <a:r>
              <a:rPr lang="en-US" sz="2000" dirty="0" err="1" smtClean="0"/>
              <a:t>Nejdl</a:t>
            </a:r>
            <a:r>
              <a:rPr lang="en-US" sz="2000" dirty="0" smtClean="0"/>
              <a:t>, W. (2001). “Adaptation in Open Corpus Hypermedia”, </a:t>
            </a:r>
            <a:r>
              <a:rPr lang="en-US" sz="2000" i="1" dirty="0" smtClean="0"/>
              <a:t>International Journal of Artificial Intelligence in Education</a:t>
            </a:r>
            <a:r>
              <a:rPr lang="en-US" sz="2000" dirty="0" smtClean="0"/>
              <a:t>, 12(4), 325-350.</a:t>
            </a:r>
          </a:p>
          <a:p>
            <a:pPr algn="just"/>
            <a:r>
              <a:rPr lang="en-US" sz="2000" dirty="0" smtClean="0"/>
              <a:t>Hung, J. and Zhang, K. (2008). “Revealing Online Learning Behaviors and Activity Patterns and Making Predictions with Data Mining Techniques in Online Teaching”, </a:t>
            </a:r>
            <a:r>
              <a:rPr lang="en-US" sz="2000" i="1" dirty="0" smtClean="0"/>
              <a:t>Boise State University </a:t>
            </a:r>
            <a:r>
              <a:rPr lang="en-US" sz="2000" i="1" dirty="0" err="1" smtClean="0"/>
              <a:t>ScholarWorks</a:t>
            </a:r>
            <a:r>
              <a:rPr lang="en-US" sz="2000" i="1" dirty="0" smtClean="0"/>
              <a:t> Educational Technology Faculty Publications and Presentations,</a:t>
            </a:r>
            <a:r>
              <a:rPr lang="en-US" sz="2000" dirty="0" smtClean="0"/>
              <a:t> Department of Educational Technology collections.</a:t>
            </a:r>
          </a:p>
          <a:p>
            <a:pPr algn="just"/>
            <a:r>
              <a:rPr lang="en-US" sz="2000" dirty="0" smtClean="0"/>
              <a:t>Simonson, M., </a:t>
            </a:r>
            <a:r>
              <a:rPr lang="en-US" sz="2000" dirty="0" err="1" smtClean="0"/>
              <a:t>Smaldino</a:t>
            </a:r>
            <a:r>
              <a:rPr lang="en-US" sz="2000" dirty="0" smtClean="0"/>
              <a:t>, S., Albright, M. and </a:t>
            </a:r>
            <a:r>
              <a:rPr lang="en-US" sz="2000" dirty="0" err="1" smtClean="0"/>
              <a:t>Zvacek</a:t>
            </a:r>
            <a:r>
              <a:rPr lang="en-US" sz="2000" dirty="0" smtClean="0"/>
              <a:t>, S. (2000), </a:t>
            </a:r>
            <a:r>
              <a:rPr lang="en-US" sz="2000" i="1" dirty="0" smtClean="0"/>
              <a:t>Teaching and Learning at a Distance: Foundations of Distance Education, </a:t>
            </a:r>
            <a:r>
              <a:rPr lang="en-US" sz="2000" dirty="0" smtClean="0"/>
              <a:t>4</a:t>
            </a:r>
            <a:r>
              <a:rPr lang="en-US" sz="2000" baseline="30000" dirty="0" smtClean="0"/>
              <a:t>th</a:t>
            </a:r>
            <a:r>
              <a:rPr lang="en-US" sz="2000" dirty="0" smtClean="0"/>
              <a:t> edition, ISBN-13: 978-0-13-513776-5, ISBN-10: 0-13-513776-4.</a:t>
            </a:r>
          </a:p>
          <a:p>
            <a:pPr algn="just"/>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dirty="0" smtClean="0"/>
              <a:t>In the wake of ODL, due to less attention to this system, not many theories developed regarding distance education, which </a:t>
            </a:r>
            <a:r>
              <a:rPr lang="en-US" b="1" dirty="0" smtClean="0"/>
              <a:t>diminished</a:t>
            </a:r>
            <a:r>
              <a:rPr lang="en-US" dirty="0" smtClean="0"/>
              <a:t> the visibility of its identity. </a:t>
            </a:r>
          </a:p>
          <a:p>
            <a:pPr>
              <a:buNone/>
            </a:pPr>
            <a:endParaRPr lang="en-US" dirty="0"/>
          </a:p>
        </p:txBody>
      </p:sp>
    </p:spTree>
  </p:cSld>
  <p:clrMapOvr>
    <a:masterClrMapping/>
  </p:clrMapOvr>
</p:sld>
</file>

<file path=ppt/theme/theme1.xml><?xml version="1.0" encoding="utf-8"?>
<a:theme xmlns:a="http://schemas.openxmlformats.org/drawingml/2006/main" name="Theme4">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Theme4</Template>
  <TotalTime>142</TotalTime>
  <Words>2752</Words>
  <Application>Microsoft Office PowerPoint</Application>
  <PresentationFormat>Custom</PresentationFormat>
  <Paragraphs>135</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Theme4</vt:lpstr>
      <vt:lpstr>Challenges in Teaching Probability Distributions  through Open Distance Learning:  Experiences and Insights   </vt:lpstr>
      <vt:lpstr>Abstract</vt:lpstr>
      <vt:lpstr>Slide 3</vt:lpstr>
      <vt:lpstr>Slide 4</vt:lpstr>
      <vt:lpstr>Slide 5</vt:lpstr>
      <vt:lpstr>Slide 6</vt:lpstr>
      <vt:lpstr>Introduction</vt:lpstr>
      <vt:lpstr>Slide 8</vt:lpstr>
      <vt:lpstr>Slide 9</vt:lpstr>
      <vt:lpstr>Slide 10</vt:lpstr>
      <vt:lpstr>Slide 11</vt:lpstr>
      <vt:lpstr>Slide 12</vt:lpstr>
      <vt:lpstr>Slide 13</vt:lpstr>
      <vt:lpstr>Slide 14</vt:lpstr>
      <vt:lpstr>Slide 15</vt:lpstr>
      <vt:lpstr>Slide 16</vt:lpstr>
      <vt:lpstr>Slide 17</vt:lpstr>
      <vt:lpstr>Slide 18</vt:lpstr>
      <vt:lpstr>Literature Review</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Course on Probability Distributions </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Elongation of  Time-Durations of Modules</vt:lpstr>
      <vt:lpstr>Slide 54</vt:lpstr>
      <vt:lpstr>Slide 55</vt:lpstr>
      <vt:lpstr>Difficulty Level of Some Concepts</vt:lpstr>
      <vt:lpstr>Slide 57</vt:lpstr>
      <vt:lpstr>Extra-Ordinarily Large Number of Preparatory Sessions</vt:lpstr>
      <vt:lpstr>Slide 59</vt:lpstr>
      <vt:lpstr>Alteration in the Sequence of Recordings </vt:lpstr>
      <vt:lpstr>Slide 61</vt:lpstr>
      <vt:lpstr>Slide 62</vt:lpstr>
      <vt:lpstr>A Considerably Large Amount of Recording Time</vt:lpstr>
      <vt:lpstr>Slide 64</vt:lpstr>
      <vt:lpstr>Slide 65</vt:lpstr>
      <vt:lpstr>Slide 66</vt:lpstr>
      <vt:lpstr>Preparation of  Time-Added Slides-Sets</vt:lpstr>
      <vt:lpstr>Slide 68</vt:lpstr>
      <vt:lpstr>Slide 69</vt:lpstr>
      <vt:lpstr>Total Time Required  For Course-Completion</vt:lpstr>
      <vt:lpstr>Slide 71</vt:lpstr>
      <vt:lpstr>Insights Gained</vt:lpstr>
      <vt:lpstr>Lengthy Derivations</vt:lpstr>
      <vt:lpstr>Slide 74</vt:lpstr>
      <vt:lpstr>Slide 75</vt:lpstr>
      <vt:lpstr>Total Recording Time</vt:lpstr>
      <vt:lpstr>Slide 77</vt:lpstr>
      <vt:lpstr>Senior Academics  </vt:lpstr>
      <vt:lpstr>Slide 79</vt:lpstr>
      <vt:lpstr>Slide 80</vt:lpstr>
      <vt:lpstr>Slide 81</vt:lpstr>
      <vt:lpstr>Concluding Remarks</vt:lpstr>
      <vt:lpstr>Slide 83</vt:lpstr>
      <vt:lpstr>Slide 84</vt:lpstr>
      <vt:lpstr>Slide 85</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Teaching  Probability Distributions through  Open Distance Learning: Experiences and Insights</dc:title>
  <dc:creator>home</dc:creator>
  <cp:lastModifiedBy>Admin</cp:lastModifiedBy>
  <cp:revision>12</cp:revision>
  <dcterms:created xsi:type="dcterms:W3CDTF">2019-09-16T08:18:52Z</dcterms:created>
  <dcterms:modified xsi:type="dcterms:W3CDTF">2019-10-13T21:11:56Z</dcterms:modified>
</cp:coreProperties>
</file>