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75" r:id="rId3"/>
    <p:sldId id="292" r:id="rId4"/>
    <p:sldId id="311" r:id="rId5"/>
    <p:sldId id="280" r:id="rId6"/>
    <p:sldId id="281" r:id="rId7"/>
    <p:sldId id="304" r:id="rId8"/>
    <p:sldId id="306" r:id="rId9"/>
    <p:sldId id="310" r:id="rId10"/>
    <p:sldId id="305" r:id="rId11"/>
    <p:sldId id="282" r:id="rId12"/>
    <p:sldId id="284" r:id="rId13"/>
    <p:sldId id="285" r:id="rId14"/>
    <p:sldId id="307" r:id="rId15"/>
    <p:sldId id="309" r:id="rId16"/>
    <p:sldId id="287" r:id="rId17"/>
    <p:sldId id="296" r:id="rId18"/>
    <p:sldId id="290"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0" d="100"/>
          <a:sy n="80" d="100"/>
        </p:scale>
        <p:origin x="378"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78D3E-7AB4-4BBA-B320-1599CEF5C651}" type="doc">
      <dgm:prSet loTypeId="urn:microsoft.com/office/officeart/2005/8/layout/vList3" loCatId="picture" qsTypeId="urn:microsoft.com/office/officeart/2005/8/quickstyle/simple1" qsCatId="simple" csTypeId="urn:microsoft.com/office/officeart/2005/8/colors/colorful3" csCatId="colorful" phldr="1"/>
      <dgm:spPr/>
    </dgm:pt>
    <dgm:pt modelId="{472F840F-ADF5-459E-9C67-737DA9E25D51}">
      <dgm:prSet phldrT="[Text]"/>
      <dgm:spPr/>
      <dgm:t>
        <a:bodyPr/>
        <a:lstStyle/>
        <a:p>
          <a:r>
            <a:rPr lang="en-US" dirty="0" smtClean="0">
              <a:solidFill>
                <a:schemeClr val="tx2"/>
              </a:solidFill>
            </a:rPr>
            <a:t>Recruitment of international students</a:t>
          </a:r>
          <a:endParaRPr lang="en-US" dirty="0">
            <a:solidFill>
              <a:schemeClr val="tx2"/>
            </a:solidFill>
          </a:endParaRPr>
        </a:p>
      </dgm:t>
    </dgm:pt>
    <dgm:pt modelId="{670CB9AD-03B8-46D9-9075-125114E9B6C6}" type="parTrans" cxnId="{E96B60AC-5778-41E7-854C-B4B8AFCE8871}">
      <dgm:prSet/>
      <dgm:spPr/>
      <dgm:t>
        <a:bodyPr/>
        <a:lstStyle/>
        <a:p>
          <a:endParaRPr lang="en-US">
            <a:solidFill>
              <a:schemeClr val="tx2"/>
            </a:solidFill>
          </a:endParaRPr>
        </a:p>
      </dgm:t>
    </dgm:pt>
    <dgm:pt modelId="{5218BA8C-F5A4-4D2E-A097-C0C0F6A4358E}" type="sibTrans" cxnId="{E96B60AC-5778-41E7-854C-B4B8AFCE8871}">
      <dgm:prSet/>
      <dgm:spPr/>
      <dgm:t>
        <a:bodyPr/>
        <a:lstStyle/>
        <a:p>
          <a:endParaRPr lang="en-US">
            <a:solidFill>
              <a:schemeClr val="tx2"/>
            </a:solidFill>
          </a:endParaRPr>
        </a:p>
      </dgm:t>
    </dgm:pt>
    <dgm:pt modelId="{8578D9BC-2C91-45DF-B81E-0E93E45CCAF1}">
      <dgm:prSet phldrT="[Text]"/>
      <dgm:spPr/>
      <dgm:t>
        <a:bodyPr/>
        <a:lstStyle/>
        <a:p>
          <a:r>
            <a:rPr lang="en-US" smtClean="0">
              <a:solidFill>
                <a:schemeClr val="tx2"/>
              </a:solidFill>
            </a:rPr>
            <a:t>Development of international branch campuses</a:t>
          </a:r>
          <a:endParaRPr lang="en-US" dirty="0">
            <a:solidFill>
              <a:schemeClr val="tx2"/>
            </a:solidFill>
          </a:endParaRPr>
        </a:p>
      </dgm:t>
    </dgm:pt>
    <dgm:pt modelId="{6CC89D41-95CD-41E6-AF6F-45391672371C}" type="parTrans" cxnId="{C3AB199D-79BC-44AB-B60D-107A41E971E7}">
      <dgm:prSet/>
      <dgm:spPr/>
      <dgm:t>
        <a:bodyPr/>
        <a:lstStyle/>
        <a:p>
          <a:endParaRPr lang="en-US">
            <a:solidFill>
              <a:schemeClr val="tx2"/>
            </a:solidFill>
          </a:endParaRPr>
        </a:p>
      </dgm:t>
    </dgm:pt>
    <dgm:pt modelId="{A5D6AB1F-8D99-4D24-906A-9480CAC0965E}" type="sibTrans" cxnId="{C3AB199D-79BC-44AB-B60D-107A41E971E7}">
      <dgm:prSet/>
      <dgm:spPr/>
      <dgm:t>
        <a:bodyPr/>
        <a:lstStyle/>
        <a:p>
          <a:endParaRPr lang="en-US">
            <a:solidFill>
              <a:schemeClr val="tx2"/>
            </a:solidFill>
          </a:endParaRPr>
        </a:p>
      </dgm:t>
    </dgm:pt>
    <dgm:pt modelId="{155F1C1C-69E8-4F51-B919-C702D3311EE6}">
      <dgm:prSet phldrT="[Text]"/>
      <dgm:spPr/>
      <dgm:t>
        <a:bodyPr/>
        <a:lstStyle/>
        <a:p>
          <a:r>
            <a:rPr lang="en-US" smtClean="0">
              <a:solidFill>
                <a:schemeClr val="tx2"/>
              </a:solidFill>
            </a:rPr>
            <a:t>Students, staff and scholars exchange programs</a:t>
          </a:r>
          <a:endParaRPr lang="en-US" dirty="0">
            <a:solidFill>
              <a:schemeClr val="tx2"/>
            </a:solidFill>
          </a:endParaRPr>
        </a:p>
      </dgm:t>
    </dgm:pt>
    <dgm:pt modelId="{C77D1F19-A787-49B9-81E7-50FD659B058C}" type="parTrans" cxnId="{ADA85430-9175-4D26-896C-3D4ACAE1E95A}">
      <dgm:prSet/>
      <dgm:spPr/>
      <dgm:t>
        <a:bodyPr/>
        <a:lstStyle/>
        <a:p>
          <a:endParaRPr lang="en-US">
            <a:solidFill>
              <a:schemeClr val="tx2"/>
            </a:solidFill>
          </a:endParaRPr>
        </a:p>
      </dgm:t>
    </dgm:pt>
    <dgm:pt modelId="{957336C9-A776-4510-BB68-8CF229D204E1}" type="sibTrans" cxnId="{ADA85430-9175-4D26-896C-3D4ACAE1E95A}">
      <dgm:prSet/>
      <dgm:spPr/>
      <dgm:t>
        <a:bodyPr/>
        <a:lstStyle/>
        <a:p>
          <a:endParaRPr lang="en-US">
            <a:solidFill>
              <a:schemeClr val="tx2"/>
            </a:solidFill>
          </a:endParaRPr>
        </a:p>
      </dgm:t>
    </dgm:pt>
    <dgm:pt modelId="{D3BD68E2-0191-4496-9B82-2D5934E1558A}">
      <dgm:prSet phldrT="[Text]"/>
      <dgm:spPr/>
      <dgm:t>
        <a:bodyPr/>
        <a:lstStyle/>
        <a:p>
          <a:r>
            <a:rPr lang="en-US" smtClean="0">
              <a:solidFill>
                <a:schemeClr val="tx2"/>
              </a:solidFill>
            </a:rPr>
            <a:t>Internationalization of the curriculum, and research </a:t>
          </a:r>
          <a:endParaRPr lang="en-US" dirty="0">
            <a:solidFill>
              <a:schemeClr val="tx2"/>
            </a:solidFill>
          </a:endParaRPr>
        </a:p>
      </dgm:t>
    </dgm:pt>
    <dgm:pt modelId="{B12F24AC-57BE-48CF-85F5-17946704CA76}" type="parTrans" cxnId="{9770EBC7-8405-4B21-8113-5AC75AF8F8A3}">
      <dgm:prSet/>
      <dgm:spPr/>
      <dgm:t>
        <a:bodyPr/>
        <a:lstStyle/>
        <a:p>
          <a:endParaRPr lang="en-US">
            <a:solidFill>
              <a:schemeClr val="tx2"/>
            </a:solidFill>
          </a:endParaRPr>
        </a:p>
      </dgm:t>
    </dgm:pt>
    <dgm:pt modelId="{3B493B57-A37B-435F-A0B6-E6C159375D40}" type="sibTrans" cxnId="{9770EBC7-8405-4B21-8113-5AC75AF8F8A3}">
      <dgm:prSet/>
      <dgm:spPr/>
      <dgm:t>
        <a:bodyPr/>
        <a:lstStyle/>
        <a:p>
          <a:endParaRPr lang="en-US">
            <a:solidFill>
              <a:schemeClr val="tx2"/>
            </a:solidFill>
          </a:endParaRPr>
        </a:p>
      </dgm:t>
    </dgm:pt>
    <dgm:pt modelId="{A8F01639-5AFE-4119-B5C5-549C94180EFD}">
      <dgm:prSet phldrT="[Text]"/>
      <dgm:spPr/>
      <dgm:t>
        <a:bodyPr/>
        <a:lstStyle/>
        <a:p>
          <a:r>
            <a:rPr lang="en-US" smtClean="0">
              <a:solidFill>
                <a:schemeClr val="tx2"/>
              </a:solidFill>
            </a:rPr>
            <a:t>Education partnerships between institutions regionally and internationally.</a:t>
          </a:r>
          <a:endParaRPr lang="en-US" dirty="0">
            <a:solidFill>
              <a:schemeClr val="tx2"/>
            </a:solidFill>
          </a:endParaRPr>
        </a:p>
      </dgm:t>
    </dgm:pt>
    <dgm:pt modelId="{0A2BCB7C-2E12-4625-91F7-8686E384F035}" type="parTrans" cxnId="{5CD9A6BC-2AB8-43D0-8413-BBDAD0E051A1}">
      <dgm:prSet/>
      <dgm:spPr/>
      <dgm:t>
        <a:bodyPr/>
        <a:lstStyle/>
        <a:p>
          <a:endParaRPr lang="en-US">
            <a:solidFill>
              <a:schemeClr val="tx2"/>
            </a:solidFill>
          </a:endParaRPr>
        </a:p>
      </dgm:t>
    </dgm:pt>
    <dgm:pt modelId="{4FF89DD4-47D9-4D6F-A0BE-BC610B75ED68}" type="sibTrans" cxnId="{5CD9A6BC-2AB8-43D0-8413-BBDAD0E051A1}">
      <dgm:prSet/>
      <dgm:spPr/>
      <dgm:t>
        <a:bodyPr/>
        <a:lstStyle/>
        <a:p>
          <a:endParaRPr lang="en-US">
            <a:solidFill>
              <a:schemeClr val="tx2"/>
            </a:solidFill>
          </a:endParaRPr>
        </a:p>
      </dgm:t>
    </dgm:pt>
    <dgm:pt modelId="{1DD88499-69D0-4BA8-8DB8-DE31DDDC64A2}" type="pres">
      <dgm:prSet presAssocID="{BEF78D3E-7AB4-4BBA-B320-1599CEF5C651}" presName="linearFlow" presStyleCnt="0">
        <dgm:presLayoutVars>
          <dgm:dir/>
          <dgm:resizeHandles val="exact"/>
        </dgm:presLayoutVars>
      </dgm:prSet>
      <dgm:spPr/>
    </dgm:pt>
    <dgm:pt modelId="{6DEACE8D-2D1D-402A-95F5-4DAEEEA33C52}" type="pres">
      <dgm:prSet presAssocID="{472F840F-ADF5-459E-9C67-737DA9E25D51}" presName="composite" presStyleCnt="0"/>
      <dgm:spPr/>
    </dgm:pt>
    <dgm:pt modelId="{CA6B28E4-A812-4D19-9B57-470E2440A9D0}" type="pres">
      <dgm:prSet presAssocID="{472F840F-ADF5-459E-9C67-737DA9E25D51}" presName="imgShp" presStyleLbl="fgImgPlace1" presStyleIdx="0" presStyleCnt="5" custLinFactX="-5165" custLinFactNeighborX="-100000" custLinFactNeighborY="-206"/>
      <dgm:spPr/>
    </dgm:pt>
    <dgm:pt modelId="{0ECCE22E-F8B2-4330-BAB3-718947B4E828}" type="pres">
      <dgm:prSet presAssocID="{472F840F-ADF5-459E-9C67-737DA9E25D51}" presName="txShp" presStyleLbl="node1" presStyleIdx="0" presStyleCnt="5" custLinFactNeighborX="-13378" custLinFactNeighborY="-206">
        <dgm:presLayoutVars>
          <dgm:bulletEnabled val="1"/>
        </dgm:presLayoutVars>
      </dgm:prSet>
      <dgm:spPr/>
      <dgm:t>
        <a:bodyPr/>
        <a:lstStyle/>
        <a:p>
          <a:endParaRPr lang="en-US"/>
        </a:p>
      </dgm:t>
    </dgm:pt>
    <dgm:pt modelId="{67559D1E-6E64-43C2-84DB-9B972D2D217C}" type="pres">
      <dgm:prSet presAssocID="{5218BA8C-F5A4-4D2E-A097-C0C0F6A4358E}" presName="spacing" presStyleCnt="0"/>
      <dgm:spPr/>
    </dgm:pt>
    <dgm:pt modelId="{EDEEC517-255A-4E85-B165-8DF559F6CDB4}" type="pres">
      <dgm:prSet presAssocID="{8578D9BC-2C91-45DF-B81E-0E93E45CCAF1}" presName="composite" presStyleCnt="0"/>
      <dgm:spPr/>
    </dgm:pt>
    <dgm:pt modelId="{C3DCBE4C-D344-4C5F-B295-75818B848C4E}" type="pres">
      <dgm:prSet presAssocID="{8578D9BC-2C91-45DF-B81E-0E93E45CCAF1}" presName="imgShp" presStyleLbl="fgImgPlace1" presStyleIdx="1" presStyleCnt="5" custLinFactNeighborX="-84131" custLinFactNeighborY="-1618"/>
      <dgm:spPr/>
    </dgm:pt>
    <dgm:pt modelId="{993FF366-ABFF-494C-A852-1A640FF920D2}" type="pres">
      <dgm:prSet presAssocID="{8578D9BC-2C91-45DF-B81E-0E93E45CCAF1}" presName="txShp" presStyleLbl="node1" presStyleIdx="1" presStyleCnt="5" custLinFactNeighborX="-10702" custLinFactNeighborY="-1618">
        <dgm:presLayoutVars>
          <dgm:bulletEnabled val="1"/>
        </dgm:presLayoutVars>
      </dgm:prSet>
      <dgm:spPr/>
      <dgm:t>
        <a:bodyPr/>
        <a:lstStyle/>
        <a:p>
          <a:endParaRPr lang="en-US"/>
        </a:p>
      </dgm:t>
    </dgm:pt>
    <dgm:pt modelId="{58EE6480-7CDF-4C5A-AAD1-AF4C90AF566C}" type="pres">
      <dgm:prSet presAssocID="{A5D6AB1F-8D99-4D24-906A-9480CAC0965E}" presName="spacing" presStyleCnt="0"/>
      <dgm:spPr/>
    </dgm:pt>
    <dgm:pt modelId="{FAE12BA4-74EA-45F1-8063-A0D816C426B2}" type="pres">
      <dgm:prSet presAssocID="{155F1C1C-69E8-4F51-B919-C702D3311EE6}" presName="composite" presStyleCnt="0"/>
      <dgm:spPr/>
    </dgm:pt>
    <dgm:pt modelId="{92146375-95D6-416B-B32F-B4FDBED05480}" type="pres">
      <dgm:prSet presAssocID="{155F1C1C-69E8-4F51-B919-C702D3311EE6}" presName="imgShp" presStyleLbl="fgImgPlace1" presStyleIdx="2" presStyleCnt="5" custLinFactNeighborX="-46920" custLinFactNeighborY="1618"/>
      <dgm:spPr/>
    </dgm:pt>
    <dgm:pt modelId="{5431C85E-F442-4ACD-9757-0C21FDA0A02A}" type="pres">
      <dgm:prSet presAssocID="{155F1C1C-69E8-4F51-B919-C702D3311EE6}" presName="txShp" presStyleLbl="node1" presStyleIdx="2" presStyleCnt="5" custLinFactNeighborX="-1801" custLinFactNeighborY="-3236">
        <dgm:presLayoutVars>
          <dgm:bulletEnabled val="1"/>
        </dgm:presLayoutVars>
      </dgm:prSet>
      <dgm:spPr/>
      <dgm:t>
        <a:bodyPr/>
        <a:lstStyle/>
        <a:p>
          <a:endParaRPr lang="en-US"/>
        </a:p>
      </dgm:t>
    </dgm:pt>
    <dgm:pt modelId="{8F583E12-C515-4BAB-9BC2-37EFE1C92501}" type="pres">
      <dgm:prSet presAssocID="{957336C9-A776-4510-BB68-8CF229D204E1}" presName="spacing" presStyleCnt="0"/>
      <dgm:spPr/>
    </dgm:pt>
    <dgm:pt modelId="{C06A9B2A-6348-4806-A3CD-F657C71F1C34}" type="pres">
      <dgm:prSet presAssocID="{D3BD68E2-0191-4496-9B82-2D5934E1558A}" presName="composite" presStyleCnt="0"/>
      <dgm:spPr/>
    </dgm:pt>
    <dgm:pt modelId="{8B6D09EC-F961-4024-863F-3BC689C3DF84}" type="pres">
      <dgm:prSet presAssocID="{D3BD68E2-0191-4496-9B82-2D5934E1558A}" presName="imgShp" presStyleLbl="fgImgPlace1" presStyleIdx="3" presStyleCnt="5" custLinFactNeighborX="-19415" custLinFactNeighborY="-8090"/>
      <dgm:spPr/>
    </dgm:pt>
    <dgm:pt modelId="{13A6CD26-BBA6-4B2C-83A7-02DF3844561D}" type="pres">
      <dgm:prSet presAssocID="{D3BD68E2-0191-4496-9B82-2D5934E1558A}" presName="txShp" presStyleLbl="node1" presStyleIdx="3" presStyleCnt="5" custLinFactNeighborX="2973" custLinFactNeighborY="-4854">
        <dgm:presLayoutVars>
          <dgm:bulletEnabled val="1"/>
        </dgm:presLayoutVars>
      </dgm:prSet>
      <dgm:spPr/>
      <dgm:t>
        <a:bodyPr/>
        <a:lstStyle/>
        <a:p>
          <a:endParaRPr lang="en-US"/>
        </a:p>
      </dgm:t>
    </dgm:pt>
    <dgm:pt modelId="{D87DE290-B9AC-4A56-8AA9-104C1640687B}" type="pres">
      <dgm:prSet presAssocID="{3B493B57-A37B-435F-A0B6-E6C159375D40}" presName="spacing" presStyleCnt="0"/>
      <dgm:spPr/>
    </dgm:pt>
    <dgm:pt modelId="{1C76BAAA-28BD-495C-A83A-2570F081FB7B}" type="pres">
      <dgm:prSet presAssocID="{A8F01639-5AFE-4119-B5C5-549C94180EFD}" presName="composite" presStyleCnt="0"/>
      <dgm:spPr/>
    </dgm:pt>
    <dgm:pt modelId="{7FC6F5D0-0BD9-4D71-BDC0-E588C0F60FB2}" type="pres">
      <dgm:prSet presAssocID="{A8F01639-5AFE-4119-B5C5-549C94180EFD}" presName="imgShp" presStyleLbl="fgImgPlace1" presStyleIdx="4" presStyleCnt="5" custLinFactNeighborX="15687" custLinFactNeighborY="-12944"/>
      <dgm:spPr/>
    </dgm:pt>
    <dgm:pt modelId="{ED8ECBB2-ED3C-4111-9DE3-61B354DE7CC0}" type="pres">
      <dgm:prSet presAssocID="{A8F01639-5AFE-4119-B5C5-549C94180EFD}" presName="txShp" presStyleLbl="node1" presStyleIdx="4" presStyleCnt="5" custScaleX="110668" custLinFactNeighborX="13080" custLinFactNeighborY="-14562">
        <dgm:presLayoutVars>
          <dgm:bulletEnabled val="1"/>
        </dgm:presLayoutVars>
      </dgm:prSet>
      <dgm:spPr/>
      <dgm:t>
        <a:bodyPr/>
        <a:lstStyle/>
        <a:p>
          <a:endParaRPr lang="en-US"/>
        </a:p>
      </dgm:t>
    </dgm:pt>
  </dgm:ptLst>
  <dgm:cxnLst>
    <dgm:cxn modelId="{9770EBC7-8405-4B21-8113-5AC75AF8F8A3}" srcId="{BEF78D3E-7AB4-4BBA-B320-1599CEF5C651}" destId="{D3BD68E2-0191-4496-9B82-2D5934E1558A}" srcOrd="3" destOrd="0" parTransId="{B12F24AC-57BE-48CF-85F5-17946704CA76}" sibTransId="{3B493B57-A37B-435F-A0B6-E6C159375D40}"/>
    <dgm:cxn modelId="{C3AB199D-79BC-44AB-B60D-107A41E971E7}" srcId="{BEF78D3E-7AB4-4BBA-B320-1599CEF5C651}" destId="{8578D9BC-2C91-45DF-B81E-0E93E45CCAF1}" srcOrd="1" destOrd="0" parTransId="{6CC89D41-95CD-41E6-AF6F-45391672371C}" sibTransId="{A5D6AB1F-8D99-4D24-906A-9480CAC0965E}"/>
    <dgm:cxn modelId="{E96B60AC-5778-41E7-854C-B4B8AFCE8871}" srcId="{BEF78D3E-7AB4-4BBA-B320-1599CEF5C651}" destId="{472F840F-ADF5-459E-9C67-737DA9E25D51}" srcOrd="0" destOrd="0" parTransId="{670CB9AD-03B8-46D9-9075-125114E9B6C6}" sibTransId="{5218BA8C-F5A4-4D2E-A097-C0C0F6A4358E}"/>
    <dgm:cxn modelId="{B8ED2434-809E-4EFD-8EFA-EB33DE1317DE}" type="presOf" srcId="{155F1C1C-69E8-4F51-B919-C702D3311EE6}" destId="{5431C85E-F442-4ACD-9757-0C21FDA0A02A}" srcOrd="0" destOrd="0" presId="urn:microsoft.com/office/officeart/2005/8/layout/vList3"/>
    <dgm:cxn modelId="{B2632B39-6E4E-4DAE-BA87-432B75E5DB99}" type="presOf" srcId="{472F840F-ADF5-459E-9C67-737DA9E25D51}" destId="{0ECCE22E-F8B2-4330-BAB3-718947B4E828}" srcOrd="0" destOrd="0" presId="urn:microsoft.com/office/officeart/2005/8/layout/vList3"/>
    <dgm:cxn modelId="{CAE6FDED-0317-471C-9022-A91A49DC0E0A}" type="presOf" srcId="{BEF78D3E-7AB4-4BBA-B320-1599CEF5C651}" destId="{1DD88499-69D0-4BA8-8DB8-DE31DDDC64A2}" srcOrd="0" destOrd="0" presId="urn:microsoft.com/office/officeart/2005/8/layout/vList3"/>
    <dgm:cxn modelId="{ADA85430-9175-4D26-896C-3D4ACAE1E95A}" srcId="{BEF78D3E-7AB4-4BBA-B320-1599CEF5C651}" destId="{155F1C1C-69E8-4F51-B919-C702D3311EE6}" srcOrd="2" destOrd="0" parTransId="{C77D1F19-A787-49B9-81E7-50FD659B058C}" sibTransId="{957336C9-A776-4510-BB68-8CF229D204E1}"/>
    <dgm:cxn modelId="{5145970E-D1BA-4BDC-890C-711522EFFCA8}" type="presOf" srcId="{D3BD68E2-0191-4496-9B82-2D5934E1558A}" destId="{13A6CD26-BBA6-4B2C-83A7-02DF3844561D}" srcOrd="0" destOrd="0" presId="urn:microsoft.com/office/officeart/2005/8/layout/vList3"/>
    <dgm:cxn modelId="{5CD9A6BC-2AB8-43D0-8413-BBDAD0E051A1}" srcId="{BEF78D3E-7AB4-4BBA-B320-1599CEF5C651}" destId="{A8F01639-5AFE-4119-B5C5-549C94180EFD}" srcOrd="4" destOrd="0" parTransId="{0A2BCB7C-2E12-4625-91F7-8686E384F035}" sibTransId="{4FF89DD4-47D9-4D6F-A0BE-BC610B75ED68}"/>
    <dgm:cxn modelId="{3B8B72AF-4D0A-49A6-AC5D-89DC4496C3F4}" type="presOf" srcId="{A8F01639-5AFE-4119-B5C5-549C94180EFD}" destId="{ED8ECBB2-ED3C-4111-9DE3-61B354DE7CC0}" srcOrd="0" destOrd="0" presId="urn:microsoft.com/office/officeart/2005/8/layout/vList3"/>
    <dgm:cxn modelId="{98006527-4CE9-4988-BA75-127348F10D4C}" type="presOf" srcId="{8578D9BC-2C91-45DF-B81E-0E93E45CCAF1}" destId="{993FF366-ABFF-494C-A852-1A640FF920D2}" srcOrd="0" destOrd="0" presId="urn:microsoft.com/office/officeart/2005/8/layout/vList3"/>
    <dgm:cxn modelId="{9ABE3727-6526-4D20-A5D9-5BBD9A048B70}" type="presParOf" srcId="{1DD88499-69D0-4BA8-8DB8-DE31DDDC64A2}" destId="{6DEACE8D-2D1D-402A-95F5-4DAEEEA33C52}" srcOrd="0" destOrd="0" presId="urn:microsoft.com/office/officeart/2005/8/layout/vList3"/>
    <dgm:cxn modelId="{E8FF2420-48D6-4172-9450-A21E19A228B8}" type="presParOf" srcId="{6DEACE8D-2D1D-402A-95F5-4DAEEEA33C52}" destId="{CA6B28E4-A812-4D19-9B57-470E2440A9D0}" srcOrd="0" destOrd="0" presId="urn:microsoft.com/office/officeart/2005/8/layout/vList3"/>
    <dgm:cxn modelId="{78D7B4DD-E0A6-40E4-B07C-A68E43A03BC2}" type="presParOf" srcId="{6DEACE8D-2D1D-402A-95F5-4DAEEEA33C52}" destId="{0ECCE22E-F8B2-4330-BAB3-718947B4E828}" srcOrd="1" destOrd="0" presId="urn:microsoft.com/office/officeart/2005/8/layout/vList3"/>
    <dgm:cxn modelId="{532801DC-B98A-4AB5-99CB-27BF918DCEB9}" type="presParOf" srcId="{1DD88499-69D0-4BA8-8DB8-DE31DDDC64A2}" destId="{67559D1E-6E64-43C2-84DB-9B972D2D217C}" srcOrd="1" destOrd="0" presId="urn:microsoft.com/office/officeart/2005/8/layout/vList3"/>
    <dgm:cxn modelId="{DA4E8180-FC0E-414D-AB7A-D670C1E189DA}" type="presParOf" srcId="{1DD88499-69D0-4BA8-8DB8-DE31DDDC64A2}" destId="{EDEEC517-255A-4E85-B165-8DF559F6CDB4}" srcOrd="2" destOrd="0" presId="urn:microsoft.com/office/officeart/2005/8/layout/vList3"/>
    <dgm:cxn modelId="{20E113D9-0F6A-4134-8A17-B078F062C326}" type="presParOf" srcId="{EDEEC517-255A-4E85-B165-8DF559F6CDB4}" destId="{C3DCBE4C-D344-4C5F-B295-75818B848C4E}" srcOrd="0" destOrd="0" presId="urn:microsoft.com/office/officeart/2005/8/layout/vList3"/>
    <dgm:cxn modelId="{EC6725A7-6068-489C-8578-FD944DC3C644}" type="presParOf" srcId="{EDEEC517-255A-4E85-B165-8DF559F6CDB4}" destId="{993FF366-ABFF-494C-A852-1A640FF920D2}" srcOrd="1" destOrd="0" presId="urn:microsoft.com/office/officeart/2005/8/layout/vList3"/>
    <dgm:cxn modelId="{AC0D69CF-ADFC-4FE8-86AC-96381F547186}" type="presParOf" srcId="{1DD88499-69D0-4BA8-8DB8-DE31DDDC64A2}" destId="{58EE6480-7CDF-4C5A-AAD1-AF4C90AF566C}" srcOrd="3" destOrd="0" presId="urn:microsoft.com/office/officeart/2005/8/layout/vList3"/>
    <dgm:cxn modelId="{5FBBB966-6DE5-4CFC-B950-52DC447849B0}" type="presParOf" srcId="{1DD88499-69D0-4BA8-8DB8-DE31DDDC64A2}" destId="{FAE12BA4-74EA-45F1-8063-A0D816C426B2}" srcOrd="4" destOrd="0" presId="urn:microsoft.com/office/officeart/2005/8/layout/vList3"/>
    <dgm:cxn modelId="{302F82FF-5E1E-4F2A-8B72-BAF26937C478}" type="presParOf" srcId="{FAE12BA4-74EA-45F1-8063-A0D816C426B2}" destId="{92146375-95D6-416B-B32F-B4FDBED05480}" srcOrd="0" destOrd="0" presId="urn:microsoft.com/office/officeart/2005/8/layout/vList3"/>
    <dgm:cxn modelId="{D358370C-DE7D-4848-8076-657E871CC437}" type="presParOf" srcId="{FAE12BA4-74EA-45F1-8063-A0D816C426B2}" destId="{5431C85E-F442-4ACD-9757-0C21FDA0A02A}" srcOrd="1" destOrd="0" presId="urn:microsoft.com/office/officeart/2005/8/layout/vList3"/>
    <dgm:cxn modelId="{56F2EB14-852D-4590-A700-BF4BF71BFA03}" type="presParOf" srcId="{1DD88499-69D0-4BA8-8DB8-DE31DDDC64A2}" destId="{8F583E12-C515-4BAB-9BC2-37EFE1C92501}" srcOrd="5" destOrd="0" presId="urn:microsoft.com/office/officeart/2005/8/layout/vList3"/>
    <dgm:cxn modelId="{0DF6F657-F038-4812-8175-F1F4CBF54102}" type="presParOf" srcId="{1DD88499-69D0-4BA8-8DB8-DE31DDDC64A2}" destId="{C06A9B2A-6348-4806-A3CD-F657C71F1C34}" srcOrd="6" destOrd="0" presId="urn:microsoft.com/office/officeart/2005/8/layout/vList3"/>
    <dgm:cxn modelId="{C29AF7AB-3162-4BB4-876E-288510DCF627}" type="presParOf" srcId="{C06A9B2A-6348-4806-A3CD-F657C71F1C34}" destId="{8B6D09EC-F961-4024-863F-3BC689C3DF84}" srcOrd="0" destOrd="0" presId="urn:microsoft.com/office/officeart/2005/8/layout/vList3"/>
    <dgm:cxn modelId="{733B0B92-595D-45CB-AB87-A0FE5661CE66}" type="presParOf" srcId="{C06A9B2A-6348-4806-A3CD-F657C71F1C34}" destId="{13A6CD26-BBA6-4B2C-83A7-02DF3844561D}" srcOrd="1" destOrd="0" presId="urn:microsoft.com/office/officeart/2005/8/layout/vList3"/>
    <dgm:cxn modelId="{B8B9A85D-8111-4678-923E-D7CDF961EF7D}" type="presParOf" srcId="{1DD88499-69D0-4BA8-8DB8-DE31DDDC64A2}" destId="{D87DE290-B9AC-4A56-8AA9-104C1640687B}" srcOrd="7" destOrd="0" presId="urn:microsoft.com/office/officeart/2005/8/layout/vList3"/>
    <dgm:cxn modelId="{B4EB18A2-DB6C-472B-BACF-BDF9B33B927B}" type="presParOf" srcId="{1DD88499-69D0-4BA8-8DB8-DE31DDDC64A2}" destId="{1C76BAAA-28BD-495C-A83A-2570F081FB7B}" srcOrd="8" destOrd="0" presId="urn:microsoft.com/office/officeart/2005/8/layout/vList3"/>
    <dgm:cxn modelId="{57D86E5A-8658-4D04-9CE6-85DF5E1816FC}" type="presParOf" srcId="{1C76BAAA-28BD-495C-A83A-2570F081FB7B}" destId="{7FC6F5D0-0BD9-4D71-BDC0-E588C0F60FB2}" srcOrd="0" destOrd="0" presId="urn:microsoft.com/office/officeart/2005/8/layout/vList3"/>
    <dgm:cxn modelId="{30404707-CB04-46D6-A7EA-786D6F6D262C}" type="presParOf" srcId="{1C76BAAA-28BD-495C-A83A-2570F081FB7B}" destId="{ED8ECBB2-ED3C-4111-9DE3-61B354DE7C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68BCE-06CF-46F9-BF44-5C38CFF8CDA0}" type="doc">
      <dgm:prSet loTypeId="urn:microsoft.com/office/officeart/2009/3/layout/SubStepProcess" loCatId="process" qsTypeId="urn:microsoft.com/office/officeart/2005/8/quickstyle/simple3" qsCatId="simple" csTypeId="urn:microsoft.com/office/officeart/2005/8/colors/accent1_2" csCatId="accent1" phldr="1"/>
      <dgm:spPr/>
    </dgm:pt>
    <dgm:pt modelId="{5C69E76F-59A7-42E9-A498-77A58DE4A57A}">
      <dgm:prSet phldrT="[Text]"/>
      <dgm:spPr/>
      <dgm:t>
        <a:bodyPr/>
        <a:lstStyle/>
        <a:p>
          <a:r>
            <a:rPr lang="en-US" dirty="0" smtClean="0">
              <a:solidFill>
                <a:schemeClr val="tx2"/>
              </a:solidFill>
            </a:rPr>
            <a:t>Research articles selected from </a:t>
          </a:r>
          <a:r>
            <a:rPr lang="en-US" b="1" dirty="0" smtClean="0">
              <a:solidFill>
                <a:schemeClr val="tx2"/>
              </a:solidFill>
            </a:rPr>
            <a:t>2014-2019</a:t>
          </a:r>
          <a:r>
            <a:rPr lang="en-US" dirty="0" smtClean="0">
              <a:solidFill>
                <a:schemeClr val="tx2"/>
              </a:solidFill>
            </a:rPr>
            <a:t> were reviewed to extract characteristics like: </a:t>
          </a:r>
        </a:p>
        <a:p>
          <a:r>
            <a:rPr lang="en-US" dirty="0" smtClean="0">
              <a:solidFill>
                <a:schemeClr val="tx2"/>
              </a:solidFill>
            </a:rPr>
            <a:t> (authors, year, subject domain, respondents, methodology, data source, and category).  </a:t>
          </a:r>
          <a:endParaRPr lang="en-US" dirty="0">
            <a:solidFill>
              <a:schemeClr val="tx2"/>
            </a:solidFill>
          </a:endParaRPr>
        </a:p>
      </dgm:t>
    </dgm:pt>
    <dgm:pt modelId="{9A6F62D8-1930-4FB9-ADDF-E294849B818D}" type="parTrans" cxnId="{C354CF70-77E9-4E67-8706-D0BD2FB513AE}">
      <dgm:prSet/>
      <dgm:spPr/>
      <dgm:t>
        <a:bodyPr/>
        <a:lstStyle/>
        <a:p>
          <a:endParaRPr lang="en-US"/>
        </a:p>
      </dgm:t>
    </dgm:pt>
    <dgm:pt modelId="{25884278-5585-49BC-B956-02A64D223308}" type="sibTrans" cxnId="{C354CF70-77E9-4E67-8706-D0BD2FB513AE}">
      <dgm:prSet/>
      <dgm:spPr/>
      <dgm:t>
        <a:bodyPr/>
        <a:lstStyle/>
        <a:p>
          <a:endParaRPr lang="en-US"/>
        </a:p>
      </dgm:t>
    </dgm:pt>
    <dgm:pt modelId="{E568DD00-91EE-4FC6-9273-47C4C408A80B}">
      <dgm:prSet phldrT="[Text]"/>
      <dgm:spPr/>
      <dgm:t>
        <a:bodyPr/>
        <a:lstStyle/>
        <a:p>
          <a:r>
            <a:rPr lang="en-US" b="1" dirty="0" smtClean="0">
              <a:solidFill>
                <a:schemeClr val="tx2"/>
              </a:solidFill>
            </a:rPr>
            <a:t>Codes</a:t>
          </a:r>
          <a:r>
            <a:rPr lang="en-US" dirty="0" smtClean="0">
              <a:solidFill>
                <a:schemeClr val="tx2"/>
              </a:solidFill>
            </a:rPr>
            <a:t> were extracted from the finding of articles to identify:</a:t>
          </a:r>
        </a:p>
        <a:p>
          <a:r>
            <a:rPr lang="en-US" dirty="0" smtClean="0">
              <a:solidFill>
                <a:schemeClr val="tx2"/>
              </a:solidFill>
            </a:rPr>
            <a:t> </a:t>
          </a:r>
          <a:r>
            <a:rPr lang="en-US" b="1" dirty="0" smtClean="0">
              <a:solidFill>
                <a:schemeClr val="tx2"/>
              </a:solidFill>
            </a:rPr>
            <a:t>strategies and challenges</a:t>
          </a:r>
          <a:r>
            <a:rPr lang="en-US" dirty="0" smtClean="0">
              <a:solidFill>
                <a:schemeClr val="tx2"/>
              </a:solidFill>
            </a:rPr>
            <a:t>. </a:t>
          </a:r>
          <a:endParaRPr lang="en-US" dirty="0">
            <a:solidFill>
              <a:schemeClr val="tx2"/>
            </a:solidFill>
          </a:endParaRPr>
        </a:p>
      </dgm:t>
    </dgm:pt>
    <dgm:pt modelId="{EB57E80E-02D8-4F39-91B1-6372411F69C6}" type="parTrans" cxnId="{37D901F2-6565-42F2-AE0A-0F3FE97EDC88}">
      <dgm:prSet/>
      <dgm:spPr/>
      <dgm:t>
        <a:bodyPr/>
        <a:lstStyle/>
        <a:p>
          <a:endParaRPr lang="en-US"/>
        </a:p>
      </dgm:t>
    </dgm:pt>
    <dgm:pt modelId="{61691D0B-8A84-44A8-92FB-5B12674120D9}" type="sibTrans" cxnId="{37D901F2-6565-42F2-AE0A-0F3FE97EDC88}">
      <dgm:prSet/>
      <dgm:spPr/>
      <dgm:t>
        <a:bodyPr/>
        <a:lstStyle/>
        <a:p>
          <a:endParaRPr lang="en-US"/>
        </a:p>
      </dgm:t>
    </dgm:pt>
    <dgm:pt modelId="{C54AB2C7-F1DE-41AD-AF9B-559A7CC1B755}">
      <dgm:prSet phldrT="[Text]"/>
      <dgm:spPr/>
      <dgm:t>
        <a:bodyPr/>
        <a:lstStyle/>
        <a:p>
          <a:r>
            <a:rPr lang="en-US" b="1" dirty="0" smtClean="0">
              <a:solidFill>
                <a:schemeClr val="tx2"/>
              </a:solidFill>
            </a:rPr>
            <a:t>Preliminary themes </a:t>
          </a:r>
          <a:r>
            <a:rPr lang="en-US" dirty="0" smtClean="0">
              <a:solidFill>
                <a:schemeClr val="tx2"/>
              </a:solidFill>
            </a:rPr>
            <a:t>were extracted with respect to </a:t>
          </a:r>
          <a:r>
            <a:rPr lang="en-US" dirty="0" err="1" smtClean="0">
              <a:solidFill>
                <a:schemeClr val="tx2"/>
              </a:solidFill>
            </a:rPr>
            <a:t>internationalisation</a:t>
          </a:r>
          <a:r>
            <a:rPr lang="en-US" dirty="0" smtClean="0">
              <a:solidFill>
                <a:schemeClr val="tx2"/>
              </a:solidFill>
            </a:rPr>
            <a:t> of higher education </a:t>
          </a:r>
          <a:r>
            <a:rPr lang="en-US" b="1" dirty="0" smtClean="0">
              <a:solidFill>
                <a:schemeClr val="tx2"/>
              </a:solidFill>
            </a:rPr>
            <a:t>strategies and challenges</a:t>
          </a:r>
          <a:r>
            <a:rPr lang="en-US" dirty="0" smtClean="0">
              <a:solidFill>
                <a:schemeClr val="tx2"/>
              </a:solidFill>
            </a:rPr>
            <a:t>. </a:t>
          </a:r>
          <a:endParaRPr lang="en-US" dirty="0">
            <a:solidFill>
              <a:schemeClr val="tx2"/>
            </a:solidFill>
          </a:endParaRPr>
        </a:p>
      </dgm:t>
    </dgm:pt>
    <dgm:pt modelId="{0C186283-60A7-41A2-991F-A2D182BDF090}" type="parTrans" cxnId="{E539E6A1-34FE-4EE8-9403-287F27B74742}">
      <dgm:prSet/>
      <dgm:spPr/>
      <dgm:t>
        <a:bodyPr/>
        <a:lstStyle/>
        <a:p>
          <a:endParaRPr lang="en-US"/>
        </a:p>
      </dgm:t>
    </dgm:pt>
    <dgm:pt modelId="{C3AF59F6-14A1-4258-B5B0-447ADE83E2C5}" type="sibTrans" cxnId="{E539E6A1-34FE-4EE8-9403-287F27B74742}">
      <dgm:prSet/>
      <dgm:spPr/>
      <dgm:t>
        <a:bodyPr/>
        <a:lstStyle/>
        <a:p>
          <a:endParaRPr lang="en-US"/>
        </a:p>
      </dgm:t>
    </dgm:pt>
    <dgm:pt modelId="{D08F56B8-43EC-447B-BB14-A51FE6763DDC}">
      <dgm:prSet phldrT="[Text]"/>
      <dgm:spPr/>
      <dgm:t>
        <a:bodyPr/>
        <a:lstStyle/>
        <a:p>
          <a:r>
            <a:rPr lang="en-US" dirty="0" smtClean="0">
              <a:solidFill>
                <a:schemeClr val="tx2"/>
              </a:solidFill>
            </a:rPr>
            <a:t>Based on preliminary themes, </a:t>
          </a:r>
          <a:r>
            <a:rPr lang="en-US" b="1" dirty="0" smtClean="0">
              <a:solidFill>
                <a:schemeClr val="tx2"/>
              </a:solidFill>
            </a:rPr>
            <a:t>final themes </a:t>
          </a:r>
          <a:r>
            <a:rPr lang="en-US" dirty="0" smtClean="0">
              <a:solidFill>
                <a:schemeClr val="tx2"/>
              </a:solidFill>
            </a:rPr>
            <a:t>were generated for further discussion and generation of results</a:t>
          </a:r>
          <a:endParaRPr lang="en-US" dirty="0">
            <a:solidFill>
              <a:schemeClr val="tx2"/>
            </a:solidFill>
          </a:endParaRPr>
        </a:p>
      </dgm:t>
    </dgm:pt>
    <dgm:pt modelId="{567735F1-41FD-46CF-82A3-1967EAC5E055}" type="parTrans" cxnId="{E821AFB2-4F1C-46A2-BACF-8FCA63BA7574}">
      <dgm:prSet/>
      <dgm:spPr/>
      <dgm:t>
        <a:bodyPr/>
        <a:lstStyle/>
        <a:p>
          <a:endParaRPr lang="en-US"/>
        </a:p>
      </dgm:t>
    </dgm:pt>
    <dgm:pt modelId="{D36A4351-7F41-4AA0-BF5E-F7BAA5315465}" type="sibTrans" cxnId="{E821AFB2-4F1C-46A2-BACF-8FCA63BA7574}">
      <dgm:prSet/>
      <dgm:spPr/>
      <dgm:t>
        <a:bodyPr/>
        <a:lstStyle/>
        <a:p>
          <a:endParaRPr lang="en-US"/>
        </a:p>
      </dgm:t>
    </dgm:pt>
    <dgm:pt modelId="{521AA39D-7E82-42B4-892D-B9764C72DAB1}">
      <dgm:prSet phldrT="[Text]"/>
      <dgm:spPr/>
      <dgm:t>
        <a:bodyPr/>
        <a:lstStyle/>
        <a:p>
          <a:r>
            <a:rPr lang="en-US" dirty="0" smtClean="0">
              <a:solidFill>
                <a:schemeClr val="tx2"/>
              </a:solidFill>
            </a:rPr>
            <a:t>Identified </a:t>
          </a:r>
          <a:r>
            <a:rPr lang="en-US" b="1" dirty="0" smtClean="0">
              <a:solidFill>
                <a:schemeClr val="tx2"/>
              </a:solidFill>
            </a:rPr>
            <a:t>strategies and challenges </a:t>
          </a:r>
          <a:r>
            <a:rPr lang="en-US" dirty="0" smtClean="0">
              <a:solidFill>
                <a:schemeClr val="tx2"/>
              </a:solidFill>
            </a:rPr>
            <a:t>regarding </a:t>
          </a:r>
          <a:r>
            <a:rPr lang="en-US" dirty="0" err="1" smtClean="0">
              <a:solidFill>
                <a:schemeClr val="tx2"/>
              </a:solidFill>
            </a:rPr>
            <a:t>IoHE</a:t>
          </a:r>
          <a:r>
            <a:rPr lang="en-US" dirty="0" smtClean="0">
              <a:solidFill>
                <a:schemeClr val="tx2"/>
              </a:solidFill>
            </a:rPr>
            <a:t> a </a:t>
          </a:r>
          <a:r>
            <a:rPr lang="en-US" b="1" dirty="0" smtClean="0">
              <a:solidFill>
                <a:schemeClr val="tx2"/>
              </a:solidFill>
            </a:rPr>
            <a:t>framework </a:t>
          </a:r>
          <a:r>
            <a:rPr lang="en-US" dirty="0" smtClean="0">
              <a:solidFill>
                <a:schemeClr val="tx2"/>
              </a:solidFill>
            </a:rPr>
            <a:t>has been proposed that how </a:t>
          </a:r>
          <a:r>
            <a:rPr lang="en-US" dirty="0" err="1" smtClean="0">
              <a:solidFill>
                <a:schemeClr val="tx2"/>
              </a:solidFill>
            </a:rPr>
            <a:t>internationalisation</a:t>
          </a:r>
          <a:r>
            <a:rPr lang="en-US" dirty="0" smtClean="0">
              <a:solidFill>
                <a:schemeClr val="tx2"/>
              </a:solidFill>
            </a:rPr>
            <a:t> through </a:t>
          </a:r>
          <a:r>
            <a:rPr lang="en-US" b="1" dirty="0" smtClean="0">
              <a:solidFill>
                <a:schemeClr val="tx2"/>
              </a:solidFill>
            </a:rPr>
            <a:t>ODL</a:t>
          </a:r>
          <a:r>
            <a:rPr lang="en-US" dirty="0" smtClean="0">
              <a:solidFill>
                <a:schemeClr val="tx2"/>
              </a:solidFill>
            </a:rPr>
            <a:t> can be initiated. </a:t>
          </a:r>
          <a:endParaRPr lang="en-US" dirty="0">
            <a:solidFill>
              <a:schemeClr val="tx2"/>
            </a:solidFill>
          </a:endParaRPr>
        </a:p>
      </dgm:t>
    </dgm:pt>
    <dgm:pt modelId="{38C73B1D-B20B-47CF-9E9D-F5984D114F4D}" type="parTrans" cxnId="{7C101606-F48D-4FCC-9D69-D0E575B7EFCF}">
      <dgm:prSet/>
      <dgm:spPr/>
      <dgm:t>
        <a:bodyPr/>
        <a:lstStyle/>
        <a:p>
          <a:endParaRPr lang="en-US"/>
        </a:p>
      </dgm:t>
    </dgm:pt>
    <dgm:pt modelId="{65D2DB09-393A-4E6E-8A0F-BD5CDA2E97A2}" type="sibTrans" cxnId="{7C101606-F48D-4FCC-9D69-D0E575B7EFCF}">
      <dgm:prSet/>
      <dgm:spPr/>
      <dgm:t>
        <a:bodyPr/>
        <a:lstStyle/>
        <a:p>
          <a:endParaRPr lang="en-US"/>
        </a:p>
      </dgm:t>
    </dgm:pt>
    <dgm:pt modelId="{D0E8305C-649D-4699-8E06-4F1379BDB68A}" type="pres">
      <dgm:prSet presAssocID="{8C468BCE-06CF-46F9-BF44-5C38CFF8CDA0}" presName="Name0" presStyleCnt="0">
        <dgm:presLayoutVars>
          <dgm:chMax val="7"/>
          <dgm:dir/>
          <dgm:animOne val="branch"/>
        </dgm:presLayoutVars>
      </dgm:prSet>
      <dgm:spPr/>
    </dgm:pt>
    <dgm:pt modelId="{85C812B6-7E52-47F9-8493-D75266970E35}" type="pres">
      <dgm:prSet presAssocID="{5C69E76F-59A7-42E9-A498-77A58DE4A57A}" presName="parTx1" presStyleLbl="node1" presStyleIdx="0" presStyleCnt="5"/>
      <dgm:spPr/>
      <dgm:t>
        <a:bodyPr/>
        <a:lstStyle/>
        <a:p>
          <a:endParaRPr lang="en-US"/>
        </a:p>
      </dgm:t>
    </dgm:pt>
    <dgm:pt modelId="{7A58D0A7-0261-4EC1-A69E-88926B989E1F}" type="pres">
      <dgm:prSet presAssocID="{E568DD00-91EE-4FC6-9273-47C4C408A80B}" presName="parTx2" presStyleLbl="node1" presStyleIdx="1" presStyleCnt="5"/>
      <dgm:spPr/>
      <dgm:t>
        <a:bodyPr/>
        <a:lstStyle/>
        <a:p>
          <a:endParaRPr lang="en-US"/>
        </a:p>
      </dgm:t>
    </dgm:pt>
    <dgm:pt modelId="{E1BA09D4-31FD-48F6-A6A4-744FBC348FEE}" type="pres">
      <dgm:prSet presAssocID="{C54AB2C7-F1DE-41AD-AF9B-559A7CC1B755}" presName="parTx3" presStyleLbl="node1" presStyleIdx="2" presStyleCnt="5" custScaleX="91066"/>
      <dgm:spPr/>
      <dgm:t>
        <a:bodyPr/>
        <a:lstStyle/>
        <a:p>
          <a:endParaRPr lang="en-US"/>
        </a:p>
      </dgm:t>
    </dgm:pt>
    <dgm:pt modelId="{49C54B4C-E01B-476F-B9EF-87BB6CF150C1}" type="pres">
      <dgm:prSet presAssocID="{D08F56B8-43EC-447B-BB14-A51FE6763DDC}" presName="parTx4" presStyleLbl="node1" presStyleIdx="3" presStyleCnt="5" custScaleX="92495"/>
      <dgm:spPr/>
      <dgm:t>
        <a:bodyPr/>
        <a:lstStyle/>
        <a:p>
          <a:endParaRPr lang="en-US"/>
        </a:p>
      </dgm:t>
    </dgm:pt>
    <dgm:pt modelId="{D7A0A815-345A-49E2-AAEC-950429257B98}" type="pres">
      <dgm:prSet presAssocID="{521AA39D-7E82-42B4-892D-B9764C72DAB1}" presName="parTx5" presStyleLbl="node1" presStyleIdx="4" presStyleCnt="5"/>
      <dgm:spPr/>
      <dgm:t>
        <a:bodyPr/>
        <a:lstStyle/>
        <a:p>
          <a:endParaRPr lang="en-US"/>
        </a:p>
      </dgm:t>
    </dgm:pt>
  </dgm:ptLst>
  <dgm:cxnLst>
    <dgm:cxn modelId="{57CEA46B-6B3E-4D6F-806A-1ABA33D09697}" type="presOf" srcId="{D08F56B8-43EC-447B-BB14-A51FE6763DDC}" destId="{49C54B4C-E01B-476F-B9EF-87BB6CF150C1}" srcOrd="0" destOrd="0" presId="urn:microsoft.com/office/officeart/2009/3/layout/SubStepProcess"/>
    <dgm:cxn modelId="{C354CF70-77E9-4E67-8706-D0BD2FB513AE}" srcId="{8C468BCE-06CF-46F9-BF44-5C38CFF8CDA0}" destId="{5C69E76F-59A7-42E9-A498-77A58DE4A57A}" srcOrd="0" destOrd="0" parTransId="{9A6F62D8-1930-4FB9-ADDF-E294849B818D}" sibTransId="{25884278-5585-49BC-B956-02A64D223308}"/>
    <dgm:cxn modelId="{37D901F2-6565-42F2-AE0A-0F3FE97EDC88}" srcId="{8C468BCE-06CF-46F9-BF44-5C38CFF8CDA0}" destId="{E568DD00-91EE-4FC6-9273-47C4C408A80B}" srcOrd="1" destOrd="0" parTransId="{EB57E80E-02D8-4F39-91B1-6372411F69C6}" sibTransId="{61691D0B-8A84-44A8-92FB-5B12674120D9}"/>
    <dgm:cxn modelId="{93DE5951-6CA5-496C-80FA-79F78DD2C62E}" type="presOf" srcId="{521AA39D-7E82-42B4-892D-B9764C72DAB1}" destId="{D7A0A815-345A-49E2-AAEC-950429257B98}" srcOrd="0" destOrd="0" presId="urn:microsoft.com/office/officeart/2009/3/layout/SubStepProcess"/>
    <dgm:cxn modelId="{4DD15A10-F10D-4040-A676-5B31A4BB6881}" type="presOf" srcId="{5C69E76F-59A7-42E9-A498-77A58DE4A57A}" destId="{85C812B6-7E52-47F9-8493-D75266970E35}" srcOrd="0" destOrd="0" presId="urn:microsoft.com/office/officeart/2009/3/layout/SubStepProcess"/>
    <dgm:cxn modelId="{317AED97-BB4E-4275-B7EC-84632153D658}" type="presOf" srcId="{8C468BCE-06CF-46F9-BF44-5C38CFF8CDA0}" destId="{D0E8305C-649D-4699-8E06-4F1379BDB68A}" srcOrd="0" destOrd="0" presId="urn:microsoft.com/office/officeart/2009/3/layout/SubStepProcess"/>
    <dgm:cxn modelId="{E821AFB2-4F1C-46A2-BACF-8FCA63BA7574}" srcId="{8C468BCE-06CF-46F9-BF44-5C38CFF8CDA0}" destId="{D08F56B8-43EC-447B-BB14-A51FE6763DDC}" srcOrd="3" destOrd="0" parTransId="{567735F1-41FD-46CF-82A3-1967EAC5E055}" sibTransId="{D36A4351-7F41-4AA0-BF5E-F7BAA5315465}"/>
    <dgm:cxn modelId="{AD6A0586-6161-4596-9EFC-34090BACAACD}" type="presOf" srcId="{C54AB2C7-F1DE-41AD-AF9B-559A7CC1B755}" destId="{E1BA09D4-31FD-48F6-A6A4-744FBC348FEE}" srcOrd="0" destOrd="0" presId="urn:microsoft.com/office/officeart/2009/3/layout/SubStepProcess"/>
    <dgm:cxn modelId="{7C101606-F48D-4FCC-9D69-D0E575B7EFCF}" srcId="{8C468BCE-06CF-46F9-BF44-5C38CFF8CDA0}" destId="{521AA39D-7E82-42B4-892D-B9764C72DAB1}" srcOrd="4" destOrd="0" parTransId="{38C73B1D-B20B-47CF-9E9D-F5984D114F4D}" sibTransId="{65D2DB09-393A-4E6E-8A0F-BD5CDA2E97A2}"/>
    <dgm:cxn modelId="{6DDD3993-A72D-4B71-8CCA-A2962CAA1D2D}" type="presOf" srcId="{E568DD00-91EE-4FC6-9273-47C4C408A80B}" destId="{7A58D0A7-0261-4EC1-A69E-88926B989E1F}" srcOrd="0" destOrd="0" presId="urn:microsoft.com/office/officeart/2009/3/layout/SubStepProcess"/>
    <dgm:cxn modelId="{E539E6A1-34FE-4EE8-9403-287F27B74742}" srcId="{8C468BCE-06CF-46F9-BF44-5C38CFF8CDA0}" destId="{C54AB2C7-F1DE-41AD-AF9B-559A7CC1B755}" srcOrd="2" destOrd="0" parTransId="{0C186283-60A7-41A2-991F-A2D182BDF090}" sibTransId="{C3AF59F6-14A1-4258-B5B0-447ADE83E2C5}"/>
    <dgm:cxn modelId="{14BB1CC0-F2D4-49F0-90E0-51E80B6013DE}" type="presParOf" srcId="{D0E8305C-649D-4699-8E06-4F1379BDB68A}" destId="{85C812B6-7E52-47F9-8493-D75266970E35}" srcOrd="0" destOrd="0" presId="urn:microsoft.com/office/officeart/2009/3/layout/SubStepProcess"/>
    <dgm:cxn modelId="{545F3578-895B-46C6-8A92-5AFE3C5C52C3}" type="presParOf" srcId="{D0E8305C-649D-4699-8E06-4F1379BDB68A}" destId="{7A58D0A7-0261-4EC1-A69E-88926B989E1F}" srcOrd="1" destOrd="0" presId="urn:microsoft.com/office/officeart/2009/3/layout/SubStepProcess"/>
    <dgm:cxn modelId="{B43AE708-FFE9-4542-ACB3-456BD092CC2B}" type="presParOf" srcId="{D0E8305C-649D-4699-8E06-4F1379BDB68A}" destId="{E1BA09D4-31FD-48F6-A6A4-744FBC348FEE}" srcOrd="2" destOrd="0" presId="urn:microsoft.com/office/officeart/2009/3/layout/SubStepProcess"/>
    <dgm:cxn modelId="{5D031E43-2806-46C4-9C19-70BEF319B3B2}" type="presParOf" srcId="{D0E8305C-649D-4699-8E06-4F1379BDB68A}" destId="{49C54B4C-E01B-476F-B9EF-87BB6CF150C1}" srcOrd="3" destOrd="0" presId="urn:microsoft.com/office/officeart/2009/3/layout/SubStepProcess"/>
    <dgm:cxn modelId="{AE99CCF0-D20C-4C90-B36B-740F0DE2F27C}" type="presParOf" srcId="{D0E8305C-649D-4699-8E06-4F1379BDB68A}" destId="{D7A0A815-345A-49E2-AAEC-950429257B98}"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CE22E-F8B2-4330-BAB3-718947B4E828}">
      <dsp:nvSpPr>
        <dsp:cNvPr id="0" name=""/>
        <dsp:cNvSpPr/>
      </dsp:nvSpPr>
      <dsp:spPr>
        <a:xfrm rot="10800000">
          <a:off x="615304" y="0"/>
          <a:ext cx="3751038" cy="689231"/>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932" tIns="57150" rIns="10668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Recruitment of international students</a:t>
          </a:r>
          <a:endParaRPr lang="en-US" sz="1500" kern="1200" dirty="0">
            <a:solidFill>
              <a:schemeClr val="tx2"/>
            </a:solidFill>
          </a:endParaRPr>
        </a:p>
      </dsp:txBody>
      <dsp:txXfrm rot="10800000">
        <a:off x="787612" y="0"/>
        <a:ext cx="3578730" cy="689231"/>
      </dsp:txXfrm>
    </dsp:sp>
    <dsp:sp modelId="{CA6B28E4-A812-4D19-9B57-470E2440A9D0}">
      <dsp:nvSpPr>
        <dsp:cNvPr id="0" name=""/>
        <dsp:cNvSpPr/>
      </dsp:nvSpPr>
      <dsp:spPr>
        <a:xfrm>
          <a:off x="47671" y="0"/>
          <a:ext cx="689231" cy="689231"/>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3FF366-ABFF-494C-A852-1A640FF920D2}">
      <dsp:nvSpPr>
        <dsp:cNvPr id="0" name=""/>
        <dsp:cNvSpPr/>
      </dsp:nvSpPr>
      <dsp:spPr>
        <a:xfrm rot="10800000">
          <a:off x="715682" y="885241"/>
          <a:ext cx="3751038" cy="689231"/>
        </a:xfrm>
        <a:prstGeom prst="homePlate">
          <a:avLst/>
        </a:prstGeom>
        <a:solidFill>
          <a:schemeClr val="accent3">
            <a:hueOff val="4909828"/>
            <a:satOff val="-8809"/>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932" tIns="57150" rIns="106680" bIns="57150" numCol="1" spcCol="1270" anchor="ctr" anchorCtr="0">
          <a:noAutofit/>
        </a:bodyPr>
        <a:lstStyle/>
        <a:p>
          <a:pPr lvl="0" algn="ctr" defTabSz="666750">
            <a:lnSpc>
              <a:spcPct val="90000"/>
            </a:lnSpc>
            <a:spcBef>
              <a:spcPct val="0"/>
            </a:spcBef>
            <a:spcAft>
              <a:spcPct val="35000"/>
            </a:spcAft>
          </a:pPr>
          <a:r>
            <a:rPr lang="en-US" sz="1500" kern="1200" smtClean="0">
              <a:solidFill>
                <a:schemeClr val="tx2"/>
              </a:solidFill>
            </a:rPr>
            <a:t>Development of international branch campuses</a:t>
          </a:r>
          <a:endParaRPr lang="en-US" sz="1500" kern="1200" dirty="0">
            <a:solidFill>
              <a:schemeClr val="tx2"/>
            </a:solidFill>
          </a:endParaRPr>
        </a:p>
      </dsp:txBody>
      <dsp:txXfrm rot="10800000">
        <a:off x="887990" y="885241"/>
        <a:ext cx="3578730" cy="689231"/>
      </dsp:txXfrm>
    </dsp:sp>
    <dsp:sp modelId="{C3DCBE4C-D344-4C5F-B295-75818B848C4E}">
      <dsp:nvSpPr>
        <dsp:cNvPr id="0" name=""/>
        <dsp:cNvSpPr/>
      </dsp:nvSpPr>
      <dsp:spPr>
        <a:xfrm>
          <a:off x="192644" y="885241"/>
          <a:ext cx="689231" cy="689231"/>
        </a:xfrm>
        <a:prstGeom prst="ellipse">
          <a:avLst/>
        </a:prstGeom>
        <a:solidFill>
          <a:schemeClr val="accent3">
            <a:tint val="50000"/>
            <a:hueOff val="5007773"/>
            <a:satOff val="-10462"/>
            <a:lumOff val="-7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31C85E-F442-4ACD-9757-0C21FDA0A02A}">
      <dsp:nvSpPr>
        <dsp:cNvPr id="0" name=""/>
        <dsp:cNvSpPr/>
      </dsp:nvSpPr>
      <dsp:spPr>
        <a:xfrm rot="10800000">
          <a:off x="1049562" y="1769062"/>
          <a:ext cx="3751038" cy="689231"/>
        </a:xfrm>
        <a:prstGeom prst="homePlate">
          <a:avLst/>
        </a:prstGeom>
        <a:solidFill>
          <a:schemeClr val="accent3">
            <a:hueOff val="9819657"/>
            <a:satOff val="-1761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932" tIns="57150" rIns="106680" bIns="57150" numCol="1" spcCol="1270" anchor="ctr" anchorCtr="0">
          <a:noAutofit/>
        </a:bodyPr>
        <a:lstStyle/>
        <a:p>
          <a:pPr lvl="0" algn="ctr" defTabSz="666750">
            <a:lnSpc>
              <a:spcPct val="90000"/>
            </a:lnSpc>
            <a:spcBef>
              <a:spcPct val="0"/>
            </a:spcBef>
            <a:spcAft>
              <a:spcPct val="35000"/>
            </a:spcAft>
          </a:pPr>
          <a:r>
            <a:rPr lang="en-US" sz="1500" kern="1200" smtClean="0">
              <a:solidFill>
                <a:schemeClr val="tx2"/>
              </a:solidFill>
            </a:rPr>
            <a:t>Students, staff and scholars exchange programs</a:t>
          </a:r>
          <a:endParaRPr lang="en-US" sz="1500" kern="1200" dirty="0">
            <a:solidFill>
              <a:schemeClr val="tx2"/>
            </a:solidFill>
          </a:endParaRPr>
        </a:p>
      </dsp:txBody>
      <dsp:txXfrm rot="10800000">
        <a:off x="1221870" y="1769062"/>
        <a:ext cx="3578730" cy="689231"/>
      </dsp:txXfrm>
    </dsp:sp>
    <dsp:sp modelId="{92146375-95D6-416B-B32F-B4FDBED05480}">
      <dsp:nvSpPr>
        <dsp:cNvPr id="0" name=""/>
        <dsp:cNvSpPr/>
      </dsp:nvSpPr>
      <dsp:spPr>
        <a:xfrm>
          <a:off x="449114" y="1802517"/>
          <a:ext cx="689231" cy="689231"/>
        </a:xfrm>
        <a:prstGeom prst="ellipse">
          <a:avLst/>
        </a:prstGeom>
        <a:solidFill>
          <a:schemeClr val="accent3">
            <a:tint val="50000"/>
            <a:hueOff val="10015546"/>
            <a:satOff val="-20924"/>
            <a:lumOff val="-14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6CD26-BBA6-4B2C-83A7-02DF3844561D}">
      <dsp:nvSpPr>
        <dsp:cNvPr id="0" name=""/>
        <dsp:cNvSpPr/>
      </dsp:nvSpPr>
      <dsp:spPr>
        <a:xfrm rot="10800000">
          <a:off x="1228636" y="2652882"/>
          <a:ext cx="3751038" cy="689231"/>
        </a:xfrm>
        <a:prstGeom prst="homePlate">
          <a:avLst/>
        </a:prstGeom>
        <a:solidFill>
          <a:schemeClr val="accent3">
            <a:hueOff val="14729485"/>
            <a:satOff val="-26426"/>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932" tIns="57150" rIns="106680" bIns="57150" numCol="1" spcCol="1270" anchor="ctr" anchorCtr="0">
          <a:noAutofit/>
        </a:bodyPr>
        <a:lstStyle/>
        <a:p>
          <a:pPr lvl="0" algn="ctr" defTabSz="666750">
            <a:lnSpc>
              <a:spcPct val="90000"/>
            </a:lnSpc>
            <a:spcBef>
              <a:spcPct val="0"/>
            </a:spcBef>
            <a:spcAft>
              <a:spcPct val="35000"/>
            </a:spcAft>
          </a:pPr>
          <a:r>
            <a:rPr lang="en-US" sz="1500" kern="1200" smtClean="0">
              <a:solidFill>
                <a:schemeClr val="tx2"/>
              </a:solidFill>
            </a:rPr>
            <a:t>Internationalization of the curriculum, and research </a:t>
          </a:r>
          <a:endParaRPr lang="en-US" sz="1500" kern="1200" dirty="0">
            <a:solidFill>
              <a:schemeClr val="tx2"/>
            </a:solidFill>
          </a:endParaRPr>
        </a:p>
      </dsp:txBody>
      <dsp:txXfrm rot="10800000">
        <a:off x="1400944" y="2652882"/>
        <a:ext cx="3578730" cy="689231"/>
      </dsp:txXfrm>
    </dsp:sp>
    <dsp:sp modelId="{8B6D09EC-F961-4024-863F-3BC689C3DF84}">
      <dsp:nvSpPr>
        <dsp:cNvPr id="0" name=""/>
        <dsp:cNvSpPr/>
      </dsp:nvSpPr>
      <dsp:spPr>
        <a:xfrm>
          <a:off x="638688" y="2630579"/>
          <a:ext cx="689231" cy="689231"/>
        </a:xfrm>
        <a:prstGeom prst="ellipse">
          <a:avLst/>
        </a:prstGeom>
        <a:solidFill>
          <a:schemeClr val="accent3">
            <a:tint val="50000"/>
            <a:hueOff val="15023318"/>
            <a:satOff val="-31386"/>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8ECBB2-ED3C-4111-9DE3-61B354DE7CC0}">
      <dsp:nvSpPr>
        <dsp:cNvPr id="0" name=""/>
        <dsp:cNvSpPr/>
      </dsp:nvSpPr>
      <dsp:spPr>
        <a:xfrm rot="10800000">
          <a:off x="1307633" y="3480944"/>
          <a:ext cx="4151198" cy="689231"/>
        </a:xfrm>
        <a:prstGeom prst="homePlate">
          <a:avLst/>
        </a:prstGeom>
        <a:solidFill>
          <a:schemeClr val="accent3">
            <a:hueOff val="19639314"/>
            <a:satOff val="-3523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932" tIns="57150" rIns="106680" bIns="57150" numCol="1" spcCol="1270" anchor="ctr" anchorCtr="0">
          <a:noAutofit/>
        </a:bodyPr>
        <a:lstStyle/>
        <a:p>
          <a:pPr lvl="0" algn="ctr" defTabSz="666750">
            <a:lnSpc>
              <a:spcPct val="90000"/>
            </a:lnSpc>
            <a:spcBef>
              <a:spcPct val="0"/>
            </a:spcBef>
            <a:spcAft>
              <a:spcPct val="35000"/>
            </a:spcAft>
          </a:pPr>
          <a:r>
            <a:rPr lang="en-US" sz="1500" kern="1200" smtClean="0">
              <a:solidFill>
                <a:schemeClr val="tx2"/>
              </a:solidFill>
            </a:rPr>
            <a:t>Education partnerships between institutions regionally and internationally.</a:t>
          </a:r>
          <a:endParaRPr lang="en-US" sz="1500" kern="1200" dirty="0">
            <a:solidFill>
              <a:schemeClr val="tx2"/>
            </a:solidFill>
          </a:endParaRPr>
        </a:p>
      </dsp:txBody>
      <dsp:txXfrm rot="10800000">
        <a:off x="1479941" y="3480944"/>
        <a:ext cx="3978890" cy="689231"/>
      </dsp:txXfrm>
    </dsp:sp>
    <dsp:sp modelId="{7FC6F5D0-0BD9-4D71-BDC0-E588C0F60FB2}">
      <dsp:nvSpPr>
        <dsp:cNvPr id="0" name=""/>
        <dsp:cNvSpPr/>
      </dsp:nvSpPr>
      <dsp:spPr>
        <a:xfrm>
          <a:off x="780582" y="3492096"/>
          <a:ext cx="689231" cy="689231"/>
        </a:xfrm>
        <a:prstGeom prst="ellipse">
          <a:avLst/>
        </a:prstGeom>
        <a:solidFill>
          <a:schemeClr val="accent3">
            <a:tint val="50000"/>
            <a:hueOff val="20031092"/>
            <a:satOff val="-41848"/>
            <a:lumOff val="-2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812B6-7E52-47F9-8493-D75266970E35}">
      <dsp:nvSpPr>
        <dsp:cNvPr id="0" name=""/>
        <dsp:cNvSpPr/>
      </dsp:nvSpPr>
      <dsp:spPr>
        <a:xfrm>
          <a:off x="348" y="1520549"/>
          <a:ext cx="2473876" cy="247387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2"/>
              </a:solidFill>
            </a:rPr>
            <a:t>Research articles selected from </a:t>
          </a:r>
          <a:r>
            <a:rPr lang="en-US" sz="1300" b="1" kern="1200" dirty="0" smtClean="0">
              <a:solidFill>
                <a:schemeClr val="tx2"/>
              </a:solidFill>
            </a:rPr>
            <a:t>2014-2019</a:t>
          </a:r>
          <a:r>
            <a:rPr lang="en-US" sz="1300" kern="1200" dirty="0" smtClean="0">
              <a:solidFill>
                <a:schemeClr val="tx2"/>
              </a:solidFill>
            </a:rPr>
            <a:t> were reviewed to extract characteristics like: </a:t>
          </a:r>
        </a:p>
        <a:p>
          <a:pPr lvl="0" algn="ctr" defTabSz="577850">
            <a:lnSpc>
              <a:spcPct val="90000"/>
            </a:lnSpc>
            <a:spcBef>
              <a:spcPct val="0"/>
            </a:spcBef>
            <a:spcAft>
              <a:spcPct val="35000"/>
            </a:spcAft>
          </a:pPr>
          <a:r>
            <a:rPr lang="en-US" sz="1300" kern="1200" dirty="0" smtClean="0">
              <a:solidFill>
                <a:schemeClr val="tx2"/>
              </a:solidFill>
            </a:rPr>
            <a:t> (authors, year, subject domain, respondents, methodology, data source, and category).  </a:t>
          </a:r>
          <a:endParaRPr lang="en-US" sz="1300" kern="1200" dirty="0">
            <a:solidFill>
              <a:schemeClr val="tx2"/>
            </a:solidFill>
          </a:endParaRPr>
        </a:p>
      </dsp:txBody>
      <dsp:txXfrm>
        <a:off x="362639" y="1882840"/>
        <a:ext cx="1749294" cy="1749294"/>
      </dsp:txXfrm>
    </dsp:sp>
    <dsp:sp modelId="{7A58D0A7-0261-4EC1-A69E-88926B989E1F}">
      <dsp:nvSpPr>
        <dsp:cNvPr id="0" name=""/>
        <dsp:cNvSpPr/>
      </dsp:nvSpPr>
      <dsp:spPr>
        <a:xfrm>
          <a:off x="2474224" y="1520549"/>
          <a:ext cx="2473876" cy="247387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2"/>
              </a:solidFill>
            </a:rPr>
            <a:t>Codes</a:t>
          </a:r>
          <a:r>
            <a:rPr lang="en-US" sz="1300" kern="1200" dirty="0" smtClean="0">
              <a:solidFill>
                <a:schemeClr val="tx2"/>
              </a:solidFill>
            </a:rPr>
            <a:t> were extracted from the finding of articles to identify:</a:t>
          </a:r>
        </a:p>
        <a:p>
          <a:pPr lvl="0" algn="ctr" defTabSz="577850">
            <a:lnSpc>
              <a:spcPct val="90000"/>
            </a:lnSpc>
            <a:spcBef>
              <a:spcPct val="0"/>
            </a:spcBef>
            <a:spcAft>
              <a:spcPct val="35000"/>
            </a:spcAft>
          </a:pPr>
          <a:r>
            <a:rPr lang="en-US" sz="1300" kern="1200" dirty="0" smtClean="0">
              <a:solidFill>
                <a:schemeClr val="tx2"/>
              </a:solidFill>
            </a:rPr>
            <a:t> </a:t>
          </a:r>
          <a:r>
            <a:rPr lang="en-US" sz="1300" b="1" kern="1200" dirty="0" smtClean="0">
              <a:solidFill>
                <a:schemeClr val="tx2"/>
              </a:solidFill>
            </a:rPr>
            <a:t>strategies and challenges</a:t>
          </a:r>
          <a:r>
            <a:rPr lang="en-US" sz="1300" kern="1200" dirty="0" smtClean="0">
              <a:solidFill>
                <a:schemeClr val="tx2"/>
              </a:solidFill>
            </a:rPr>
            <a:t>. </a:t>
          </a:r>
          <a:endParaRPr lang="en-US" sz="1300" kern="1200" dirty="0">
            <a:solidFill>
              <a:schemeClr val="tx2"/>
            </a:solidFill>
          </a:endParaRPr>
        </a:p>
      </dsp:txBody>
      <dsp:txXfrm>
        <a:off x="2836515" y="1882840"/>
        <a:ext cx="1749294" cy="1749294"/>
      </dsp:txXfrm>
    </dsp:sp>
    <dsp:sp modelId="{E1BA09D4-31FD-48F6-A6A4-744FBC348FEE}">
      <dsp:nvSpPr>
        <dsp:cNvPr id="0" name=""/>
        <dsp:cNvSpPr/>
      </dsp:nvSpPr>
      <dsp:spPr>
        <a:xfrm>
          <a:off x="4948101" y="1520549"/>
          <a:ext cx="2252860" cy="247387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2"/>
              </a:solidFill>
            </a:rPr>
            <a:t>Preliminary themes </a:t>
          </a:r>
          <a:r>
            <a:rPr lang="en-US" sz="1300" kern="1200" dirty="0" smtClean="0">
              <a:solidFill>
                <a:schemeClr val="tx2"/>
              </a:solidFill>
            </a:rPr>
            <a:t>were extracted with respect to </a:t>
          </a:r>
          <a:r>
            <a:rPr lang="en-US" sz="1300" kern="1200" dirty="0" err="1" smtClean="0">
              <a:solidFill>
                <a:schemeClr val="tx2"/>
              </a:solidFill>
            </a:rPr>
            <a:t>internationalisation</a:t>
          </a:r>
          <a:r>
            <a:rPr lang="en-US" sz="1300" kern="1200" dirty="0" smtClean="0">
              <a:solidFill>
                <a:schemeClr val="tx2"/>
              </a:solidFill>
            </a:rPr>
            <a:t> of higher education </a:t>
          </a:r>
          <a:r>
            <a:rPr lang="en-US" sz="1300" b="1" kern="1200" dirty="0" smtClean="0">
              <a:solidFill>
                <a:schemeClr val="tx2"/>
              </a:solidFill>
            </a:rPr>
            <a:t>strategies and challenges</a:t>
          </a:r>
          <a:r>
            <a:rPr lang="en-US" sz="1300" kern="1200" dirty="0" smtClean="0">
              <a:solidFill>
                <a:schemeClr val="tx2"/>
              </a:solidFill>
            </a:rPr>
            <a:t>. </a:t>
          </a:r>
          <a:endParaRPr lang="en-US" sz="1300" kern="1200" dirty="0">
            <a:solidFill>
              <a:schemeClr val="tx2"/>
            </a:solidFill>
          </a:endParaRPr>
        </a:p>
      </dsp:txBody>
      <dsp:txXfrm>
        <a:off x="5278025" y="1882840"/>
        <a:ext cx="1593012" cy="1749294"/>
      </dsp:txXfrm>
    </dsp:sp>
    <dsp:sp modelId="{49C54B4C-E01B-476F-B9EF-87BB6CF150C1}">
      <dsp:nvSpPr>
        <dsp:cNvPr id="0" name=""/>
        <dsp:cNvSpPr/>
      </dsp:nvSpPr>
      <dsp:spPr>
        <a:xfrm>
          <a:off x="7200962" y="1520549"/>
          <a:ext cx="2288212" cy="247387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2"/>
              </a:solidFill>
            </a:rPr>
            <a:t>Based on preliminary themes, </a:t>
          </a:r>
          <a:r>
            <a:rPr lang="en-US" sz="1300" b="1" kern="1200" dirty="0" smtClean="0">
              <a:solidFill>
                <a:schemeClr val="tx2"/>
              </a:solidFill>
            </a:rPr>
            <a:t>final themes </a:t>
          </a:r>
          <a:r>
            <a:rPr lang="en-US" sz="1300" kern="1200" dirty="0" smtClean="0">
              <a:solidFill>
                <a:schemeClr val="tx2"/>
              </a:solidFill>
            </a:rPr>
            <a:t>were generated for further discussion and generation of results</a:t>
          </a:r>
          <a:endParaRPr lang="en-US" sz="1300" kern="1200" dirty="0">
            <a:solidFill>
              <a:schemeClr val="tx2"/>
            </a:solidFill>
          </a:endParaRPr>
        </a:p>
      </dsp:txBody>
      <dsp:txXfrm>
        <a:off x="7536063" y="1882840"/>
        <a:ext cx="1618010" cy="1749294"/>
      </dsp:txXfrm>
    </dsp:sp>
    <dsp:sp modelId="{D7A0A815-345A-49E2-AAEC-950429257B98}">
      <dsp:nvSpPr>
        <dsp:cNvPr id="0" name=""/>
        <dsp:cNvSpPr/>
      </dsp:nvSpPr>
      <dsp:spPr>
        <a:xfrm>
          <a:off x="9489175" y="1520549"/>
          <a:ext cx="2473876" cy="247387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2"/>
              </a:solidFill>
            </a:rPr>
            <a:t>Identified </a:t>
          </a:r>
          <a:r>
            <a:rPr lang="en-US" sz="1300" b="1" kern="1200" dirty="0" smtClean="0">
              <a:solidFill>
                <a:schemeClr val="tx2"/>
              </a:solidFill>
            </a:rPr>
            <a:t>strategies and challenges </a:t>
          </a:r>
          <a:r>
            <a:rPr lang="en-US" sz="1300" kern="1200" dirty="0" smtClean="0">
              <a:solidFill>
                <a:schemeClr val="tx2"/>
              </a:solidFill>
            </a:rPr>
            <a:t>regarding </a:t>
          </a:r>
          <a:r>
            <a:rPr lang="en-US" sz="1300" kern="1200" dirty="0" err="1" smtClean="0">
              <a:solidFill>
                <a:schemeClr val="tx2"/>
              </a:solidFill>
            </a:rPr>
            <a:t>IoHE</a:t>
          </a:r>
          <a:r>
            <a:rPr lang="en-US" sz="1300" kern="1200" dirty="0" smtClean="0">
              <a:solidFill>
                <a:schemeClr val="tx2"/>
              </a:solidFill>
            </a:rPr>
            <a:t> a </a:t>
          </a:r>
          <a:r>
            <a:rPr lang="en-US" sz="1300" b="1" kern="1200" dirty="0" smtClean="0">
              <a:solidFill>
                <a:schemeClr val="tx2"/>
              </a:solidFill>
            </a:rPr>
            <a:t>framework </a:t>
          </a:r>
          <a:r>
            <a:rPr lang="en-US" sz="1300" kern="1200" dirty="0" smtClean="0">
              <a:solidFill>
                <a:schemeClr val="tx2"/>
              </a:solidFill>
            </a:rPr>
            <a:t>has been proposed that how </a:t>
          </a:r>
          <a:r>
            <a:rPr lang="en-US" sz="1300" kern="1200" dirty="0" err="1" smtClean="0">
              <a:solidFill>
                <a:schemeClr val="tx2"/>
              </a:solidFill>
            </a:rPr>
            <a:t>internationalisation</a:t>
          </a:r>
          <a:r>
            <a:rPr lang="en-US" sz="1300" kern="1200" dirty="0" smtClean="0">
              <a:solidFill>
                <a:schemeClr val="tx2"/>
              </a:solidFill>
            </a:rPr>
            <a:t> through </a:t>
          </a:r>
          <a:r>
            <a:rPr lang="en-US" sz="1300" b="1" kern="1200" dirty="0" smtClean="0">
              <a:solidFill>
                <a:schemeClr val="tx2"/>
              </a:solidFill>
            </a:rPr>
            <a:t>ODL</a:t>
          </a:r>
          <a:r>
            <a:rPr lang="en-US" sz="1300" kern="1200" dirty="0" smtClean="0">
              <a:solidFill>
                <a:schemeClr val="tx2"/>
              </a:solidFill>
            </a:rPr>
            <a:t> can be initiated. </a:t>
          </a:r>
          <a:endParaRPr lang="en-US" sz="1300" kern="1200" dirty="0">
            <a:solidFill>
              <a:schemeClr val="tx2"/>
            </a:solidFill>
          </a:endParaRPr>
        </a:p>
      </dsp:txBody>
      <dsp:txXfrm>
        <a:off x="9851466" y="1882840"/>
        <a:ext cx="1749294" cy="174929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pPr/>
              <a:t>10/13/2019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pPr/>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pPr/>
              <a:t>10/13/2019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pPr/>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dirty="0"/>
              <a:t>Click to edit Master title style</a:t>
            </a:r>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10/13/2019</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ahira.jabeen\Desktop\bismillahirrahmanirrah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10172700" cy="5619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838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651" y="923074"/>
            <a:ext cx="2713409" cy="620655"/>
          </a:xfrm>
          <a:ln w="28575">
            <a:solidFill>
              <a:schemeClr val="accent1"/>
            </a:solidFill>
          </a:ln>
        </p:spPr>
        <p:txBody>
          <a:bodyPr>
            <a:normAutofit/>
          </a:bodyPr>
          <a:lstStyle/>
          <a:p>
            <a:r>
              <a:rPr lang="en-US" sz="3200" b="1" dirty="0" smtClean="0"/>
              <a:t>Methodology</a:t>
            </a:r>
            <a:endParaRPr lang="en-US" sz="3200" b="1" dirty="0"/>
          </a:p>
        </p:txBody>
      </p:sp>
      <p:sp>
        <p:nvSpPr>
          <p:cNvPr id="10" name="Right Arrow 9"/>
          <p:cNvSpPr/>
          <p:nvPr/>
        </p:nvSpPr>
        <p:spPr>
          <a:xfrm>
            <a:off x="3477296" y="3147159"/>
            <a:ext cx="1352133"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Canvas 2"/>
          <p:cNvGrpSpPr/>
          <p:nvPr/>
        </p:nvGrpSpPr>
        <p:grpSpPr>
          <a:xfrm>
            <a:off x="5062663" y="728823"/>
            <a:ext cx="7129337" cy="5410200"/>
            <a:chOff x="0" y="0"/>
            <a:chExt cx="4714240" cy="4333875"/>
          </a:xfrm>
        </p:grpSpPr>
        <p:sp>
          <p:nvSpPr>
            <p:cNvPr id="12" name="Rectangle 11"/>
            <p:cNvSpPr/>
            <p:nvPr/>
          </p:nvSpPr>
          <p:spPr>
            <a:xfrm>
              <a:off x="0" y="0"/>
              <a:ext cx="4714240" cy="4333875"/>
            </a:xfrm>
            <a:prstGeom prst="rect">
              <a:avLst/>
            </a:prstGeom>
          </p:spPr>
        </p:sp>
        <p:sp>
          <p:nvSpPr>
            <p:cNvPr id="13" name="Rectangle 12"/>
            <p:cNvSpPr/>
            <p:nvPr/>
          </p:nvSpPr>
          <p:spPr>
            <a:xfrm>
              <a:off x="0" y="27288"/>
              <a:ext cx="1717652" cy="37693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solidFill>
                    <a:schemeClr val="tx2"/>
                  </a:solidFill>
                  <a:effectLst/>
                  <a:latin typeface="Times New Roman"/>
                  <a:ea typeface="Calibri"/>
                  <a:cs typeface="Times New Roman"/>
                </a:rPr>
                <a:t>Total References retrieved </a:t>
              </a:r>
              <a:endParaRPr lang="en-US" sz="1400" dirty="0">
                <a:solidFill>
                  <a:schemeClr val="tx2"/>
                </a:solidFill>
                <a:effectLst/>
                <a:ea typeface="Calibri"/>
                <a:cs typeface="Times New Roman"/>
              </a:endParaRPr>
            </a:p>
            <a:p>
              <a:pPr marL="0" marR="0" algn="ctr">
                <a:lnSpc>
                  <a:spcPct val="115000"/>
                </a:lnSpc>
                <a:spcBef>
                  <a:spcPts val="0"/>
                </a:spcBef>
                <a:spcAft>
                  <a:spcPts val="0"/>
                </a:spcAft>
              </a:pPr>
              <a:r>
                <a:rPr lang="en-US" sz="1400" dirty="0">
                  <a:solidFill>
                    <a:schemeClr val="tx2"/>
                  </a:solidFill>
                  <a:effectLst/>
                  <a:latin typeface="Times New Roman"/>
                  <a:ea typeface="Calibri"/>
                  <a:cs typeface="Times New Roman"/>
                </a:rPr>
                <a:t>n= 4,357</a:t>
              </a:r>
              <a:endParaRPr lang="en-US" sz="1400" dirty="0">
                <a:solidFill>
                  <a:schemeClr val="tx2"/>
                </a:solidFill>
                <a:effectLst/>
                <a:ea typeface="Calibri"/>
                <a:cs typeface="Times New Roman"/>
              </a:endParaRPr>
            </a:p>
          </p:txBody>
        </p:sp>
        <p:sp>
          <p:nvSpPr>
            <p:cNvPr id="14" name="Rectangle 13"/>
            <p:cNvSpPr/>
            <p:nvPr/>
          </p:nvSpPr>
          <p:spPr>
            <a:xfrm>
              <a:off x="0" y="943430"/>
              <a:ext cx="1666200" cy="380622"/>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solidFill>
                    <a:schemeClr val="tx2"/>
                  </a:solidFill>
                  <a:latin typeface="Times New Roman"/>
                  <a:ea typeface="Calibri"/>
                  <a:cs typeface="Times New Roman"/>
                </a:rPr>
                <a:t>References</a:t>
              </a:r>
              <a:r>
                <a:rPr lang="en-US" sz="1000" dirty="0">
                  <a:effectLst/>
                  <a:latin typeface="Times New Roman"/>
                  <a:ea typeface="Calibri"/>
                  <a:cs typeface="Times New Roman"/>
                </a:rPr>
                <a:t> </a:t>
              </a:r>
              <a:r>
                <a:rPr lang="en-US" sz="1400" dirty="0">
                  <a:solidFill>
                    <a:schemeClr val="tx2"/>
                  </a:solidFill>
                  <a:latin typeface="Times New Roman"/>
                  <a:ea typeface="Calibri"/>
                  <a:cs typeface="Times New Roman"/>
                </a:rPr>
                <a:t>retrieved </a:t>
              </a:r>
            </a:p>
            <a:p>
              <a:pPr marL="0" marR="0" algn="ctr">
                <a:lnSpc>
                  <a:spcPct val="115000"/>
                </a:lnSpc>
                <a:spcBef>
                  <a:spcPts val="0"/>
                </a:spcBef>
                <a:spcAft>
                  <a:spcPts val="0"/>
                </a:spcAft>
              </a:pPr>
              <a:r>
                <a:rPr lang="en-US" sz="1400" dirty="0">
                  <a:solidFill>
                    <a:schemeClr val="tx2"/>
                  </a:solidFill>
                  <a:latin typeface="Times New Roman"/>
                  <a:ea typeface="Calibri"/>
                  <a:cs typeface="Times New Roman"/>
                </a:rPr>
                <a:t>n= 2,903</a:t>
              </a:r>
            </a:p>
          </p:txBody>
        </p:sp>
        <p:sp>
          <p:nvSpPr>
            <p:cNvPr id="15" name="Rectangle 14"/>
            <p:cNvSpPr/>
            <p:nvPr/>
          </p:nvSpPr>
          <p:spPr>
            <a:xfrm>
              <a:off x="0" y="1711763"/>
              <a:ext cx="1655583" cy="550949"/>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a:solidFill>
                    <a:schemeClr val="tx2"/>
                  </a:solidFill>
                  <a:latin typeface="Times New Roman"/>
                  <a:ea typeface="Calibri"/>
                  <a:cs typeface="Times New Roman"/>
                </a:rPr>
                <a:t>Total abstracts screened </a:t>
              </a:r>
            </a:p>
            <a:p>
              <a:pPr algn="ctr">
                <a:lnSpc>
                  <a:spcPct val="115000"/>
                </a:lnSpc>
              </a:pPr>
              <a:r>
                <a:rPr lang="en-US" sz="1400" dirty="0">
                  <a:solidFill>
                    <a:schemeClr val="tx2"/>
                  </a:solidFill>
                  <a:latin typeface="Times New Roman"/>
                  <a:ea typeface="Calibri"/>
                  <a:cs typeface="Times New Roman"/>
                </a:rPr>
                <a:t>n= 2,470</a:t>
              </a:r>
            </a:p>
          </p:txBody>
        </p:sp>
        <p:sp>
          <p:nvSpPr>
            <p:cNvPr id="16" name="Rectangle 15"/>
            <p:cNvSpPr/>
            <p:nvPr/>
          </p:nvSpPr>
          <p:spPr>
            <a:xfrm>
              <a:off x="0" y="2673033"/>
              <a:ext cx="1717652" cy="54149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algn="ctr">
                <a:lnSpc>
                  <a:spcPct val="115000"/>
                </a:lnSpc>
                <a:spcBef>
                  <a:spcPts val="0"/>
                </a:spcBef>
                <a:spcAft>
                  <a:spcPts val="0"/>
                </a:spcAft>
              </a:pPr>
              <a:r>
                <a:rPr lang="en-US" sz="1400" dirty="0">
                  <a:solidFill>
                    <a:schemeClr val="tx2"/>
                  </a:solidFill>
                  <a:latin typeface="Times New Roman"/>
                  <a:ea typeface="Calibri"/>
                  <a:cs typeface="Times New Roman"/>
                </a:rPr>
                <a:t>Total full length papers screened </a:t>
              </a:r>
            </a:p>
            <a:p>
              <a:pPr marR="0" algn="ctr">
                <a:lnSpc>
                  <a:spcPct val="115000"/>
                </a:lnSpc>
                <a:spcBef>
                  <a:spcPts val="0"/>
                </a:spcBef>
                <a:spcAft>
                  <a:spcPts val="0"/>
                </a:spcAft>
              </a:pPr>
              <a:r>
                <a:rPr lang="en-US" sz="1400" dirty="0">
                  <a:solidFill>
                    <a:schemeClr val="tx2"/>
                  </a:solidFill>
                  <a:latin typeface="Times New Roman"/>
                  <a:ea typeface="Calibri"/>
                  <a:cs typeface="Times New Roman"/>
                </a:rPr>
                <a:t>n= 145 (Taylor &amp; Francis)</a:t>
              </a:r>
            </a:p>
            <a:p>
              <a:pPr marR="0" algn="ctr">
                <a:lnSpc>
                  <a:spcPct val="115000"/>
                </a:lnSpc>
                <a:spcBef>
                  <a:spcPts val="0"/>
                </a:spcBef>
                <a:spcAft>
                  <a:spcPts val="0"/>
                </a:spcAft>
              </a:pPr>
              <a:r>
                <a:rPr lang="en-US" sz="1400" dirty="0">
                  <a:solidFill>
                    <a:schemeClr val="tx2"/>
                  </a:solidFill>
                  <a:latin typeface="Times New Roman"/>
                  <a:ea typeface="Calibri"/>
                  <a:cs typeface="Times New Roman"/>
                </a:rPr>
                <a:t>n= 75 (Science Direct) </a:t>
              </a:r>
            </a:p>
          </p:txBody>
        </p:sp>
        <p:sp>
          <p:nvSpPr>
            <p:cNvPr id="17" name="Rectangle 16"/>
            <p:cNvSpPr/>
            <p:nvPr/>
          </p:nvSpPr>
          <p:spPr>
            <a:xfrm>
              <a:off x="40346" y="3573209"/>
              <a:ext cx="1677306" cy="716454"/>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a:solidFill>
                    <a:schemeClr val="tx2"/>
                  </a:solidFill>
                  <a:latin typeface="Times New Roman"/>
                  <a:ea typeface="Calibri"/>
                  <a:cs typeface="Times New Roman"/>
                </a:rPr>
                <a:t>Total full length papers screened </a:t>
              </a:r>
            </a:p>
            <a:p>
              <a:pPr algn="ctr">
                <a:lnSpc>
                  <a:spcPct val="115000"/>
                </a:lnSpc>
              </a:pPr>
              <a:r>
                <a:rPr lang="en-US" sz="1400" dirty="0">
                  <a:solidFill>
                    <a:schemeClr val="tx2"/>
                  </a:solidFill>
                  <a:latin typeface="Times New Roman"/>
                  <a:ea typeface="Calibri"/>
                  <a:cs typeface="Times New Roman"/>
                </a:rPr>
                <a:t>n= 7 (Taylor &amp; Francis)</a:t>
              </a:r>
            </a:p>
            <a:p>
              <a:pPr algn="ctr">
                <a:lnSpc>
                  <a:spcPct val="115000"/>
                </a:lnSpc>
              </a:pPr>
              <a:r>
                <a:rPr lang="en-US" sz="1400" dirty="0">
                  <a:solidFill>
                    <a:schemeClr val="tx2"/>
                  </a:solidFill>
                  <a:latin typeface="Times New Roman"/>
                  <a:ea typeface="Calibri"/>
                  <a:cs typeface="Times New Roman"/>
                </a:rPr>
                <a:t>n= 14 (Science Direct) </a:t>
              </a:r>
            </a:p>
            <a:p>
              <a:pPr marL="0" marR="0" algn="ctr">
                <a:lnSpc>
                  <a:spcPct val="115000"/>
                </a:lnSpc>
                <a:spcBef>
                  <a:spcPts val="0"/>
                </a:spcBef>
                <a:spcAft>
                  <a:spcPts val="1000"/>
                </a:spcAft>
              </a:pPr>
              <a:r>
                <a:rPr lang="en-US" sz="1100" dirty="0">
                  <a:effectLst/>
                  <a:ea typeface="Calibri"/>
                  <a:cs typeface="Times New Roman"/>
                </a:rPr>
                <a:t> </a:t>
              </a:r>
            </a:p>
          </p:txBody>
        </p:sp>
        <p:cxnSp>
          <p:nvCxnSpPr>
            <p:cNvPr id="18" name="Straight Arrow Connector 17"/>
            <p:cNvCxnSpPr/>
            <p:nvPr/>
          </p:nvCxnSpPr>
          <p:spPr>
            <a:xfrm>
              <a:off x="771044" y="404196"/>
              <a:ext cx="0" cy="5392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782850" y="1324055"/>
              <a:ext cx="0" cy="3877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5" idx="2"/>
            </p:cNvCxnSpPr>
            <p:nvPr/>
          </p:nvCxnSpPr>
          <p:spPr>
            <a:xfrm>
              <a:off x="827792" y="2262712"/>
              <a:ext cx="0" cy="4101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850824" y="3214532"/>
              <a:ext cx="8002" cy="3586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771044" y="539767"/>
              <a:ext cx="10933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782850" y="1417858"/>
              <a:ext cx="104424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827698" y="2467790"/>
              <a:ext cx="10367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858826" y="3465619"/>
              <a:ext cx="10326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1864399" y="283143"/>
              <a:ext cx="1645695" cy="601786"/>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a:solidFill>
                    <a:schemeClr val="tx2"/>
                  </a:solidFill>
                  <a:latin typeface="Times New Roman"/>
                  <a:ea typeface="Calibri"/>
                  <a:cs typeface="Times New Roman"/>
                </a:rPr>
                <a:t>Editorials, conference abstracts and book chapter removed</a:t>
              </a:r>
            </a:p>
          </p:txBody>
        </p:sp>
        <p:sp>
          <p:nvSpPr>
            <p:cNvPr id="27" name="Rounded Rectangle 26"/>
            <p:cNvSpPr/>
            <p:nvPr/>
          </p:nvSpPr>
          <p:spPr>
            <a:xfrm>
              <a:off x="1827094" y="1184935"/>
              <a:ext cx="1501514" cy="526828"/>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a:solidFill>
                    <a:schemeClr val="tx2"/>
                  </a:solidFill>
                  <a:latin typeface="Times New Roman"/>
                  <a:ea typeface="Calibri"/>
                  <a:cs typeface="Times New Roman"/>
                </a:rPr>
                <a:t>Duplicate studies removed </a:t>
              </a:r>
            </a:p>
            <a:p>
              <a:pPr algn="ctr">
                <a:lnSpc>
                  <a:spcPct val="115000"/>
                </a:lnSpc>
              </a:pPr>
              <a:r>
                <a:rPr lang="en-US" sz="1400" dirty="0">
                  <a:solidFill>
                    <a:schemeClr val="tx2"/>
                  </a:solidFill>
                  <a:latin typeface="Times New Roman"/>
                  <a:ea typeface="Calibri"/>
                  <a:cs typeface="Times New Roman"/>
                </a:rPr>
                <a:t>n= 433</a:t>
              </a:r>
            </a:p>
          </p:txBody>
        </p:sp>
        <p:sp>
          <p:nvSpPr>
            <p:cNvPr id="28" name="Rounded Rectangle 27"/>
            <p:cNvSpPr/>
            <p:nvPr/>
          </p:nvSpPr>
          <p:spPr>
            <a:xfrm>
              <a:off x="1864399" y="1999620"/>
              <a:ext cx="2479853" cy="93634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smtClean="0">
                  <a:solidFill>
                    <a:schemeClr val="tx2"/>
                  </a:solidFill>
                  <a:latin typeface="Times New Roman"/>
                  <a:ea typeface="Calibri"/>
                  <a:cs typeface="Times New Roman"/>
                </a:rPr>
                <a:t>Abstract were rejected</a:t>
              </a:r>
              <a:r>
                <a:rPr lang="en-US" sz="1400" dirty="0" smtClean="0">
                  <a:solidFill>
                    <a:schemeClr val="tx2"/>
                  </a:solidFill>
                  <a:latin typeface="Times New Roman"/>
                  <a:ea typeface="Calibri"/>
                  <a:cs typeface="Times New Roman"/>
                </a:rPr>
                <a:t> by </a:t>
              </a:r>
              <a:r>
                <a:rPr lang="en-US" sz="1400" dirty="0">
                  <a:solidFill>
                    <a:schemeClr val="tx2"/>
                  </a:solidFill>
                  <a:latin typeface="Times New Roman"/>
                  <a:ea typeface="Calibri"/>
                  <a:cs typeface="Times New Roman"/>
                </a:rPr>
                <a:t>focusing on </a:t>
              </a:r>
              <a:r>
                <a:rPr lang="en-US" sz="1400" dirty="0" err="1">
                  <a:solidFill>
                    <a:schemeClr val="tx2"/>
                  </a:solidFill>
                  <a:latin typeface="Times New Roman"/>
                  <a:ea typeface="Calibri"/>
                  <a:cs typeface="Times New Roman"/>
                </a:rPr>
                <a:t>Internationalisation</a:t>
              </a:r>
              <a:r>
                <a:rPr lang="en-US" sz="1400" dirty="0">
                  <a:solidFill>
                    <a:schemeClr val="tx2"/>
                  </a:solidFill>
                  <a:latin typeface="Times New Roman"/>
                  <a:ea typeface="Calibri"/>
                  <a:cs typeface="Times New Roman"/>
                </a:rPr>
                <a:t> of Higher Education only abstracts from 2014-2019</a:t>
              </a:r>
            </a:p>
            <a:p>
              <a:pPr algn="ctr">
                <a:lnSpc>
                  <a:spcPct val="115000"/>
                </a:lnSpc>
              </a:pPr>
              <a:r>
                <a:rPr lang="en-US" sz="1400" dirty="0">
                  <a:solidFill>
                    <a:schemeClr val="tx2"/>
                  </a:solidFill>
                  <a:latin typeface="Times New Roman"/>
                  <a:ea typeface="Calibri"/>
                  <a:cs typeface="Times New Roman"/>
                </a:rPr>
                <a:t>n= 1,160 (Taylor &amp; Francis)</a:t>
              </a:r>
            </a:p>
            <a:p>
              <a:pPr algn="ctr">
                <a:lnSpc>
                  <a:spcPct val="115000"/>
                </a:lnSpc>
              </a:pPr>
              <a:r>
                <a:rPr lang="en-US" sz="1400" dirty="0">
                  <a:solidFill>
                    <a:schemeClr val="tx2"/>
                  </a:solidFill>
                  <a:latin typeface="Times New Roman"/>
                  <a:ea typeface="Calibri"/>
                  <a:cs typeface="Times New Roman"/>
                </a:rPr>
                <a:t>n= 1090 (Science Direct)</a:t>
              </a:r>
            </a:p>
          </p:txBody>
        </p:sp>
        <p:sp>
          <p:nvSpPr>
            <p:cNvPr id="29" name="Rounded Rectangle 28"/>
            <p:cNvSpPr/>
            <p:nvPr/>
          </p:nvSpPr>
          <p:spPr>
            <a:xfrm>
              <a:off x="1891432" y="3206541"/>
              <a:ext cx="1662637" cy="60361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a:solidFill>
                    <a:schemeClr val="tx2"/>
                  </a:solidFill>
                  <a:latin typeface="Times New Roman"/>
                  <a:ea typeface="Calibri"/>
                  <a:cs typeface="Times New Roman"/>
                </a:rPr>
                <a:t>Rejected full papers</a:t>
              </a:r>
            </a:p>
            <a:p>
              <a:pPr algn="ctr">
                <a:lnSpc>
                  <a:spcPct val="115000"/>
                </a:lnSpc>
              </a:pPr>
              <a:r>
                <a:rPr lang="en-US" sz="1400" dirty="0">
                  <a:solidFill>
                    <a:schemeClr val="tx2"/>
                  </a:solidFill>
                  <a:latin typeface="Times New Roman"/>
                  <a:ea typeface="Calibri"/>
                  <a:cs typeface="Times New Roman"/>
                </a:rPr>
                <a:t>n= 138 (Taylor &amp; Francis)</a:t>
              </a:r>
            </a:p>
            <a:p>
              <a:pPr algn="ctr">
                <a:lnSpc>
                  <a:spcPct val="115000"/>
                </a:lnSpc>
              </a:pPr>
              <a:r>
                <a:rPr lang="en-US" sz="1400" dirty="0">
                  <a:solidFill>
                    <a:schemeClr val="tx2"/>
                  </a:solidFill>
                  <a:latin typeface="Times New Roman"/>
                  <a:ea typeface="Calibri"/>
                  <a:cs typeface="Times New Roman"/>
                </a:rPr>
                <a:t>n= 61 (Science Direct)</a:t>
              </a:r>
            </a:p>
          </p:txBody>
        </p:sp>
      </p:grpSp>
      <p:sp>
        <p:nvSpPr>
          <p:cNvPr id="30" name="Title 3"/>
          <p:cNvSpPr txBox="1">
            <a:spLocks/>
          </p:cNvSpPr>
          <p:nvPr/>
        </p:nvSpPr>
        <p:spPr>
          <a:xfrm>
            <a:off x="250989" y="2144130"/>
            <a:ext cx="2391813" cy="573600"/>
          </a:xfrm>
          <a:prstGeom prst="rect">
            <a:avLst/>
          </a:prstGeom>
          <a:ln w="28575">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r>
              <a:rPr lang="en-US" sz="2400" dirty="0" smtClean="0">
                <a:solidFill>
                  <a:schemeClr val="tx2"/>
                </a:solidFill>
              </a:rPr>
              <a:t>Meta-synthesis</a:t>
            </a:r>
            <a:endParaRPr lang="en-US" sz="2400" dirty="0">
              <a:solidFill>
                <a:schemeClr val="tx2"/>
              </a:solidFill>
            </a:endParaRPr>
          </a:p>
        </p:txBody>
      </p:sp>
      <p:sp>
        <p:nvSpPr>
          <p:cNvPr id="31" name="Right Arrow 30"/>
          <p:cNvSpPr/>
          <p:nvPr/>
        </p:nvSpPr>
        <p:spPr>
          <a:xfrm rot="5400000">
            <a:off x="1146645" y="2804349"/>
            <a:ext cx="600501"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5400000">
            <a:off x="1094269" y="1628809"/>
            <a:ext cx="600501"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
          <p:cNvSpPr txBox="1">
            <a:spLocks/>
          </p:cNvSpPr>
          <p:nvPr/>
        </p:nvSpPr>
        <p:spPr>
          <a:xfrm>
            <a:off x="265013" y="3318131"/>
            <a:ext cx="2391813" cy="573600"/>
          </a:xfrm>
          <a:prstGeom prst="rect">
            <a:avLst/>
          </a:prstGeom>
          <a:ln w="28575">
            <a:solidFill>
              <a:schemeClr val="accent1"/>
            </a:solidFill>
          </a:ln>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r>
              <a:rPr lang="en-US" sz="2400" dirty="0" smtClean="0">
                <a:solidFill>
                  <a:schemeClr val="tx2"/>
                </a:solidFill>
              </a:rPr>
              <a:t>Articles from 2014-2019</a:t>
            </a:r>
            <a:endParaRPr lang="en-US" sz="2400" dirty="0">
              <a:solidFill>
                <a:schemeClr val="tx2"/>
              </a:solidFill>
            </a:endParaRPr>
          </a:p>
        </p:txBody>
      </p:sp>
      <p:sp>
        <p:nvSpPr>
          <p:cNvPr id="34" name="Right Arrow 33"/>
          <p:cNvSpPr/>
          <p:nvPr/>
        </p:nvSpPr>
        <p:spPr>
          <a:xfrm rot="5400000">
            <a:off x="1146644" y="4003712"/>
            <a:ext cx="600501"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3"/>
          <p:cNvSpPr txBox="1">
            <a:spLocks/>
          </p:cNvSpPr>
          <p:nvPr/>
        </p:nvSpPr>
        <p:spPr>
          <a:xfrm>
            <a:off x="337448" y="4507511"/>
            <a:ext cx="2391813" cy="573600"/>
          </a:xfrm>
          <a:prstGeom prst="rect">
            <a:avLst/>
          </a:prstGeom>
          <a:ln w="28575">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r>
              <a:rPr lang="en-US" sz="2400" dirty="0" smtClean="0">
                <a:solidFill>
                  <a:schemeClr val="tx2"/>
                </a:solidFill>
              </a:rPr>
              <a:t>Two Databases </a:t>
            </a:r>
            <a:endParaRPr lang="en-US" sz="2400" dirty="0">
              <a:solidFill>
                <a:schemeClr val="tx2"/>
              </a:solidFill>
            </a:endParaRPr>
          </a:p>
        </p:txBody>
      </p:sp>
      <p:sp>
        <p:nvSpPr>
          <p:cNvPr id="5" name="Right Brace 4"/>
          <p:cNvSpPr/>
          <p:nvPr/>
        </p:nvSpPr>
        <p:spPr>
          <a:xfrm>
            <a:off x="2882285" y="1971518"/>
            <a:ext cx="516215" cy="27601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09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AFAF6-9E17-43C3-BD38-6FF7D4FA174B}"/>
              </a:ext>
            </a:extLst>
          </p:cNvPr>
          <p:cNvSpPr>
            <a:spLocks noGrp="1"/>
          </p:cNvSpPr>
          <p:nvPr>
            <p:ph type="title"/>
          </p:nvPr>
        </p:nvSpPr>
        <p:spPr>
          <a:xfrm>
            <a:off x="4495800" y="247968"/>
            <a:ext cx="3105150" cy="723582"/>
          </a:xfrm>
          <a:ln>
            <a:solidFill>
              <a:schemeClr val="accent1"/>
            </a:solidFill>
          </a:ln>
        </p:spPr>
        <p:txBody>
          <a:bodyPr/>
          <a:lstStyle/>
          <a:p>
            <a:r>
              <a:rPr lang="en-US" b="1" dirty="0"/>
              <a:t>Data Analysis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3644857"/>
              </p:ext>
            </p:extLst>
          </p:nvPr>
        </p:nvGraphicFramePr>
        <p:xfrm>
          <a:off x="123826" y="1123949"/>
          <a:ext cx="11963400" cy="551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Callout 4"/>
          <p:cNvSpPr/>
          <p:nvPr/>
        </p:nvSpPr>
        <p:spPr>
          <a:xfrm>
            <a:off x="638174" y="1657335"/>
            <a:ext cx="1304925" cy="1000125"/>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2"/>
                </a:solidFill>
              </a:rPr>
              <a:t>Step I</a:t>
            </a:r>
            <a:endParaRPr lang="en-US" dirty="0">
              <a:solidFill>
                <a:schemeClr val="tx2"/>
              </a:solidFill>
            </a:endParaRPr>
          </a:p>
        </p:txBody>
      </p:sp>
      <p:sp>
        <p:nvSpPr>
          <p:cNvPr id="6" name="Down Arrow Callout 5"/>
          <p:cNvSpPr/>
          <p:nvPr/>
        </p:nvSpPr>
        <p:spPr>
          <a:xfrm>
            <a:off x="3243262" y="1657337"/>
            <a:ext cx="1304925" cy="1000125"/>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2"/>
                </a:solidFill>
              </a:rPr>
              <a:t>Step </a:t>
            </a:r>
            <a:r>
              <a:rPr lang="en-US" b="1" dirty="0" smtClean="0">
                <a:solidFill>
                  <a:schemeClr val="tx2"/>
                </a:solidFill>
              </a:rPr>
              <a:t>II</a:t>
            </a:r>
            <a:endParaRPr lang="en-US" dirty="0">
              <a:solidFill>
                <a:schemeClr val="tx2"/>
              </a:solidFill>
            </a:endParaRPr>
          </a:p>
        </p:txBody>
      </p:sp>
      <p:sp>
        <p:nvSpPr>
          <p:cNvPr id="7" name="Down Arrow Callout 6"/>
          <p:cNvSpPr/>
          <p:nvPr/>
        </p:nvSpPr>
        <p:spPr>
          <a:xfrm>
            <a:off x="5534025" y="1623995"/>
            <a:ext cx="1304925" cy="1000125"/>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2"/>
                </a:solidFill>
              </a:rPr>
              <a:t>Step </a:t>
            </a:r>
            <a:r>
              <a:rPr lang="en-US" b="1" dirty="0" smtClean="0">
                <a:solidFill>
                  <a:schemeClr val="tx2"/>
                </a:solidFill>
              </a:rPr>
              <a:t>III</a:t>
            </a:r>
            <a:endParaRPr lang="en-US" dirty="0">
              <a:solidFill>
                <a:schemeClr val="tx2"/>
              </a:solidFill>
            </a:endParaRPr>
          </a:p>
        </p:txBody>
      </p:sp>
      <p:sp>
        <p:nvSpPr>
          <p:cNvPr id="8" name="Down Arrow Callout 7"/>
          <p:cNvSpPr/>
          <p:nvPr/>
        </p:nvSpPr>
        <p:spPr>
          <a:xfrm>
            <a:off x="7781924" y="1623995"/>
            <a:ext cx="1304925" cy="1000125"/>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2"/>
                </a:solidFill>
              </a:rPr>
              <a:t>Step </a:t>
            </a:r>
            <a:r>
              <a:rPr lang="en-US" b="1" dirty="0" smtClean="0">
                <a:solidFill>
                  <a:schemeClr val="tx2"/>
                </a:solidFill>
              </a:rPr>
              <a:t>IV</a:t>
            </a:r>
            <a:endParaRPr lang="en-US" dirty="0">
              <a:solidFill>
                <a:schemeClr val="tx2"/>
              </a:solidFill>
            </a:endParaRPr>
          </a:p>
        </p:txBody>
      </p:sp>
      <p:sp>
        <p:nvSpPr>
          <p:cNvPr id="9" name="Down Arrow Callout 8"/>
          <p:cNvSpPr/>
          <p:nvPr/>
        </p:nvSpPr>
        <p:spPr>
          <a:xfrm>
            <a:off x="10248900" y="1657336"/>
            <a:ext cx="1304925" cy="1000125"/>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2"/>
                </a:solidFill>
              </a:rPr>
              <a:t>Step </a:t>
            </a:r>
            <a:r>
              <a:rPr lang="en-US" b="1" dirty="0" smtClean="0">
                <a:solidFill>
                  <a:schemeClr val="tx2"/>
                </a:solidFill>
              </a:rPr>
              <a:t>V</a:t>
            </a:r>
            <a:endParaRPr lang="en-US" dirty="0">
              <a:solidFill>
                <a:schemeClr val="tx2"/>
              </a:solidFill>
            </a:endParaRPr>
          </a:p>
        </p:txBody>
      </p:sp>
    </p:spTree>
    <p:extLst>
      <p:ext uri="{BB962C8B-B14F-4D97-AF65-F5344CB8AC3E}">
        <p14:creationId xmlns:p14="http://schemas.microsoft.com/office/powerpoint/2010/main" val="318073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021EB-C1A3-425A-BBB4-ABF93D1AFDA2}"/>
              </a:ext>
            </a:extLst>
          </p:cNvPr>
          <p:cNvSpPr>
            <a:spLocks noGrp="1"/>
          </p:cNvSpPr>
          <p:nvPr>
            <p:ph type="title"/>
          </p:nvPr>
        </p:nvSpPr>
        <p:spPr>
          <a:xfrm>
            <a:off x="1066800" y="209868"/>
            <a:ext cx="10058400" cy="609282"/>
          </a:xfrm>
          <a:ln>
            <a:solidFill>
              <a:schemeClr val="accent1"/>
            </a:solidFill>
          </a:ln>
        </p:spPr>
        <p:txBody>
          <a:bodyPr/>
          <a:lstStyle/>
          <a:p>
            <a:pPr algn="ctr"/>
            <a:r>
              <a:rPr lang="en-US" b="1" dirty="0"/>
              <a:t>Strategies extracted from </a:t>
            </a:r>
            <a:r>
              <a:rPr lang="en-US" b="1" dirty="0" smtClean="0"/>
              <a:t>literature </a:t>
            </a:r>
            <a:endParaRPr lang="en-US" b="1" dirty="0"/>
          </a:p>
        </p:txBody>
      </p:sp>
      <p:sp>
        <p:nvSpPr>
          <p:cNvPr id="3" name="Content Placeholder 2">
            <a:extLst>
              <a:ext uri="{FF2B5EF4-FFF2-40B4-BE49-F238E27FC236}">
                <a16:creationId xmlns:a16="http://schemas.microsoft.com/office/drawing/2014/main" xmlns="" id="{E1AADB08-8C33-4B2A-8C6D-1CDC6380FD57}"/>
              </a:ext>
            </a:extLst>
          </p:cNvPr>
          <p:cNvSpPr>
            <a:spLocks noGrp="1"/>
          </p:cNvSpPr>
          <p:nvPr>
            <p:ph sz="half" idx="1"/>
          </p:nvPr>
        </p:nvSpPr>
        <p:spPr>
          <a:xfrm>
            <a:off x="323850" y="1249251"/>
            <a:ext cx="5886450" cy="4391695"/>
          </a:xfrm>
          <a:ln w="12700">
            <a:solidFill>
              <a:schemeClr val="accent1"/>
            </a:solidFill>
          </a:ln>
        </p:spPr>
        <p:txBody>
          <a:bodyPr>
            <a:normAutofit fontScale="25000" lnSpcReduction="20000"/>
          </a:bodyPr>
          <a:lstStyle/>
          <a:p>
            <a:pPr marL="0" indent="0">
              <a:lnSpc>
                <a:spcPct val="120000"/>
              </a:lnSpc>
              <a:spcBef>
                <a:spcPts val="0"/>
              </a:spcBef>
              <a:buNone/>
            </a:pPr>
            <a:r>
              <a:rPr lang="en-US" sz="7200" b="1" dirty="0" smtClean="0">
                <a:solidFill>
                  <a:schemeClr val="tx2"/>
                </a:solidFill>
              </a:rPr>
              <a:t>1. </a:t>
            </a:r>
            <a:r>
              <a:rPr lang="en-US" sz="7200" dirty="0" smtClean="0">
                <a:solidFill>
                  <a:schemeClr val="tx2"/>
                </a:solidFill>
              </a:rPr>
              <a:t>Strategic </a:t>
            </a:r>
            <a:r>
              <a:rPr lang="en-US" sz="7200" dirty="0">
                <a:solidFill>
                  <a:schemeClr val="tx2"/>
                </a:solidFill>
              </a:rPr>
              <a:t>planning for </a:t>
            </a:r>
            <a:r>
              <a:rPr lang="en-US" sz="7200" dirty="0" err="1" smtClean="0">
                <a:solidFill>
                  <a:schemeClr val="tx2"/>
                </a:solidFill>
              </a:rPr>
              <a:t>internationalisation</a:t>
            </a:r>
            <a:r>
              <a:rPr lang="en-US" sz="7200" dirty="0" smtClean="0">
                <a:solidFill>
                  <a:schemeClr val="tx2"/>
                </a:solidFill>
              </a:rPr>
              <a:t> </a:t>
            </a:r>
            <a:endParaRPr lang="en-US" sz="7200" dirty="0">
              <a:solidFill>
                <a:schemeClr val="tx2"/>
              </a:solidFill>
            </a:endParaRPr>
          </a:p>
          <a:p>
            <a:pPr marL="0" indent="0">
              <a:lnSpc>
                <a:spcPct val="120000"/>
              </a:lnSpc>
              <a:spcBef>
                <a:spcPts val="0"/>
              </a:spcBef>
              <a:buNone/>
            </a:pPr>
            <a:r>
              <a:rPr lang="en-US" sz="7200" b="1" dirty="0" smtClean="0">
                <a:solidFill>
                  <a:schemeClr val="tx2"/>
                </a:solidFill>
              </a:rPr>
              <a:t>2. </a:t>
            </a:r>
            <a:r>
              <a:rPr lang="en-US" sz="7200" dirty="0" smtClean="0">
                <a:solidFill>
                  <a:schemeClr val="tx2"/>
                </a:solidFill>
              </a:rPr>
              <a:t>Shared </a:t>
            </a:r>
            <a:r>
              <a:rPr lang="en-US" sz="7200" dirty="0">
                <a:solidFill>
                  <a:schemeClr val="tx2"/>
                </a:solidFill>
              </a:rPr>
              <a:t>understanding about </a:t>
            </a:r>
            <a:r>
              <a:rPr lang="en-US" sz="7200" dirty="0" err="1" smtClean="0">
                <a:solidFill>
                  <a:schemeClr val="tx2"/>
                </a:solidFill>
              </a:rPr>
              <a:t>internationalisation</a:t>
            </a:r>
            <a:r>
              <a:rPr lang="en-US" sz="7200" dirty="0" smtClean="0">
                <a:solidFill>
                  <a:schemeClr val="tx2"/>
                </a:solidFill>
              </a:rPr>
              <a:t> </a:t>
            </a:r>
            <a:endParaRPr lang="en-US" sz="7200" dirty="0">
              <a:solidFill>
                <a:schemeClr val="tx2"/>
              </a:solidFill>
            </a:endParaRPr>
          </a:p>
          <a:p>
            <a:pPr marL="0" indent="0">
              <a:lnSpc>
                <a:spcPct val="120000"/>
              </a:lnSpc>
              <a:spcBef>
                <a:spcPts val="0"/>
              </a:spcBef>
              <a:buNone/>
            </a:pPr>
            <a:r>
              <a:rPr lang="en-US" sz="7200" b="1" dirty="0" smtClean="0">
                <a:solidFill>
                  <a:schemeClr val="tx2"/>
                </a:solidFill>
              </a:rPr>
              <a:t>3. </a:t>
            </a:r>
            <a:r>
              <a:rPr lang="en-US" sz="7200" dirty="0" smtClean="0">
                <a:solidFill>
                  <a:schemeClr val="tx2"/>
                </a:solidFill>
              </a:rPr>
              <a:t>Faculty </a:t>
            </a:r>
            <a:r>
              <a:rPr lang="en-US" sz="7200" dirty="0">
                <a:solidFill>
                  <a:schemeClr val="tx2"/>
                </a:solidFill>
              </a:rPr>
              <a:t>training and skills development of students  </a:t>
            </a:r>
          </a:p>
          <a:p>
            <a:pPr marL="0" indent="0">
              <a:lnSpc>
                <a:spcPct val="120000"/>
              </a:lnSpc>
              <a:spcBef>
                <a:spcPts val="0"/>
              </a:spcBef>
              <a:buNone/>
            </a:pPr>
            <a:r>
              <a:rPr lang="en-US" sz="7200" b="1" dirty="0" smtClean="0">
                <a:solidFill>
                  <a:schemeClr val="tx2"/>
                </a:solidFill>
              </a:rPr>
              <a:t>4. </a:t>
            </a:r>
            <a:r>
              <a:rPr lang="en-US" sz="7200" dirty="0" smtClean="0">
                <a:solidFill>
                  <a:schemeClr val="tx2"/>
                </a:solidFill>
              </a:rPr>
              <a:t>Mimetic </a:t>
            </a:r>
            <a:r>
              <a:rPr lang="en-US" sz="7200" dirty="0">
                <a:solidFill>
                  <a:schemeClr val="tx2"/>
                </a:solidFill>
              </a:rPr>
              <a:t>and Normative isomorphism </a:t>
            </a:r>
          </a:p>
          <a:p>
            <a:pPr marL="0" indent="0">
              <a:lnSpc>
                <a:spcPct val="120000"/>
              </a:lnSpc>
              <a:spcBef>
                <a:spcPts val="0"/>
              </a:spcBef>
              <a:buNone/>
            </a:pPr>
            <a:r>
              <a:rPr lang="en-US" sz="7200" b="1" dirty="0" smtClean="0">
                <a:solidFill>
                  <a:schemeClr val="tx2"/>
                </a:solidFill>
              </a:rPr>
              <a:t>5. </a:t>
            </a:r>
            <a:r>
              <a:rPr lang="en-US" sz="7200" dirty="0" smtClean="0">
                <a:solidFill>
                  <a:schemeClr val="tx2"/>
                </a:solidFill>
              </a:rPr>
              <a:t>Jointly </a:t>
            </a:r>
            <a:r>
              <a:rPr lang="en-US" sz="7200" dirty="0">
                <a:solidFill>
                  <a:schemeClr val="tx2"/>
                </a:solidFill>
              </a:rPr>
              <a:t>developed courses </a:t>
            </a:r>
          </a:p>
          <a:p>
            <a:pPr marL="0" indent="0">
              <a:lnSpc>
                <a:spcPct val="120000"/>
              </a:lnSpc>
              <a:spcBef>
                <a:spcPts val="0"/>
              </a:spcBef>
              <a:buNone/>
            </a:pPr>
            <a:r>
              <a:rPr lang="en-US" sz="7200" b="1" dirty="0" smtClean="0">
                <a:solidFill>
                  <a:schemeClr val="tx2"/>
                </a:solidFill>
              </a:rPr>
              <a:t>6. </a:t>
            </a:r>
            <a:r>
              <a:rPr lang="en-US" sz="7200" dirty="0" smtClean="0">
                <a:solidFill>
                  <a:schemeClr val="tx2"/>
                </a:solidFill>
              </a:rPr>
              <a:t>E-Learning </a:t>
            </a:r>
            <a:r>
              <a:rPr lang="en-US" sz="7200" dirty="0">
                <a:solidFill>
                  <a:schemeClr val="tx2"/>
                </a:solidFill>
              </a:rPr>
              <a:t>courses </a:t>
            </a:r>
          </a:p>
          <a:p>
            <a:pPr marL="0" indent="0">
              <a:lnSpc>
                <a:spcPct val="120000"/>
              </a:lnSpc>
              <a:spcBef>
                <a:spcPts val="0"/>
              </a:spcBef>
              <a:buNone/>
            </a:pPr>
            <a:r>
              <a:rPr lang="en-US" sz="7200" b="1" dirty="0" smtClean="0">
                <a:solidFill>
                  <a:schemeClr val="tx2"/>
                </a:solidFill>
              </a:rPr>
              <a:t>7. </a:t>
            </a:r>
            <a:r>
              <a:rPr lang="en-US" sz="7200" dirty="0" smtClean="0">
                <a:solidFill>
                  <a:schemeClr val="tx2"/>
                </a:solidFill>
              </a:rPr>
              <a:t>Pedagogical </a:t>
            </a:r>
            <a:r>
              <a:rPr lang="en-US" sz="7200" dirty="0">
                <a:solidFill>
                  <a:schemeClr val="tx2"/>
                </a:solidFill>
              </a:rPr>
              <a:t>content and practices </a:t>
            </a:r>
          </a:p>
          <a:p>
            <a:pPr marL="0" indent="0">
              <a:lnSpc>
                <a:spcPct val="120000"/>
              </a:lnSpc>
              <a:spcBef>
                <a:spcPts val="0"/>
              </a:spcBef>
              <a:buNone/>
            </a:pPr>
            <a:r>
              <a:rPr lang="en-US" sz="7200" b="1" dirty="0" smtClean="0">
                <a:solidFill>
                  <a:schemeClr val="tx2"/>
                </a:solidFill>
              </a:rPr>
              <a:t>8. </a:t>
            </a:r>
            <a:r>
              <a:rPr lang="en-US" sz="7200" dirty="0" smtClean="0">
                <a:solidFill>
                  <a:schemeClr val="tx2"/>
                </a:solidFill>
              </a:rPr>
              <a:t>Cluster </a:t>
            </a:r>
            <a:r>
              <a:rPr lang="en-US" sz="7200" dirty="0" err="1" smtClean="0">
                <a:solidFill>
                  <a:schemeClr val="tx2"/>
                </a:solidFill>
              </a:rPr>
              <a:t>internationalisation</a:t>
            </a:r>
            <a:r>
              <a:rPr lang="en-US" sz="7200" dirty="0" smtClean="0">
                <a:solidFill>
                  <a:schemeClr val="tx2"/>
                </a:solidFill>
              </a:rPr>
              <a:t>  </a:t>
            </a:r>
            <a:endParaRPr lang="en-US" sz="7200" dirty="0">
              <a:solidFill>
                <a:schemeClr val="tx2"/>
              </a:solidFill>
            </a:endParaRPr>
          </a:p>
          <a:p>
            <a:pPr marL="0" indent="0">
              <a:lnSpc>
                <a:spcPct val="120000"/>
              </a:lnSpc>
              <a:spcBef>
                <a:spcPts val="0"/>
              </a:spcBef>
              <a:buNone/>
            </a:pPr>
            <a:r>
              <a:rPr lang="en-US" sz="7200" b="1" dirty="0" smtClean="0">
                <a:solidFill>
                  <a:schemeClr val="tx2"/>
                </a:solidFill>
              </a:rPr>
              <a:t>9. </a:t>
            </a:r>
            <a:r>
              <a:rPr lang="en-US" sz="7200" dirty="0" err="1" smtClean="0">
                <a:solidFill>
                  <a:schemeClr val="tx2"/>
                </a:solidFill>
              </a:rPr>
              <a:t>Internationalisation</a:t>
            </a:r>
            <a:r>
              <a:rPr lang="en-US" sz="7200" dirty="0" smtClean="0">
                <a:solidFill>
                  <a:schemeClr val="tx2"/>
                </a:solidFill>
              </a:rPr>
              <a:t> </a:t>
            </a:r>
            <a:r>
              <a:rPr lang="en-US" sz="7200" dirty="0">
                <a:solidFill>
                  <a:schemeClr val="tx2"/>
                </a:solidFill>
              </a:rPr>
              <a:t>of Business schools </a:t>
            </a:r>
            <a:endParaRPr lang="en-US" sz="7200" dirty="0" smtClean="0">
              <a:solidFill>
                <a:schemeClr val="tx2"/>
              </a:solidFill>
            </a:endParaRPr>
          </a:p>
          <a:p>
            <a:pPr marL="0" indent="0">
              <a:lnSpc>
                <a:spcPct val="120000"/>
              </a:lnSpc>
              <a:spcBef>
                <a:spcPts val="0"/>
              </a:spcBef>
              <a:buNone/>
            </a:pPr>
            <a:r>
              <a:rPr lang="en-US" sz="7200" b="1" dirty="0">
                <a:solidFill>
                  <a:schemeClr val="tx2"/>
                </a:solidFill>
              </a:rPr>
              <a:t>10. </a:t>
            </a:r>
            <a:r>
              <a:rPr lang="en-US" sz="7200" dirty="0" err="1" smtClean="0">
                <a:solidFill>
                  <a:schemeClr val="tx2"/>
                </a:solidFill>
              </a:rPr>
              <a:t>Internationalisation</a:t>
            </a:r>
            <a:r>
              <a:rPr lang="en-US" sz="7200" dirty="0" smtClean="0">
                <a:solidFill>
                  <a:schemeClr val="tx2"/>
                </a:solidFill>
              </a:rPr>
              <a:t> </a:t>
            </a:r>
            <a:r>
              <a:rPr lang="en-US" sz="7200" dirty="0">
                <a:solidFill>
                  <a:schemeClr val="tx2"/>
                </a:solidFill>
              </a:rPr>
              <a:t>of nursing program </a:t>
            </a:r>
            <a:endParaRPr lang="en-US" sz="7200" dirty="0">
              <a:solidFill>
                <a:schemeClr val="tx2"/>
              </a:solidFill>
            </a:endParaRPr>
          </a:p>
          <a:p>
            <a:pPr marL="0" indent="0">
              <a:lnSpc>
                <a:spcPct val="120000"/>
              </a:lnSpc>
              <a:spcBef>
                <a:spcPts val="0"/>
              </a:spcBef>
              <a:buNone/>
            </a:pPr>
            <a:r>
              <a:rPr lang="en-US" sz="7200" b="1" dirty="0">
                <a:solidFill>
                  <a:schemeClr val="tx2"/>
                </a:solidFill>
              </a:rPr>
              <a:t>11. </a:t>
            </a:r>
            <a:r>
              <a:rPr lang="en-US" sz="7200" dirty="0" err="1" smtClean="0">
                <a:solidFill>
                  <a:schemeClr val="tx2"/>
                </a:solidFill>
              </a:rPr>
              <a:t>Internationalisation</a:t>
            </a:r>
            <a:r>
              <a:rPr lang="en-US" sz="7200" dirty="0" smtClean="0">
                <a:solidFill>
                  <a:schemeClr val="tx2"/>
                </a:solidFill>
              </a:rPr>
              <a:t> </a:t>
            </a:r>
            <a:r>
              <a:rPr lang="en-US" sz="7200" dirty="0">
                <a:solidFill>
                  <a:schemeClr val="tx2"/>
                </a:solidFill>
              </a:rPr>
              <a:t>as external collaboration </a:t>
            </a:r>
            <a:r>
              <a:rPr lang="en-US" sz="7200" dirty="0" smtClean="0">
                <a:solidFill>
                  <a:schemeClr val="tx2"/>
                </a:solidFill>
              </a:rPr>
              <a:t>tool</a:t>
            </a:r>
          </a:p>
          <a:p>
            <a:pPr marL="0" indent="0">
              <a:lnSpc>
                <a:spcPct val="120000"/>
              </a:lnSpc>
              <a:spcBef>
                <a:spcPts val="0"/>
              </a:spcBef>
              <a:buNone/>
            </a:pPr>
            <a:r>
              <a:rPr lang="en-US" sz="7200" b="1" dirty="0">
                <a:solidFill>
                  <a:schemeClr val="tx2"/>
                </a:solidFill>
              </a:rPr>
              <a:t>12. </a:t>
            </a:r>
            <a:r>
              <a:rPr lang="en-US" sz="7200" dirty="0" err="1">
                <a:solidFill>
                  <a:schemeClr val="tx2"/>
                </a:solidFill>
              </a:rPr>
              <a:t>Internationalisation</a:t>
            </a:r>
            <a:r>
              <a:rPr lang="en-US" sz="7200" dirty="0">
                <a:solidFill>
                  <a:schemeClr val="tx2"/>
                </a:solidFill>
              </a:rPr>
              <a:t> of universities</a:t>
            </a:r>
          </a:p>
          <a:p>
            <a:pPr marL="0" indent="0">
              <a:lnSpc>
                <a:spcPct val="120000"/>
              </a:lnSpc>
              <a:spcBef>
                <a:spcPts val="0"/>
              </a:spcBef>
              <a:buNone/>
            </a:pPr>
            <a:r>
              <a:rPr lang="en-US" sz="7200" b="1" dirty="0">
                <a:solidFill>
                  <a:schemeClr val="tx2"/>
                </a:solidFill>
              </a:rPr>
              <a:t>13. </a:t>
            </a:r>
            <a:r>
              <a:rPr lang="en-US" sz="7200" dirty="0" err="1" smtClean="0">
                <a:solidFill>
                  <a:schemeClr val="tx2"/>
                </a:solidFill>
              </a:rPr>
              <a:t>Internationalisation</a:t>
            </a:r>
            <a:r>
              <a:rPr lang="en-US" sz="7200" dirty="0" smtClean="0">
                <a:solidFill>
                  <a:schemeClr val="tx2"/>
                </a:solidFill>
              </a:rPr>
              <a:t> </a:t>
            </a:r>
            <a:r>
              <a:rPr lang="en-US" sz="7200" dirty="0">
                <a:solidFill>
                  <a:schemeClr val="tx2"/>
                </a:solidFill>
              </a:rPr>
              <a:t>of academia </a:t>
            </a:r>
          </a:p>
          <a:p>
            <a:pPr marL="0" indent="0">
              <a:lnSpc>
                <a:spcPct val="120000"/>
              </a:lnSpc>
              <a:spcBef>
                <a:spcPts val="0"/>
              </a:spcBef>
              <a:buNone/>
            </a:pPr>
            <a:r>
              <a:rPr lang="en-US" sz="7200" b="1" dirty="0">
                <a:solidFill>
                  <a:schemeClr val="tx2"/>
                </a:solidFill>
              </a:rPr>
              <a:t>14. </a:t>
            </a:r>
            <a:r>
              <a:rPr lang="en-US" sz="7200" dirty="0" err="1" smtClean="0">
                <a:solidFill>
                  <a:schemeClr val="tx2"/>
                </a:solidFill>
              </a:rPr>
              <a:t>Internationalisation</a:t>
            </a:r>
            <a:r>
              <a:rPr lang="en-US" sz="7200" dirty="0" smtClean="0">
                <a:solidFill>
                  <a:schemeClr val="tx2"/>
                </a:solidFill>
              </a:rPr>
              <a:t> </a:t>
            </a:r>
            <a:r>
              <a:rPr lang="en-US" sz="7200" dirty="0">
                <a:solidFill>
                  <a:schemeClr val="tx2"/>
                </a:solidFill>
              </a:rPr>
              <a:t>of curriculum </a:t>
            </a:r>
          </a:p>
          <a:p>
            <a:pPr marL="0" indent="0">
              <a:lnSpc>
                <a:spcPct val="120000"/>
              </a:lnSpc>
              <a:spcBef>
                <a:spcPts val="0"/>
              </a:spcBef>
              <a:buNone/>
            </a:pPr>
            <a:r>
              <a:rPr lang="en-US" sz="7200" b="1" dirty="0">
                <a:solidFill>
                  <a:schemeClr val="tx2"/>
                </a:solidFill>
              </a:rPr>
              <a:t>15. </a:t>
            </a:r>
            <a:r>
              <a:rPr lang="en-US" sz="7200" dirty="0" smtClean="0">
                <a:solidFill>
                  <a:schemeClr val="tx2"/>
                </a:solidFill>
              </a:rPr>
              <a:t>Formation </a:t>
            </a:r>
            <a:r>
              <a:rPr lang="en-US" sz="7200" dirty="0">
                <a:solidFill>
                  <a:schemeClr val="tx2"/>
                </a:solidFill>
              </a:rPr>
              <a:t>of a curriculum development committee</a:t>
            </a:r>
          </a:p>
          <a:p>
            <a:pPr>
              <a:lnSpc>
                <a:spcPct val="120000"/>
              </a:lnSpc>
              <a:spcBef>
                <a:spcPts val="0"/>
              </a:spcBef>
            </a:pPr>
            <a:endParaRPr lang="en-US" sz="8000" dirty="0"/>
          </a:p>
          <a:p>
            <a:pPr>
              <a:lnSpc>
                <a:spcPct val="120000"/>
              </a:lnSpc>
            </a:pPr>
            <a:endParaRPr lang="en-US" dirty="0">
              <a:solidFill>
                <a:schemeClr val="tx2"/>
              </a:solidFill>
              <a:latin typeface="Times New Roman" pitchFamily="18" charset="0"/>
              <a:cs typeface="Times New Roman" pitchFamily="18" charset="0"/>
            </a:endParaRPr>
          </a:p>
        </p:txBody>
      </p:sp>
      <p:sp>
        <p:nvSpPr>
          <p:cNvPr id="8" name="Content Placeholder 7"/>
          <p:cNvSpPr>
            <a:spLocks noGrp="1"/>
          </p:cNvSpPr>
          <p:nvPr>
            <p:ph sz="half" idx="2"/>
          </p:nvPr>
        </p:nvSpPr>
        <p:spPr>
          <a:xfrm>
            <a:off x="6324599" y="1249250"/>
            <a:ext cx="5648325" cy="4391695"/>
          </a:xfrm>
          <a:ln w="12700">
            <a:solidFill>
              <a:schemeClr val="accent1"/>
            </a:solidFill>
          </a:ln>
        </p:spPr>
        <p:txBody>
          <a:bodyPr>
            <a:normAutofit fontScale="25000" lnSpcReduction="20000"/>
          </a:bodyPr>
          <a:lstStyle/>
          <a:p>
            <a:pPr marL="0" indent="0">
              <a:lnSpc>
                <a:spcPct val="120000"/>
              </a:lnSpc>
              <a:spcBef>
                <a:spcPts val="0"/>
              </a:spcBef>
              <a:buNone/>
            </a:pPr>
            <a:r>
              <a:rPr lang="en-US" sz="7200" b="1" dirty="0">
                <a:solidFill>
                  <a:schemeClr val="tx2"/>
                </a:solidFill>
              </a:rPr>
              <a:t>16. </a:t>
            </a:r>
            <a:r>
              <a:rPr lang="en-US" sz="7200" dirty="0">
                <a:solidFill>
                  <a:schemeClr val="tx2"/>
                </a:solidFill>
              </a:rPr>
              <a:t>Benchmarking and setting standards</a:t>
            </a:r>
          </a:p>
          <a:p>
            <a:pPr marL="0" lvl="0" indent="0">
              <a:lnSpc>
                <a:spcPct val="120000"/>
              </a:lnSpc>
              <a:spcBef>
                <a:spcPts val="0"/>
              </a:spcBef>
              <a:buNone/>
            </a:pPr>
            <a:r>
              <a:rPr lang="en-US" sz="7200" b="1" dirty="0">
                <a:solidFill>
                  <a:schemeClr val="tx2"/>
                </a:solidFill>
              </a:rPr>
              <a:t>17. </a:t>
            </a:r>
            <a:r>
              <a:rPr lang="en-US" sz="7200" dirty="0">
                <a:solidFill>
                  <a:schemeClr val="tx2"/>
                </a:solidFill>
              </a:rPr>
              <a:t>Designing the curriculum for </a:t>
            </a:r>
            <a:r>
              <a:rPr lang="en-US" sz="7200" dirty="0" err="1">
                <a:solidFill>
                  <a:schemeClr val="tx2"/>
                </a:solidFill>
              </a:rPr>
              <a:t>internationalisation</a:t>
            </a:r>
            <a:endParaRPr lang="en-US" sz="7200" dirty="0">
              <a:solidFill>
                <a:schemeClr val="tx2"/>
              </a:solidFill>
            </a:endParaRPr>
          </a:p>
          <a:p>
            <a:pPr marL="0" lvl="0" indent="0">
              <a:lnSpc>
                <a:spcPct val="120000"/>
              </a:lnSpc>
              <a:spcBef>
                <a:spcPts val="0"/>
              </a:spcBef>
              <a:buNone/>
            </a:pPr>
            <a:r>
              <a:rPr lang="en-US" sz="7200" b="1" dirty="0">
                <a:solidFill>
                  <a:schemeClr val="tx2"/>
                </a:solidFill>
              </a:rPr>
              <a:t>18. </a:t>
            </a:r>
            <a:r>
              <a:rPr lang="en-US" sz="7200" dirty="0" err="1">
                <a:solidFill>
                  <a:schemeClr val="tx2"/>
                </a:solidFill>
              </a:rPr>
              <a:t>Internationalisation</a:t>
            </a:r>
            <a:r>
              <a:rPr lang="en-US" sz="7200" dirty="0">
                <a:solidFill>
                  <a:schemeClr val="tx2"/>
                </a:solidFill>
              </a:rPr>
              <a:t> in distance learning</a:t>
            </a:r>
          </a:p>
          <a:p>
            <a:pPr marL="0" indent="0">
              <a:lnSpc>
                <a:spcPct val="120000"/>
              </a:lnSpc>
              <a:spcBef>
                <a:spcPts val="0"/>
              </a:spcBef>
              <a:buNone/>
            </a:pPr>
            <a:r>
              <a:rPr lang="en-US" sz="7200" b="1" dirty="0">
                <a:solidFill>
                  <a:schemeClr val="tx2"/>
                </a:solidFill>
              </a:rPr>
              <a:t>19. </a:t>
            </a:r>
            <a:r>
              <a:rPr lang="en-US" sz="7200" dirty="0">
                <a:solidFill>
                  <a:schemeClr val="tx2"/>
                </a:solidFill>
              </a:rPr>
              <a:t>International mobility of academics </a:t>
            </a:r>
            <a:endParaRPr lang="en-US" sz="7200" dirty="0" smtClean="0">
              <a:solidFill>
                <a:schemeClr val="tx2"/>
              </a:solidFill>
            </a:endParaRPr>
          </a:p>
          <a:p>
            <a:pPr marL="0" indent="0">
              <a:lnSpc>
                <a:spcPct val="120000"/>
              </a:lnSpc>
              <a:spcBef>
                <a:spcPts val="0"/>
              </a:spcBef>
              <a:buNone/>
            </a:pPr>
            <a:r>
              <a:rPr lang="en-US" sz="7200" b="1" dirty="0" smtClean="0">
                <a:solidFill>
                  <a:schemeClr val="tx2"/>
                </a:solidFill>
              </a:rPr>
              <a:t>20</a:t>
            </a:r>
            <a:r>
              <a:rPr lang="en-US" sz="7200" b="1" dirty="0" smtClean="0">
                <a:solidFill>
                  <a:schemeClr val="tx2"/>
                </a:solidFill>
              </a:rPr>
              <a:t>. </a:t>
            </a:r>
            <a:r>
              <a:rPr lang="en-US" sz="7200" dirty="0">
                <a:solidFill>
                  <a:schemeClr val="tx2"/>
                </a:solidFill>
              </a:rPr>
              <a:t>Science without borders </a:t>
            </a:r>
          </a:p>
          <a:p>
            <a:pPr marL="0" indent="0">
              <a:lnSpc>
                <a:spcPct val="120000"/>
              </a:lnSpc>
              <a:spcBef>
                <a:spcPts val="0"/>
              </a:spcBef>
              <a:buClr>
                <a:srgbClr val="D680A5"/>
              </a:buClr>
              <a:buNone/>
            </a:pPr>
            <a:r>
              <a:rPr lang="en-US" sz="7200" b="1" dirty="0" smtClean="0">
                <a:solidFill>
                  <a:schemeClr val="tx2"/>
                </a:solidFill>
              </a:rPr>
              <a:t>21</a:t>
            </a:r>
            <a:r>
              <a:rPr lang="en-US" sz="7200" b="1" dirty="0" smtClean="0">
                <a:solidFill>
                  <a:schemeClr val="tx2"/>
                </a:solidFill>
              </a:rPr>
              <a:t>. </a:t>
            </a:r>
            <a:r>
              <a:rPr lang="en-US" sz="7200" dirty="0">
                <a:solidFill>
                  <a:schemeClr val="tx2"/>
                </a:solidFill>
              </a:rPr>
              <a:t>Scholarships and grants </a:t>
            </a:r>
            <a:endParaRPr lang="en-US" sz="7200" dirty="0">
              <a:solidFill>
                <a:schemeClr val="tx2"/>
              </a:solidFill>
            </a:endParaRPr>
          </a:p>
          <a:p>
            <a:pPr marL="0" indent="0">
              <a:lnSpc>
                <a:spcPct val="120000"/>
              </a:lnSpc>
              <a:spcBef>
                <a:spcPts val="0"/>
              </a:spcBef>
              <a:buClr>
                <a:srgbClr val="D680A5"/>
              </a:buClr>
              <a:buNone/>
            </a:pPr>
            <a:r>
              <a:rPr lang="en-US" sz="7200" b="1" dirty="0" smtClean="0">
                <a:solidFill>
                  <a:schemeClr val="tx2"/>
                </a:solidFill>
              </a:rPr>
              <a:t>22. </a:t>
            </a:r>
            <a:r>
              <a:rPr lang="en-US" sz="7200" dirty="0">
                <a:solidFill>
                  <a:schemeClr val="tx2"/>
                </a:solidFill>
              </a:rPr>
              <a:t>Content and Language Integrated Learning (CLIL</a:t>
            </a:r>
            <a:r>
              <a:rPr lang="en-US" sz="7200" dirty="0" smtClean="0">
                <a:solidFill>
                  <a:schemeClr val="tx2"/>
                </a:solidFill>
              </a:rPr>
              <a:t>)</a:t>
            </a:r>
          </a:p>
          <a:p>
            <a:pPr marL="0" indent="0">
              <a:lnSpc>
                <a:spcPct val="120000"/>
              </a:lnSpc>
              <a:spcBef>
                <a:spcPts val="0"/>
              </a:spcBef>
              <a:buClr>
                <a:srgbClr val="D680A5"/>
              </a:buClr>
              <a:buNone/>
            </a:pPr>
            <a:r>
              <a:rPr lang="en-US" sz="7200" b="1" dirty="0" smtClean="0">
                <a:solidFill>
                  <a:schemeClr val="tx2"/>
                </a:solidFill>
              </a:rPr>
              <a:t>23</a:t>
            </a:r>
            <a:r>
              <a:rPr lang="en-US" sz="7200" b="1" dirty="0" smtClean="0">
                <a:solidFill>
                  <a:schemeClr val="tx2"/>
                </a:solidFill>
              </a:rPr>
              <a:t>. </a:t>
            </a:r>
            <a:r>
              <a:rPr lang="en-US" sz="7200" dirty="0">
                <a:solidFill>
                  <a:schemeClr val="tx2"/>
                </a:solidFill>
              </a:rPr>
              <a:t>Computer supported collaborative learning</a:t>
            </a:r>
            <a:endParaRPr lang="en-US" sz="7200" dirty="0">
              <a:solidFill>
                <a:schemeClr val="tx2"/>
              </a:solidFill>
            </a:endParaRPr>
          </a:p>
          <a:p>
            <a:pPr marL="0" indent="0">
              <a:lnSpc>
                <a:spcPct val="120000"/>
              </a:lnSpc>
              <a:spcBef>
                <a:spcPts val="0"/>
              </a:spcBef>
              <a:buClr>
                <a:srgbClr val="D680A5"/>
              </a:buClr>
              <a:buNone/>
            </a:pPr>
            <a:r>
              <a:rPr lang="en-US" sz="7200" b="1" dirty="0" smtClean="0">
                <a:solidFill>
                  <a:schemeClr val="tx2"/>
                </a:solidFill>
              </a:rPr>
              <a:t>24. </a:t>
            </a:r>
            <a:r>
              <a:rPr lang="en-US" sz="7200" dirty="0">
                <a:solidFill>
                  <a:schemeClr val="tx2"/>
                </a:solidFill>
              </a:rPr>
              <a:t>Career internationalization </a:t>
            </a:r>
            <a:endParaRPr lang="en-US" sz="7200" dirty="0">
              <a:solidFill>
                <a:schemeClr val="tx2"/>
              </a:solidFill>
            </a:endParaRPr>
          </a:p>
          <a:p>
            <a:pPr marL="0" indent="0">
              <a:lnSpc>
                <a:spcPct val="120000"/>
              </a:lnSpc>
              <a:spcBef>
                <a:spcPts val="0"/>
              </a:spcBef>
              <a:buClr>
                <a:srgbClr val="D680A5"/>
              </a:buClr>
              <a:buNone/>
            </a:pPr>
            <a:r>
              <a:rPr lang="en-US" sz="7200" b="1" dirty="0" smtClean="0">
                <a:solidFill>
                  <a:schemeClr val="tx2"/>
                </a:solidFill>
              </a:rPr>
              <a:t>25. </a:t>
            </a:r>
            <a:r>
              <a:rPr lang="en-US" sz="7200" dirty="0">
                <a:solidFill>
                  <a:schemeClr val="tx2"/>
                </a:solidFill>
              </a:rPr>
              <a:t>Effective use of internal resources </a:t>
            </a:r>
            <a:endParaRPr lang="en-US" sz="7200" dirty="0" smtClean="0">
              <a:solidFill>
                <a:schemeClr val="tx2"/>
              </a:solidFill>
            </a:endParaRPr>
          </a:p>
          <a:p>
            <a:pPr marL="0" indent="0">
              <a:lnSpc>
                <a:spcPct val="120000"/>
              </a:lnSpc>
              <a:spcBef>
                <a:spcPts val="0"/>
              </a:spcBef>
              <a:buClr>
                <a:srgbClr val="D680A5"/>
              </a:buClr>
              <a:buNone/>
            </a:pPr>
            <a:r>
              <a:rPr lang="en-US" sz="7200" b="1" dirty="0" smtClean="0">
                <a:solidFill>
                  <a:schemeClr val="tx2"/>
                </a:solidFill>
              </a:rPr>
              <a:t>26</a:t>
            </a:r>
            <a:r>
              <a:rPr lang="en-US" sz="7200" b="1" dirty="0" smtClean="0">
                <a:solidFill>
                  <a:schemeClr val="tx2"/>
                </a:solidFill>
              </a:rPr>
              <a:t>. </a:t>
            </a:r>
            <a:r>
              <a:rPr lang="en-US" sz="7200" dirty="0">
                <a:solidFill>
                  <a:schemeClr val="tx2"/>
                </a:solidFill>
              </a:rPr>
              <a:t>Adaptation of reflective toolkits for </a:t>
            </a:r>
            <a:r>
              <a:rPr lang="en-US" sz="7200" dirty="0" err="1">
                <a:solidFill>
                  <a:schemeClr val="tx2"/>
                </a:solidFill>
              </a:rPr>
              <a:t>internationalisation</a:t>
            </a:r>
            <a:r>
              <a:rPr lang="en-US" sz="7200" dirty="0">
                <a:solidFill>
                  <a:schemeClr val="tx2"/>
                </a:solidFill>
              </a:rPr>
              <a:t> </a:t>
            </a:r>
            <a:endParaRPr lang="en-US" sz="7200" dirty="0" smtClean="0">
              <a:solidFill>
                <a:schemeClr val="tx2"/>
              </a:solidFill>
            </a:endParaRPr>
          </a:p>
          <a:p>
            <a:pPr marL="0" indent="0">
              <a:lnSpc>
                <a:spcPct val="120000"/>
              </a:lnSpc>
              <a:spcBef>
                <a:spcPts val="0"/>
              </a:spcBef>
              <a:buClr>
                <a:srgbClr val="D680A5"/>
              </a:buClr>
              <a:buNone/>
            </a:pPr>
            <a:r>
              <a:rPr lang="en-US" sz="7200" b="1" dirty="0" smtClean="0">
                <a:solidFill>
                  <a:schemeClr val="tx2"/>
                </a:solidFill>
              </a:rPr>
              <a:t>27. </a:t>
            </a:r>
            <a:r>
              <a:rPr lang="en-US" sz="7200" dirty="0" smtClean="0">
                <a:solidFill>
                  <a:schemeClr val="tx2"/>
                </a:solidFill>
              </a:rPr>
              <a:t>Evaluation using CIPO model </a:t>
            </a:r>
            <a:endParaRPr lang="en-US" sz="7200" dirty="0">
              <a:solidFill>
                <a:schemeClr val="tx2"/>
              </a:solidFill>
            </a:endParaRPr>
          </a:p>
        </p:txBody>
      </p:sp>
    </p:spTree>
    <p:extLst>
      <p:ext uri="{BB962C8B-B14F-4D97-AF65-F5344CB8AC3E}">
        <p14:creationId xmlns:p14="http://schemas.microsoft.com/office/powerpoint/2010/main" val="4021102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021EB-C1A3-425A-BBB4-ABF93D1AFDA2}"/>
              </a:ext>
            </a:extLst>
          </p:cNvPr>
          <p:cNvSpPr>
            <a:spLocks noGrp="1"/>
          </p:cNvSpPr>
          <p:nvPr>
            <p:ph type="title"/>
          </p:nvPr>
        </p:nvSpPr>
        <p:spPr>
          <a:xfrm>
            <a:off x="1066800" y="209868"/>
            <a:ext cx="10058400" cy="609282"/>
          </a:xfrm>
          <a:ln>
            <a:solidFill>
              <a:schemeClr val="accent1"/>
            </a:solidFill>
          </a:ln>
        </p:spPr>
        <p:txBody>
          <a:bodyPr/>
          <a:lstStyle/>
          <a:p>
            <a:pPr algn="ctr"/>
            <a:r>
              <a:rPr lang="en-US" b="1" dirty="0" smtClean="0"/>
              <a:t>Challenges </a:t>
            </a:r>
            <a:r>
              <a:rPr lang="en-US" b="1" dirty="0"/>
              <a:t>extracted from </a:t>
            </a:r>
            <a:r>
              <a:rPr lang="en-US" b="1" dirty="0" smtClean="0"/>
              <a:t>literature </a:t>
            </a:r>
            <a:endParaRPr lang="en-US" b="1" dirty="0"/>
          </a:p>
        </p:txBody>
      </p:sp>
      <p:sp>
        <p:nvSpPr>
          <p:cNvPr id="3" name="Content Placeholder 2">
            <a:extLst>
              <a:ext uri="{FF2B5EF4-FFF2-40B4-BE49-F238E27FC236}">
                <a16:creationId xmlns:a16="http://schemas.microsoft.com/office/drawing/2014/main" xmlns="" id="{E1AADB08-8C33-4B2A-8C6D-1CDC6380FD57}"/>
              </a:ext>
            </a:extLst>
          </p:cNvPr>
          <p:cNvSpPr>
            <a:spLocks noGrp="1"/>
          </p:cNvSpPr>
          <p:nvPr>
            <p:ph sz="half" idx="1"/>
          </p:nvPr>
        </p:nvSpPr>
        <p:spPr>
          <a:xfrm>
            <a:off x="323850" y="1295399"/>
            <a:ext cx="5886450" cy="4057651"/>
          </a:xfrm>
          <a:ln>
            <a:solidFill>
              <a:schemeClr val="accent1"/>
            </a:solidFill>
          </a:ln>
        </p:spPr>
        <p:txBody>
          <a:bodyPr>
            <a:normAutofit fontScale="85000" lnSpcReduction="20000"/>
          </a:bodyPr>
          <a:lstStyle/>
          <a:p>
            <a:pPr marL="0" lvl="0" indent="0">
              <a:buNone/>
            </a:pPr>
            <a:r>
              <a:rPr lang="en-US" sz="2500" b="1" dirty="0" smtClean="0">
                <a:solidFill>
                  <a:schemeClr val="tx2"/>
                </a:solidFill>
              </a:rPr>
              <a:t>1. </a:t>
            </a:r>
            <a:r>
              <a:rPr lang="en-US" sz="2500" dirty="0" smtClean="0">
                <a:solidFill>
                  <a:schemeClr val="tx2"/>
                </a:solidFill>
              </a:rPr>
              <a:t>Student </a:t>
            </a:r>
            <a:r>
              <a:rPr lang="en-US" sz="2500" dirty="0">
                <a:solidFill>
                  <a:schemeClr val="tx2"/>
                </a:solidFill>
              </a:rPr>
              <a:t>Mobility </a:t>
            </a:r>
          </a:p>
          <a:p>
            <a:pPr marL="0" lvl="0" indent="0">
              <a:buNone/>
            </a:pPr>
            <a:r>
              <a:rPr lang="en-US" sz="2500" b="1" dirty="0" smtClean="0">
                <a:solidFill>
                  <a:schemeClr val="tx2"/>
                </a:solidFill>
              </a:rPr>
              <a:t>2. </a:t>
            </a:r>
            <a:r>
              <a:rPr lang="en-US" sz="2500" dirty="0" smtClean="0">
                <a:solidFill>
                  <a:schemeClr val="tx2"/>
                </a:solidFill>
              </a:rPr>
              <a:t>Political </a:t>
            </a:r>
            <a:r>
              <a:rPr lang="en-US" sz="2500" dirty="0">
                <a:solidFill>
                  <a:schemeClr val="tx2"/>
                </a:solidFill>
              </a:rPr>
              <a:t>interference in </a:t>
            </a:r>
            <a:r>
              <a:rPr lang="en-US" sz="2500" dirty="0" err="1" smtClean="0">
                <a:solidFill>
                  <a:schemeClr val="tx2"/>
                </a:solidFill>
              </a:rPr>
              <a:t>internationalisation</a:t>
            </a:r>
            <a:r>
              <a:rPr lang="en-US" sz="2500" dirty="0" smtClean="0">
                <a:solidFill>
                  <a:schemeClr val="tx2"/>
                </a:solidFill>
              </a:rPr>
              <a:t>  </a:t>
            </a:r>
            <a:endParaRPr lang="en-US" sz="2500" dirty="0">
              <a:solidFill>
                <a:schemeClr val="tx2"/>
              </a:solidFill>
            </a:endParaRPr>
          </a:p>
          <a:p>
            <a:pPr marL="0" lvl="0" indent="0">
              <a:buNone/>
            </a:pPr>
            <a:r>
              <a:rPr lang="en-US" sz="2500" b="1" dirty="0" smtClean="0">
                <a:solidFill>
                  <a:schemeClr val="tx2"/>
                </a:solidFill>
              </a:rPr>
              <a:t>3. </a:t>
            </a:r>
            <a:r>
              <a:rPr lang="en-US" sz="2500" dirty="0" smtClean="0">
                <a:solidFill>
                  <a:schemeClr val="tx2"/>
                </a:solidFill>
              </a:rPr>
              <a:t>Environmental </a:t>
            </a:r>
            <a:r>
              <a:rPr lang="en-US" sz="2500" dirty="0">
                <a:solidFill>
                  <a:schemeClr val="tx2"/>
                </a:solidFill>
              </a:rPr>
              <a:t>pressures </a:t>
            </a:r>
          </a:p>
          <a:p>
            <a:pPr marL="0" lvl="0" indent="0">
              <a:buNone/>
            </a:pPr>
            <a:r>
              <a:rPr lang="en-US" sz="2500" b="1" dirty="0" smtClean="0">
                <a:solidFill>
                  <a:schemeClr val="tx2"/>
                </a:solidFill>
              </a:rPr>
              <a:t>4. </a:t>
            </a:r>
            <a:r>
              <a:rPr lang="en-US" sz="2500" dirty="0" smtClean="0">
                <a:solidFill>
                  <a:schemeClr val="tx2"/>
                </a:solidFill>
              </a:rPr>
              <a:t>Accreditation </a:t>
            </a:r>
            <a:r>
              <a:rPr lang="en-US" sz="2500" dirty="0">
                <a:solidFill>
                  <a:schemeClr val="tx2"/>
                </a:solidFill>
              </a:rPr>
              <a:t>pressures  </a:t>
            </a:r>
          </a:p>
          <a:p>
            <a:pPr marL="0" lvl="0" indent="0">
              <a:buNone/>
            </a:pPr>
            <a:r>
              <a:rPr lang="en-US" sz="2500" b="1" dirty="0" smtClean="0">
                <a:solidFill>
                  <a:schemeClr val="tx2"/>
                </a:solidFill>
              </a:rPr>
              <a:t>5. </a:t>
            </a:r>
            <a:r>
              <a:rPr lang="en-US" sz="2500" dirty="0" smtClean="0">
                <a:solidFill>
                  <a:schemeClr val="tx2"/>
                </a:solidFill>
              </a:rPr>
              <a:t>Qualified </a:t>
            </a:r>
            <a:r>
              <a:rPr lang="en-US" sz="2500" dirty="0">
                <a:solidFill>
                  <a:schemeClr val="tx2"/>
                </a:solidFill>
              </a:rPr>
              <a:t>faculty  </a:t>
            </a:r>
          </a:p>
          <a:p>
            <a:pPr marL="0" lvl="0" indent="0">
              <a:buNone/>
            </a:pPr>
            <a:r>
              <a:rPr lang="en-US" sz="2500" b="1" dirty="0" smtClean="0">
                <a:solidFill>
                  <a:schemeClr val="tx2"/>
                </a:solidFill>
              </a:rPr>
              <a:t>6. </a:t>
            </a:r>
            <a:r>
              <a:rPr lang="en-US" sz="2500" dirty="0" smtClean="0">
                <a:solidFill>
                  <a:schemeClr val="tx2"/>
                </a:solidFill>
              </a:rPr>
              <a:t>Education </a:t>
            </a:r>
            <a:r>
              <a:rPr lang="en-US" sz="2500" dirty="0">
                <a:solidFill>
                  <a:schemeClr val="tx2"/>
                </a:solidFill>
              </a:rPr>
              <a:t>without borders  </a:t>
            </a:r>
          </a:p>
          <a:p>
            <a:pPr marL="0" lvl="0" indent="0">
              <a:buNone/>
            </a:pPr>
            <a:r>
              <a:rPr lang="en-US" sz="2500" b="1" dirty="0" smtClean="0">
                <a:solidFill>
                  <a:schemeClr val="tx2"/>
                </a:solidFill>
              </a:rPr>
              <a:t>7. </a:t>
            </a:r>
            <a:r>
              <a:rPr lang="en-US" sz="2500" dirty="0" smtClean="0">
                <a:solidFill>
                  <a:schemeClr val="tx2"/>
                </a:solidFill>
              </a:rPr>
              <a:t>Developing </a:t>
            </a:r>
            <a:r>
              <a:rPr lang="en-US" sz="2500" dirty="0">
                <a:solidFill>
                  <a:schemeClr val="tx2"/>
                </a:solidFill>
              </a:rPr>
              <a:t>reliable partners </a:t>
            </a:r>
          </a:p>
          <a:p>
            <a:pPr marL="0" lvl="0" indent="0">
              <a:buNone/>
            </a:pPr>
            <a:r>
              <a:rPr lang="en-US" sz="2500" b="1" dirty="0" smtClean="0">
                <a:solidFill>
                  <a:schemeClr val="tx2"/>
                </a:solidFill>
              </a:rPr>
              <a:t>8. </a:t>
            </a:r>
            <a:r>
              <a:rPr lang="en-US" sz="2500" dirty="0" smtClean="0">
                <a:solidFill>
                  <a:schemeClr val="tx2"/>
                </a:solidFill>
              </a:rPr>
              <a:t>Easy </a:t>
            </a:r>
            <a:r>
              <a:rPr lang="en-US" sz="2500" dirty="0">
                <a:solidFill>
                  <a:schemeClr val="tx2"/>
                </a:solidFill>
              </a:rPr>
              <a:t>market entry </a:t>
            </a:r>
          </a:p>
          <a:p>
            <a:pPr marL="0" lvl="0" indent="0">
              <a:buNone/>
            </a:pPr>
            <a:r>
              <a:rPr lang="en-US" sz="2500" b="1" dirty="0" smtClean="0">
                <a:solidFill>
                  <a:schemeClr val="tx2"/>
                </a:solidFill>
              </a:rPr>
              <a:t>9. </a:t>
            </a:r>
            <a:r>
              <a:rPr lang="en-US" sz="2500" dirty="0" smtClean="0">
                <a:solidFill>
                  <a:schemeClr val="tx2"/>
                </a:solidFill>
              </a:rPr>
              <a:t>Financing </a:t>
            </a:r>
            <a:r>
              <a:rPr lang="en-US" sz="2500" dirty="0">
                <a:solidFill>
                  <a:schemeClr val="tx2"/>
                </a:solidFill>
              </a:rPr>
              <a:t>opportunities </a:t>
            </a:r>
            <a:endParaRPr lang="en-US" sz="8000" dirty="0"/>
          </a:p>
        </p:txBody>
      </p:sp>
      <p:sp>
        <p:nvSpPr>
          <p:cNvPr id="8" name="Content Placeholder 7"/>
          <p:cNvSpPr>
            <a:spLocks noGrp="1"/>
          </p:cNvSpPr>
          <p:nvPr>
            <p:ph sz="half" idx="2"/>
          </p:nvPr>
        </p:nvSpPr>
        <p:spPr>
          <a:xfrm>
            <a:off x="6324599" y="1266825"/>
            <a:ext cx="5648325" cy="4067176"/>
          </a:xfrm>
          <a:ln>
            <a:solidFill>
              <a:schemeClr val="accent1"/>
            </a:solidFill>
          </a:ln>
        </p:spPr>
        <p:txBody>
          <a:bodyPr>
            <a:normAutofit fontScale="85000" lnSpcReduction="20000"/>
          </a:bodyPr>
          <a:lstStyle/>
          <a:p>
            <a:pPr marL="0" indent="0">
              <a:buNone/>
            </a:pPr>
            <a:r>
              <a:rPr lang="en-US" b="1" dirty="0" smtClean="0">
                <a:solidFill>
                  <a:schemeClr val="tx2"/>
                </a:solidFill>
              </a:rPr>
              <a:t>10. </a:t>
            </a:r>
            <a:r>
              <a:rPr lang="en-US" dirty="0" smtClean="0">
                <a:solidFill>
                  <a:schemeClr val="tx2"/>
                </a:solidFill>
              </a:rPr>
              <a:t>Address </a:t>
            </a:r>
            <a:r>
              <a:rPr lang="en-US" dirty="0">
                <a:solidFill>
                  <a:schemeClr val="tx2"/>
                </a:solidFill>
              </a:rPr>
              <a:t>language and cultural barriers   </a:t>
            </a:r>
          </a:p>
          <a:p>
            <a:pPr marL="0" indent="0">
              <a:buNone/>
            </a:pPr>
            <a:r>
              <a:rPr lang="en-US" b="1" dirty="0" smtClean="0">
                <a:solidFill>
                  <a:schemeClr val="tx2"/>
                </a:solidFill>
              </a:rPr>
              <a:t>11. </a:t>
            </a:r>
            <a:r>
              <a:rPr lang="en-US" dirty="0" smtClean="0">
                <a:solidFill>
                  <a:schemeClr val="tx2"/>
                </a:solidFill>
              </a:rPr>
              <a:t>Research </a:t>
            </a:r>
            <a:r>
              <a:rPr lang="en-US" dirty="0">
                <a:solidFill>
                  <a:schemeClr val="tx2"/>
                </a:solidFill>
              </a:rPr>
              <a:t>orientation </a:t>
            </a:r>
          </a:p>
          <a:p>
            <a:pPr marL="0" indent="0">
              <a:buNone/>
            </a:pPr>
            <a:r>
              <a:rPr lang="en-US" b="1" dirty="0" smtClean="0">
                <a:solidFill>
                  <a:schemeClr val="tx2"/>
                </a:solidFill>
              </a:rPr>
              <a:t>12. </a:t>
            </a:r>
            <a:r>
              <a:rPr lang="en-US" dirty="0" smtClean="0">
                <a:solidFill>
                  <a:schemeClr val="tx2"/>
                </a:solidFill>
              </a:rPr>
              <a:t>Career </a:t>
            </a:r>
            <a:r>
              <a:rPr lang="en-US" dirty="0">
                <a:solidFill>
                  <a:schemeClr val="tx2"/>
                </a:solidFill>
              </a:rPr>
              <a:t>opportunities for researchers </a:t>
            </a:r>
          </a:p>
          <a:p>
            <a:pPr marL="0" indent="0">
              <a:buNone/>
            </a:pPr>
            <a:r>
              <a:rPr lang="en-US" b="1" dirty="0" smtClean="0">
                <a:solidFill>
                  <a:schemeClr val="tx2"/>
                </a:solidFill>
              </a:rPr>
              <a:t>13. </a:t>
            </a:r>
            <a:r>
              <a:rPr lang="en-US" dirty="0" smtClean="0">
                <a:solidFill>
                  <a:schemeClr val="tx2"/>
                </a:solidFill>
              </a:rPr>
              <a:t>Economic </a:t>
            </a:r>
            <a:r>
              <a:rPr lang="en-US" dirty="0">
                <a:solidFill>
                  <a:schemeClr val="tx2"/>
                </a:solidFill>
              </a:rPr>
              <a:t>stability </a:t>
            </a:r>
          </a:p>
          <a:p>
            <a:pPr marL="0" indent="0">
              <a:buNone/>
            </a:pPr>
            <a:r>
              <a:rPr lang="en-US" b="1" dirty="0" smtClean="0">
                <a:solidFill>
                  <a:schemeClr val="tx2"/>
                </a:solidFill>
              </a:rPr>
              <a:t>14.</a:t>
            </a:r>
            <a:r>
              <a:rPr lang="en-US" dirty="0" smtClean="0">
                <a:solidFill>
                  <a:schemeClr val="tx2"/>
                </a:solidFill>
              </a:rPr>
              <a:t> Scholarships </a:t>
            </a:r>
            <a:r>
              <a:rPr lang="en-US" dirty="0">
                <a:solidFill>
                  <a:schemeClr val="tx2"/>
                </a:solidFill>
              </a:rPr>
              <a:t>and grants  </a:t>
            </a:r>
          </a:p>
          <a:p>
            <a:pPr marL="0" indent="0">
              <a:buNone/>
            </a:pPr>
            <a:r>
              <a:rPr lang="en-US" b="1" dirty="0" smtClean="0">
                <a:solidFill>
                  <a:schemeClr val="tx2"/>
                </a:solidFill>
              </a:rPr>
              <a:t>15.</a:t>
            </a:r>
            <a:r>
              <a:rPr lang="en-US" dirty="0" smtClean="0">
                <a:solidFill>
                  <a:schemeClr val="tx2"/>
                </a:solidFill>
              </a:rPr>
              <a:t> </a:t>
            </a:r>
            <a:r>
              <a:rPr lang="en-US" dirty="0">
                <a:solidFill>
                  <a:schemeClr val="tx2"/>
                </a:solidFill>
              </a:rPr>
              <a:t>Well defines strategic plans </a:t>
            </a:r>
            <a:endParaRPr lang="en-US" dirty="0" smtClean="0">
              <a:solidFill>
                <a:schemeClr val="tx2"/>
              </a:solidFill>
            </a:endParaRPr>
          </a:p>
          <a:p>
            <a:pPr marL="0" indent="0">
              <a:buNone/>
            </a:pPr>
            <a:r>
              <a:rPr lang="en-US" b="1" dirty="0" smtClean="0">
                <a:solidFill>
                  <a:schemeClr val="tx2"/>
                </a:solidFill>
              </a:rPr>
              <a:t>16</a:t>
            </a:r>
            <a:r>
              <a:rPr lang="en-US" b="1" dirty="0" smtClean="0">
                <a:solidFill>
                  <a:schemeClr val="tx2"/>
                </a:solidFill>
              </a:rPr>
              <a:t>.</a:t>
            </a:r>
            <a:r>
              <a:rPr lang="en-US" dirty="0" smtClean="0">
                <a:solidFill>
                  <a:schemeClr val="tx2"/>
                </a:solidFill>
              </a:rPr>
              <a:t> </a:t>
            </a:r>
            <a:r>
              <a:rPr lang="en-US" dirty="0" smtClean="0">
                <a:solidFill>
                  <a:schemeClr val="tx2"/>
                </a:solidFill>
              </a:rPr>
              <a:t>Attracting </a:t>
            </a:r>
            <a:r>
              <a:rPr lang="en-US" dirty="0">
                <a:solidFill>
                  <a:schemeClr val="tx2"/>
                </a:solidFill>
              </a:rPr>
              <a:t>sponsors </a:t>
            </a:r>
            <a:endParaRPr lang="en-US" dirty="0">
              <a:solidFill>
                <a:schemeClr val="tx2"/>
              </a:solidFill>
            </a:endParaRPr>
          </a:p>
          <a:p>
            <a:pPr marL="0" indent="0">
              <a:buNone/>
            </a:pPr>
            <a:r>
              <a:rPr lang="en-US" b="1" dirty="0" smtClean="0">
                <a:solidFill>
                  <a:schemeClr val="tx2"/>
                </a:solidFill>
              </a:rPr>
              <a:t>17.</a:t>
            </a:r>
            <a:r>
              <a:rPr lang="en-US" dirty="0" smtClean="0">
                <a:solidFill>
                  <a:schemeClr val="tx2"/>
                </a:solidFill>
              </a:rPr>
              <a:t> </a:t>
            </a:r>
            <a:r>
              <a:rPr lang="en-US" dirty="0">
                <a:solidFill>
                  <a:schemeClr val="tx2"/>
                </a:solidFill>
              </a:rPr>
              <a:t>Joint research </a:t>
            </a:r>
            <a:r>
              <a:rPr lang="en-US" dirty="0" smtClean="0">
                <a:solidFill>
                  <a:schemeClr val="tx2"/>
                </a:solidFill>
              </a:rPr>
              <a:t>activities</a:t>
            </a:r>
            <a:endParaRPr lang="en-US" dirty="0">
              <a:solidFill>
                <a:schemeClr val="tx2"/>
              </a:solidFill>
            </a:endParaRPr>
          </a:p>
        </p:txBody>
      </p:sp>
    </p:spTree>
    <p:extLst>
      <p:ext uri="{BB962C8B-B14F-4D97-AF65-F5344CB8AC3E}">
        <p14:creationId xmlns:p14="http://schemas.microsoft.com/office/powerpoint/2010/main" val="228430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accent1"/>
            </a:solidFill>
          </a:ln>
        </p:spPr>
        <p:txBody>
          <a:bodyPr>
            <a:normAutofit/>
          </a:bodyPr>
          <a:lstStyle/>
          <a:p>
            <a:pPr algn="ctr"/>
            <a:r>
              <a:rPr lang="en-US" b="1" dirty="0" err="1"/>
              <a:t>Internationalisation</a:t>
            </a:r>
            <a:r>
              <a:rPr lang="en-US" b="1" dirty="0"/>
              <a:t> of higher education through ODL </a:t>
            </a:r>
            <a:endParaRPr lang="en-US" dirty="0"/>
          </a:p>
        </p:txBody>
      </p:sp>
      <p:sp>
        <p:nvSpPr>
          <p:cNvPr id="6" name="Content Placeholder 5"/>
          <p:cNvSpPr>
            <a:spLocks noGrp="1"/>
          </p:cNvSpPr>
          <p:nvPr>
            <p:ph idx="1"/>
          </p:nvPr>
        </p:nvSpPr>
        <p:spPr>
          <a:ln>
            <a:solidFill>
              <a:schemeClr val="accent1"/>
            </a:solidFill>
          </a:ln>
        </p:spPr>
        <p:txBody>
          <a:bodyPr>
            <a:normAutofit/>
          </a:bodyPr>
          <a:lstStyle/>
          <a:p>
            <a:pPr>
              <a:lnSpc>
                <a:spcPct val="150000"/>
              </a:lnSpc>
            </a:pPr>
            <a:r>
              <a:rPr lang="en-US" dirty="0" smtClean="0">
                <a:solidFill>
                  <a:schemeClr val="tx2"/>
                </a:solidFill>
              </a:rPr>
              <a:t>Considering </a:t>
            </a:r>
            <a:r>
              <a:rPr lang="en-US" dirty="0">
                <a:solidFill>
                  <a:schemeClr val="tx2"/>
                </a:solidFill>
              </a:rPr>
              <a:t>all presented strategies and challenges it is concluded that </a:t>
            </a:r>
            <a:r>
              <a:rPr lang="en-US" dirty="0" err="1" smtClean="0">
                <a:solidFill>
                  <a:schemeClr val="tx2"/>
                </a:solidFill>
              </a:rPr>
              <a:t>internationalisation</a:t>
            </a:r>
            <a:r>
              <a:rPr lang="en-US" dirty="0" smtClean="0">
                <a:solidFill>
                  <a:schemeClr val="tx2"/>
                </a:solidFill>
              </a:rPr>
              <a:t> </a:t>
            </a:r>
            <a:r>
              <a:rPr lang="en-US" dirty="0">
                <a:solidFill>
                  <a:schemeClr val="tx2"/>
                </a:solidFill>
              </a:rPr>
              <a:t>through ODL would be the better approach to cope with the challenges faced by </a:t>
            </a:r>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 </a:t>
            </a:r>
            <a:endParaRPr lang="en-US" dirty="0" smtClean="0">
              <a:solidFill>
                <a:schemeClr val="tx2"/>
              </a:solidFill>
            </a:endParaRPr>
          </a:p>
          <a:p>
            <a:pPr>
              <a:lnSpc>
                <a:spcPct val="150000"/>
              </a:lnSpc>
            </a:pPr>
            <a:r>
              <a:rPr lang="en-US" dirty="0" smtClean="0">
                <a:solidFill>
                  <a:schemeClr val="tx2"/>
                </a:solidFill>
              </a:rPr>
              <a:t>Below </a:t>
            </a:r>
            <a:r>
              <a:rPr lang="en-US" dirty="0">
                <a:solidFill>
                  <a:schemeClr val="tx2"/>
                </a:solidFill>
              </a:rPr>
              <a:t>mentioned picture is the visual representation of all the </a:t>
            </a:r>
            <a:r>
              <a:rPr lang="en-US" dirty="0" smtClean="0">
                <a:solidFill>
                  <a:schemeClr val="tx2"/>
                </a:solidFill>
              </a:rPr>
              <a:t>findings </a:t>
            </a:r>
            <a:r>
              <a:rPr lang="en-US" dirty="0">
                <a:solidFill>
                  <a:schemeClr val="tx2"/>
                </a:solidFill>
              </a:rPr>
              <a:t>of selected articles which are being used to develop a strategic plan for </a:t>
            </a:r>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 through ODL. </a:t>
            </a:r>
          </a:p>
        </p:txBody>
      </p:sp>
    </p:spTree>
    <p:extLst>
      <p:ext uri="{BB962C8B-B14F-4D97-AF65-F5344CB8AC3E}">
        <p14:creationId xmlns:p14="http://schemas.microsoft.com/office/powerpoint/2010/main" val="18640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100"/>
          <p:cNvGrpSpPr/>
          <p:nvPr/>
        </p:nvGrpSpPr>
        <p:grpSpPr>
          <a:xfrm>
            <a:off x="82148" y="142804"/>
            <a:ext cx="12109852" cy="6676148"/>
            <a:chOff x="0" y="0"/>
            <a:chExt cx="9547225" cy="6863715"/>
          </a:xfrm>
        </p:grpSpPr>
        <p:sp>
          <p:nvSpPr>
            <p:cNvPr id="5" name="Rectangle 4"/>
            <p:cNvSpPr/>
            <p:nvPr/>
          </p:nvSpPr>
          <p:spPr>
            <a:xfrm>
              <a:off x="0" y="0"/>
              <a:ext cx="9547225" cy="6863715"/>
            </a:xfrm>
            <a:prstGeom prst="rect">
              <a:avLst/>
            </a:prstGeom>
          </p:spPr>
        </p:sp>
        <p:sp>
          <p:nvSpPr>
            <p:cNvPr id="6" name="Rounded Rectangle 5"/>
            <p:cNvSpPr/>
            <p:nvPr/>
          </p:nvSpPr>
          <p:spPr>
            <a:xfrm>
              <a:off x="2876072" y="95377"/>
              <a:ext cx="3313331" cy="546264"/>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a:effectLst/>
                  <a:latin typeface="Times New Roman"/>
                  <a:ea typeface="Calibri"/>
                  <a:cs typeface="Times New Roman"/>
                </a:rPr>
                <a:t>INTERNATIONALISATION OF HIGHER EDUCATION THROUGH ODL</a:t>
              </a:r>
              <a:endParaRPr lang="en-US" sz="1100">
                <a:effectLst/>
                <a:ea typeface="Calibri"/>
                <a:cs typeface="Times New Roman"/>
              </a:endParaRPr>
            </a:p>
          </p:txBody>
        </p:sp>
        <p:sp>
          <p:nvSpPr>
            <p:cNvPr id="7" name="Right Arrow 6"/>
            <p:cNvSpPr/>
            <p:nvPr/>
          </p:nvSpPr>
          <p:spPr>
            <a:xfrm>
              <a:off x="821840" y="35999"/>
              <a:ext cx="2053953" cy="641268"/>
            </a:xfrm>
            <a:prstGeom prst="rightArrow">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latin typeface="Times New Roman"/>
                  <a:ea typeface="Calibri"/>
                  <a:cs typeface="Times New Roman"/>
                </a:rPr>
                <a:t>Environmental Pressures</a:t>
              </a:r>
              <a:endParaRPr lang="en-US" sz="1100" dirty="0">
                <a:effectLst/>
                <a:ea typeface="Calibri"/>
                <a:cs typeface="Times New Roman"/>
              </a:endParaRPr>
            </a:p>
          </p:txBody>
        </p:sp>
        <p:sp>
          <p:nvSpPr>
            <p:cNvPr id="8" name="Left Arrow 7"/>
            <p:cNvSpPr/>
            <p:nvPr/>
          </p:nvSpPr>
          <p:spPr>
            <a:xfrm>
              <a:off x="6212759" y="35999"/>
              <a:ext cx="2054686" cy="581891"/>
            </a:xfrm>
            <a:prstGeom prst="leftArrow">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latin typeface="Times New Roman"/>
                  <a:ea typeface="Calibri"/>
                  <a:cs typeface="Times New Roman"/>
                </a:rPr>
                <a:t>Accreditation Pressures </a:t>
              </a:r>
              <a:endParaRPr lang="en-US" sz="1100">
                <a:effectLst/>
                <a:ea typeface="Calibri"/>
                <a:cs typeface="Times New Roman"/>
              </a:endParaRPr>
            </a:p>
          </p:txBody>
        </p:sp>
        <p:cxnSp>
          <p:nvCxnSpPr>
            <p:cNvPr id="9" name="Straight Connector 8"/>
            <p:cNvCxnSpPr/>
            <p:nvPr/>
          </p:nvCxnSpPr>
          <p:spPr>
            <a:xfrm>
              <a:off x="4526973" y="641642"/>
              <a:ext cx="0" cy="32063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572826" y="962218"/>
              <a:ext cx="7603514" cy="3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8177222" y="962218"/>
              <a:ext cx="0" cy="356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72913" y="962280"/>
              <a:ext cx="0" cy="356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2074181" y="962249"/>
              <a:ext cx="0" cy="356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287443" y="974144"/>
              <a:ext cx="0" cy="356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837050" y="974143"/>
              <a:ext cx="0" cy="356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176261" y="962280"/>
              <a:ext cx="0" cy="356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38100" y="1354073"/>
              <a:ext cx="1314376" cy="4394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dirty="0" err="1">
                  <a:solidFill>
                    <a:srgbClr val="000000"/>
                  </a:solidFill>
                  <a:effectLst/>
                  <a:latin typeface="Times New Roman"/>
                  <a:ea typeface="Calibri"/>
                  <a:cs typeface="Times New Roman"/>
                </a:rPr>
                <a:t>Internationalisation</a:t>
              </a:r>
              <a:r>
                <a:rPr lang="en-US" sz="1000" b="1" dirty="0">
                  <a:solidFill>
                    <a:srgbClr val="000000"/>
                  </a:solidFill>
                  <a:effectLst/>
                  <a:latin typeface="Times New Roman"/>
                  <a:ea typeface="Calibri"/>
                  <a:cs typeface="Times New Roman"/>
                </a:rPr>
                <a:t> of Program </a:t>
              </a:r>
              <a:endParaRPr lang="en-US" sz="1100" b="1" dirty="0">
                <a:effectLst/>
                <a:ea typeface="Calibri"/>
                <a:cs typeface="Times New Roman"/>
              </a:endParaRPr>
            </a:p>
          </p:txBody>
        </p:sp>
        <p:sp>
          <p:nvSpPr>
            <p:cNvPr id="18" name="Rounded Rectangle 17"/>
            <p:cNvSpPr/>
            <p:nvPr/>
          </p:nvSpPr>
          <p:spPr>
            <a:xfrm>
              <a:off x="6922054" y="1330238"/>
              <a:ext cx="2028685" cy="11029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dirty="0">
                  <a:solidFill>
                    <a:srgbClr val="000000"/>
                  </a:solidFill>
                  <a:effectLst/>
                  <a:latin typeface="Times New Roman"/>
                  <a:ea typeface="Calibri"/>
                  <a:cs typeface="Times New Roman"/>
                </a:rPr>
                <a:t>Vision and Mission set by the Collaboration of </a:t>
              </a:r>
              <a:r>
                <a:rPr lang="en-US" sz="1100" b="1" dirty="0">
                  <a:solidFill>
                    <a:srgbClr val="000000"/>
                  </a:solidFill>
                  <a:effectLst/>
                  <a:latin typeface="Times New Roman"/>
                  <a:ea typeface="Calibri"/>
                  <a:cs typeface="Times New Roman"/>
                </a:rPr>
                <a:t>ODL</a:t>
              </a:r>
              <a:r>
                <a:rPr lang="en-US" sz="1100" dirty="0">
                  <a:solidFill>
                    <a:srgbClr val="000000"/>
                  </a:solidFill>
                  <a:effectLst/>
                  <a:latin typeface="Times New Roman"/>
                  <a:ea typeface="Calibri"/>
                  <a:cs typeface="Times New Roman"/>
                </a:rPr>
                <a:t> Bodies for adopting common rationale for </a:t>
              </a:r>
              <a:r>
                <a:rPr lang="en-US" sz="1100" dirty="0" err="1">
                  <a:solidFill>
                    <a:srgbClr val="000000"/>
                  </a:solidFill>
                  <a:effectLst/>
                  <a:latin typeface="Times New Roman"/>
                  <a:ea typeface="Calibri"/>
                  <a:cs typeface="Times New Roman"/>
                </a:rPr>
                <a:t>internationalisation</a:t>
              </a:r>
              <a:r>
                <a:rPr lang="en-US" sz="1100" dirty="0">
                  <a:solidFill>
                    <a:srgbClr val="000000"/>
                  </a:solidFill>
                  <a:effectLst/>
                  <a:latin typeface="Times New Roman"/>
                  <a:ea typeface="Calibri"/>
                  <a:cs typeface="Times New Roman"/>
                </a:rPr>
                <a:t> </a:t>
              </a:r>
              <a:endParaRPr lang="en-US" sz="1100" dirty="0">
                <a:effectLst/>
                <a:ea typeface="Calibri"/>
                <a:cs typeface="Times New Roman"/>
              </a:endParaRPr>
            </a:p>
          </p:txBody>
        </p:sp>
        <p:sp>
          <p:nvSpPr>
            <p:cNvPr id="19" name="Rounded Rectangle 18"/>
            <p:cNvSpPr/>
            <p:nvPr/>
          </p:nvSpPr>
          <p:spPr>
            <a:xfrm>
              <a:off x="5560494" y="1330248"/>
              <a:ext cx="1267723" cy="522406"/>
            </a:xfrm>
            <a:prstGeom prst="roundRect">
              <a:avLst/>
            </a:prstGeom>
            <a:solidFill>
              <a:srgbClr val="42D1E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dirty="0">
                  <a:solidFill>
                    <a:srgbClr val="000000"/>
                  </a:solidFill>
                  <a:effectLst/>
                  <a:latin typeface="Times New Roman"/>
                  <a:ea typeface="Calibri"/>
                  <a:cs typeface="Times New Roman"/>
                </a:rPr>
                <a:t>Grants and Scholarship </a:t>
              </a:r>
              <a:endParaRPr lang="en-US" sz="1100" b="1" dirty="0">
                <a:effectLst/>
                <a:ea typeface="Calibri"/>
                <a:cs typeface="Times New Roman"/>
              </a:endParaRPr>
            </a:p>
          </p:txBody>
        </p:sp>
        <p:sp>
          <p:nvSpPr>
            <p:cNvPr id="20" name="Rounded Rectangle 19"/>
            <p:cNvSpPr/>
            <p:nvPr/>
          </p:nvSpPr>
          <p:spPr>
            <a:xfrm>
              <a:off x="4170829" y="1318441"/>
              <a:ext cx="1325096" cy="463174"/>
            </a:xfrm>
            <a:prstGeom prst="roundRect">
              <a:avLst/>
            </a:prstGeom>
            <a:solidFill>
              <a:srgbClr val="FCB2E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dirty="0" err="1">
                  <a:solidFill>
                    <a:srgbClr val="000000"/>
                  </a:solidFill>
                  <a:effectLst/>
                  <a:latin typeface="Times New Roman"/>
                  <a:ea typeface="Calibri"/>
                  <a:cs typeface="Times New Roman"/>
                </a:rPr>
                <a:t>Internationalisation</a:t>
              </a:r>
              <a:r>
                <a:rPr lang="en-US" sz="1000" b="1" dirty="0">
                  <a:effectLst/>
                  <a:latin typeface="Times New Roman"/>
                  <a:ea typeface="Calibri"/>
                  <a:cs typeface="Times New Roman"/>
                </a:rPr>
                <a:t> </a:t>
              </a:r>
              <a:r>
                <a:rPr lang="en-US" sz="1000" b="1" dirty="0">
                  <a:solidFill>
                    <a:srgbClr val="000000"/>
                  </a:solidFill>
                  <a:effectLst/>
                  <a:latin typeface="Times New Roman"/>
                  <a:ea typeface="Calibri"/>
                  <a:cs typeface="Times New Roman"/>
                </a:rPr>
                <a:t>of Research </a:t>
              </a:r>
              <a:r>
                <a:rPr lang="en-US" sz="1000" b="1" dirty="0">
                  <a:effectLst/>
                  <a:latin typeface="Times New Roman"/>
                  <a:ea typeface="Calibri"/>
                  <a:cs typeface="Times New Roman"/>
                </a:rPr>
                <a:t> </a:t>
              </a:r>
              <a:endParaRPr lang="en-US" sz="1100" b="1" dirty="0">
                <a:effectLst/>
                <a:ea typeface="Calibri"/>
                <a:cs typeface="Times New Roman"/>
              </a:endParaRPr>
            </a:p>
          </p:txBody>
        </p:sp>
        <p:sp>
          <p:nvSpPr>
            <p:cNvPr id="21" name="Rounded Rectangle 20"/>
            <p:cNvSpPr/>
            <p:nvPr/>
          </p:nvSpPr>
          <p:spPr>
            <a:xfrm>
              <a:off x="2752129" y="1330325"/>
              <a:ext cx="1343473" cy="45134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dirty="0" err="1">
                  <a:solidFill>
                    <a:srgbClr val="000000"/>
                  </a:solidFill>
                  <a:effectLst/>
                  <a:latin typeface="Times New Roman"/>
                  <a:ea typeface="Calibri"/>
                  <a:cs typeface="Times New Roman"/>
                </a:rPr>
                <a:t>Internationalisation</a:t>
              </a:r>
              <a:r>
                <a:rPr lang="en-US" sz="1000" b="1" dirty="0">
                  <a:solidFill>
                    <a:srgbClr val="000000"/>
                  </a:solidFill>
                  <a:effectLst/>
                  <a:latin typeface="Times New Roman"/>
                  <a:ea typeface="Calibri"/>
                  <a:cs typeface="Times New Roman"/>
                </a:rPr>
                <a:t> of Faculty </a:t>
              </a:r>
              <a:endParaRPr lang="en-US" sz="1100" b="1" dirty="0">
                <a:effectLst/>
                <a:ea typeface="Calibri"/>
                <a:cs typeface="Times New Roman"/>
              </a:endParaRPr>
            </a:p>
          </p:txBody>
        </p:sp>
        <p:sp>
          <p:nvSpPr>
            <p:cNvPr id="22" name="Rounded Rectangle 21"/>
            <p:cNvSpPr/>
            <p:nvPr/>
          </p:nvSpPr>
          <p:spPr>
            <a:xfrm>
              <a:off x="1419150" y="1330282"/>
              <a:ext cx="1266681" cy="4632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dirty="0" err="1">
                  <a:solidFill>
                    <a:srgbClr val="000000"/>
                  </a:solidFill>
                  <a:effectLst/>
                  <a:latin typeface="Times New Roman"/>
                  <a:ea typeface="Calibri"/>
                  <a:cs typeface="Times New Roman"/>
                </a:rPr>
                <a:t>Internationalisation</a:t>
              </a:r>
              <a:r>
                <a:rPr lang="en-US" sz="1000" b="1" dirty="0">
                  <a:solidFill>
                    <a:srgbClr val="000000"/>
                  </a:solidFill>
                  <a:effectLst/>
                  <a:latin typeface="Times New Roman"/>
                  <a:ea typeface="Calibri"/>
                  <a:cs typeface="Times New Roman"/>
                </a:rPr>
                <a:t> of Curriculum</a:t>
              </a:r>
              <a:endParaRPr lang="en-US" sz="1100" b="1" dirty="0">
                <a:effectLst/>
                <a:ea typeface="Calibri"/>
                <a:cs typeface="Times New Roman"/>
              </a:endParaRPr>
            </a:p>
          </p:txBody>
        </p:sp>
        <p:cxnSp>
          <p:nvCxnSpPr>
            <p:cNvPr id="23" name="Straight Arrow Connector 22"/>
            <p:cNvCxnSpPr/>
            <p:nvPr/>
          </p:nvCxnSpPr>
          <p:spPr>
            <a:xfrm flipH="1">
              <a:off x="8175881" y="2419877"/>
              <a:ext cx="423" cy="30895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4" name="Rounded Rectangle 23"/>
            <p:cNvSpPr/>
            <p:nvPr/>
          </p:nvSpPr>
          <p:spPr>
            <a:xfrm>
              <a:off x="6961424" y="2660867"/>
              <a:ext cx="2028190" cy="4857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100">
                  <a:solidFill>
                    <a:srgbClr val="000000"/>
                  </a:solidFill>
                  <a:effectLst/>
                  <a:latin typeface="Times New Roman"/>
                  <a:ea typeface="Calibri"/>
                </a:rPr>
                <a:t>Development of International Affairs Office   </a:t>
              </a:r>
              <a:endParaRPr lang="en-US" sz="1200">
                <a:effectLst/>
                <a:latin typeface="Times New Roman"/>
                <a:ea typeface="Times New Roman"/>
              </a:endParaRPr>
            </a:p>
          </p:txBody>
        </p:sp>
        <p:cxnSp>
          <p:nvCxnSpPr>
            <p:cNvPr id="25" name="Straight Arrow Connector 24"/>
            <p:cNvCxnSpPr/>
            <p:nvPr/>
          </p:nvCxnSpPr>
          <p:spPr>
            <a:xfrm>
              <a:off x="8247040" y="3142171"/>
              <a:ext cx="0" cy="30232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Rounded Rectangle 25"/>
            <p:cNvSpPr/>
            <p:nvPr/>
          </p:nvSpPr>
          <p:spPr>
            <a:xfrm>
              <a:off x="7028475" y="3428655"/>
              <a:ext cx="2027555" cy="64835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Identification of Performance Indicators through Cluster Internationalisation   </a:t>
              </a:r>
              <a:endParaRPr lang="en-US" sz="1200">
                <a:effectLst/>
                <a:latin typeface="Times New Roman"/>
                <a:ea typeface="Times New Roman"/>
              </a:endParaRPr>
            </a:p>
          </p:txBody>
        </p:sp>
        <p:sp>
          <p:nvSpPr>
            <p:cNvPr id="27" name="Rounded Rectangle 26"/>
            <p:cNvSpPr/>
            <p:nvPr/>
          </p:nvSpPr>
          <p:spPr>
            <a:xfrm>
              <a:off x="6866411" y="4276575"/>
              <a:ext cx="2219996" cy="1116755"/>
            </a:xfrm>
            <a:prstGeom prst="roundRect">
              <a:avLst/>
            </a:prstGeom>
            <a:solidFill>
              <a:srgbClr val="95C77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00000"/>
                  </a:solidFill>
                  <a:effectLst/>
                  <a:latin typeface="Times New Roman"/>
                  <a:ea typeface="Calibri"/>
                </a:rPr>
                <a:t>Management of Resources</a:t>
              </a:r>
              <a:endParaRPr lang="en-US" sz="1200">
                <a:effectLst/>
                <a:latin typeface="Times New Roman"/>
                <a:ea typeface="Times New Roman"/>
              </a:endParaRPr>
            </a:p>
            <a:p>
              <a:pPr marL="342900" marR="0" lvl="0" indent="-342900">
                <a:spcBef>
                  <a:spcPts val="0"/>
                </a:spcBef>
                <a:spcAft>
                  <a:spcPts val="0"/>
                </a:spcAft>
                <a:buFont typeface="+mj-lt"/>
                <a:buAutoNum type="arabicPeriod"/>
              </a:pPr>
              <a:r>
                <a:rPr lang="en-US" sz="1000">
                  <a:solidFill>
                    <a:srgbClr val="000000"/>
                  </a:solidFill>
                  <a:effectLst/>
                  <a:latin typeface="Times New Roman"/>
                  <a:ea typeface="Calibri"/>
                </a:rPr>
                <a:t>Human Resources (Capable Faculty Members, business partners)</a:t>
              </a:r>
              <a:endParaRPr lang="en-US" sz="1200">
                <a:effectLst/>
                <a:latin typeface="Times New Roman"/>
                <a:ea typeface="Times New Roman"/>
              </a:endParaRPr>
            </a:p>
            <a:p>
              <a:pPr marL="342900" marR="0" lvl="0" indent="-342900">
                <a:spcBef>
                  <a:spcPts val="0"/>
                </a:spcBef>
                <a:spcAft>
                  <a:spcPts val="0"/>
                </a:spcAft>
                <a:buFont typeface="+mj-lt"/>
                <a:buAutoNum type="arabicPeriod"/>
              </a:pPr>
              <a:r>
                <a:rPr lang="en-US" sz="1000">
                  <a:solidFill>
                    <a:srgbClr val="000000"/>
                  </a:solidFill>
                  <a:effectLst/>
                  <a:latin typeface="Times New Roman"/>
                  <a:ea typeface="Calibri"/>
                </a:rPr>
                <a:t>Material Resources (Finances, ICT, Grants &amp; Scholarships) </a:t>
              </a:r>
              <a:endParaRPr lang="en-US" sz="1200">
                <a:effectLst/>
                <a:latin typeface="Times New Roman"/>
                <a:ea typeface="Times New Roman"/>
              </a:endParaRPr>
            </a:p>
            <a:p>
              <a:pPr marL="0" marR="0" algn="ctr">
                <a:lnSpc>
                  <a:spcPct val="105000"/>
                </a:lnSpc>
                <a:spcBef>
                  <a:spcPts val="0"/>
                </a:spcBef>
                <a:spcAft>
                  <a:spcPts val="800"/>
                </a:spcAft>
              </a:pPr>
              <a:r>
                <a:rPr lang="en-US" sz="1100">
                  <a:solidFill>
                    <a:srgbClr val="000000"/>
                  </a:solidFill>
                  <a:effectLst/>
                  <a:latin typeface="Times New Roman"/>
                  <a:ea typeface="Calibri"/>
                </a:rPr>
                <a:t>   </a:t>
              </a:r>
              <a:endParaRPr lang="en-US" sz="1200">
                <a:effectLst/>
                <a:latin typeface="Times New Roman"/>
                <a:ea typeface="Times New Roman"/>
              </a:endParaRPr>
            </a:p>
          </p:txBody>
        </p:sp>
        <p:cxnSp>
          <p:nvCxnSpPr>
            <p:cNvPr id="28" name="Straight Arrow Connector 27"/>
            <p:cNvCxnSpPr/>
            <p:nvPr/>
          </p:nvCxnSpPr>
          <p:spPr>
            <a:xfrm>
              <a:off x="8313898" y="4087517"/>
              <a:ext cx="0" cy="2011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9217726" y="1759110"/>
              <a:ext cx="47501" cy="2931862"/>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a:off x="9056031" y="3624333"/>
              <a:ext cx="1854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a:off x="9074532" y="4678621"/>
              <a:ext cx="1906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950123" y="1758887"/>
              <a:ext cx="265533" cy="0"/>
            </a:xfrm>
            <a:prstGeom prst="line">
              <a:avLst/>
            </a:prstGeom>
          </p:spPr>
          <p:style>
            <a:lnRef idx="1">
              <a:schemeClr val="dk1"/>
            </a:lnRef>
            <a:fillRef idx="0">
              <a:schemeClr val="dk1"/>
            </a:fillRef>
            <a:effectRef idx="0">
              <a:schemeClr val="dk1"/>
            </a:effectRef>
            <a:fontRef idx="minor">
              <a:schemeClr val="tx1"/>
            </a:fontRef>
          </p:style>
        </p:cxnSp>
        <p:sp>
          <p:nvSpPr>
            <p:cNvPr id="33" name="Rounded Rectangle 32"/>
            <p:cNvSpPr/>
            <p:nvPr/>
          </p:nvSpPr>
          <p:spPr>
            <a:xfrm>
              <a:off x="5561381" y="2039397"/>
              <a:ext cx="1267460" cy="526047"/>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000">
                  <a:solidFill>
                    <a:srgbClr val="000000"/>
                  </a:solidFill>
                  <a:effectLst/>
                  <a:latin typeface="Times New Roman"/>
                  <a:ea typeface="Calibri"/>
                </a:rPr>
                <a:t>Funded Projects for ODL Students  </a:t>
              </a:r>
              <a:endParaRPr lang="en-US" sz="1200">
                <a:effectLst/>
                <a:latin typeface="Times New Roman"/>
                <a:ea typeface="Times New Roman"/>
              </a:endParaRPr>
            </a:p>
          </p:txBody>
        </p:sp>
        <p:sp>
          <p:nvSpPr>
            <p:cNvPr id="34" name="Rounded Rectangle 33"/>
            <p:cNvSpPr/>
            <p:nvPr/>
          </p:nvSpPr>
          <p:spPr>
            <a:xfrm>
              <a:off x="5604664" y="2826712"/>
              <a:ext cx="1224177" cy="113865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Travel Grants for Students &amp; Faculty for Participation in Conferences/ Seminars </a:t>
              </a:r>
              <a:endParaRPr lang="en-US" sz="1200">
                <a:effectLst/>
                <a:latin typeface="Times New Roman"/>
                <a:ea typeface="Times New Roman"/>
              </a:endParaRPr>
            </a:p>
          </p:txBody>
        </p:sp>
        <p:cxnSp>
          <p:nvCxnSpPr>
            <p:cNvPr id="35" name="Straight Arrow Connector 34"/>
            <p:cNvCxnSpPr>
              <a:stCxn id="19" idx="2"/>
              <a:endCxn id="33" idx="0"/>
            </p:cNvCxnSpPr>
            <p:nvPr/>
          </p:nvCxnSpPr>
          <p:spPr>
            <a:xfrm>
              <a:off x="6194356" y="1852654"/>
              <a:ext cx="755" cy="1867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6194927" y="2565454"/>
              <a:ext cx="1" cy="283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ounded Rectangle 36"/>
            <p:cNvSpPr/>
            <p:nvPr/>
          </p:nvSpPr>
          <p:spPr>
            <a:xfrm>
              <a:off x="4216353" y="1996227"/>
              <a:ext cx="1267460" cy="652261"/>
            </a:xfrm>
            <a:prstGeom prst="roundRect">
              <a:avLst/>
            </a:prstGeom>
            <a:solidFill>
              <a:srgbClr val="FCB2E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Project Based Research Grants to ODL Students  </a:t>
              </a:r>
              <a:endParaRPr lang="en-US" sz="1200">
                <a:effectLst/>
                <a:latin typeface="Times New Roman"/>
                <a:ea typeface="Times New Roman"/>
              </a:endParaRPr>
            </a:p>
          </p:txBody>
        </p:sp>
        <p:sp>
          <p:nvSpPr>
            <p:cNvPr id="38" name="Rounded Rectangle 37"/>
            <p:cNvSpPr/>
            <p:nvPr/>
          </p:nvSpPr>
          <p:spPr>
            <a:xfrm>
              <a:off x="4267106" y="2867172"/>
              <a:ext cx="1267460" cy="621483"/>
            </a:xfrm>
            <a:prstGeom prst="roundRect">
              <a:avLst/>
            </a:prstGeom>
            <a:solidFill>
              <a:srgbClr val="FCB2E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Promotion to Interdisciplinary Research  </a:t>
              </a:r>
              <a:endParaRPr lang="en-US" sz="1200">
                <a:effectLst/>
                <a:latin typeface="Times New Roman"/>
                <a:ea typeface="Times New Roman"/>
              </a:endParaRPr>
            </a:p>
          </p:txBody>
        </p:sp>
        <p:sp>
          <p:nvSpPr>
            <p:cNvPr id="39" name="Rounded Rectangle 38"/>
            <p:cNvSpPr/>
            <p:nvPr/>
          </p:nvSpPr>
          <p:spPr>
            <a:xfrm>
              <a:off x="4267586" y="3713088"/>
              <a:ext cx="1267460" cy="592702"/>
            </a:xfrm>
            <a:prstGeom prst="roundRect">
              <a:avLst/>
            </a:prstGeom>
            <a:solidFill>
              <a:srgbClr val="FCB2E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Easy and Effective Process of Papers’ Publication  </a:t>
              </a:r>
              <a:endParaRPr lang="en-US" sz="1200">
                <a:effectLst/>
                <a:latin typeface="Times New Roman"/>
                <a:ea typeface="Times New Roman"/>
              </a:endParaRPr>
            </a:p>
          </p:txBody>
        </p:sp>
        <p:sp>
          <p:nvSpPr>
            <p:cNvPr id="40" name="Rounded Rectangle 39"/>
            <p:cNvSpPr/>
            <p:nvPr/>
          </p:nvSpPr>
          <p:spPr>
            <a:xfrm>
              <a:off x="4267586" y="4514209"/>
              <a:ext cx="1629648" cy="600657"/>
            </a:xfrm>
            <a:prstGeom prst="roundRect">
              <a:avLst/>
            </a:prstGeom>
            <a:solidFill>
              <a:srgbClr val="FCB2E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00000"/>
                  </a:solidFill>
                  <a:effectLst/>
                  <a:latin typeface="Times New Roman"/>
                  <a:ea typeface="Calibri"/>
                </a:rPr>
                <a:t>Organization of Research Projects, Conferences, Seminars  </a:t>
              </a:r>
              <a:endParaRPr lang="en-US" sz="1200">
                <a:effectLst/>
                <a:latin typeface="Times New Roman"/>
                <a:ea typeface="Times New Roman"/>
              </a:endParaRPr>
            </a:p>
          </p:txBody>
        </p:sp>
        <p:cxnSp>
          <p:nvCxnSpPr>
            <p:cNvPr id="41" name="Straight Arrow Connector 40"/>
            <p:cNvCxnSpPr/>
            <p:nvPr/>
          </p:nvCxnSpPr>
          <p:spPr>
            <a:xfrm>
              <a:off x="4801425" y="1793498"/>
              <a:ext cx="0" cy="202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4837050" y="2657620"/>
              <a:ext cx="0" cy="209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4924725" y="3533590"/>
              <a:ext cx="0" cy="2078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4924725" y="4305803"/>
              <a:ext cx="0" cy="2083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ounded Rectangle 44"/>
            <p:cNvSpPr/>
            <p:nvPr/>
          </p:nvSpPr>
          <p:spPr>
            <a:xfrm>
              <a:off x="4297507" y="5310281"/>
              <a:ext cx="1676399" cy="461488"/>
            </a:xfrm>
            <a:prstGeom prst="roundRect">
              <a:avLst/>
            </a:prstGeom>
            <a:solidFill>
              <a:srgbClr val="FCB2E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00000"/>
                  </a:solidFill>
                  <a:effectLst/>
                  <a:latin typeface="Times New Roman"/>
                  <a:ea typeface="Calibri"/>
                </a:rPr>
                <a:t>Highlight areas to be focus in research in ODL   </a:t>
              </a:r>
              <a:endParaRPr lang="en-US" sz="1200">
                <a:effectLst/>
                <a:latin typeface="Times New Roman"/>
                <a:ea typeface="Times New Roman"/>
              </a:endParaRPr>
            </a:p>
          </p:txBody>
        </p:sp>
        <p:cxnSp>
          <p:nvCxnSpPr>
            <p:cNvPr id="46" name="Straight Arrow Connector 45"/>
            <p:cNvCxnSpPr/>
            <p:nvPr/>
          </p:nvCxnSpPr>
          <p:spPr>
            <a:xfrm>
              <a:off x="4955657" y="5112552"/>
              <a:ext cx="0" cy="208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2771295" y="2032596"/>
              <a:ext cx="1343025" cy="62823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000">
                  <a:solidFill>
                    <a:srgbClr val="000000"/>
                  </a:solidFill>
                  <a:effectLst/>
                  <a:latin typeface="Times New Roman"/>
                  <a:ea typeface="Calibri"/>
                </a:rPr>
                <a:t>Training and International Exposure of Faculty  </a:t>
              </a:r>
              <a:endParaRPr lang="en-US" sz="1200">
                <a:effectLst/>
                <a:latin typeface="Times New Roman"/>
                <a:ea typeface="Times New Roman"/>
              </a:endParaRPr>
            </a:p>
          </p:txBody>
        </p:sp>
        <p:sp>
          <p:nvSpPr>
            <p:cNvPr id="48" name="Rounded Rectangle 47"/>
            <p:cNvSpPr/>
            <p:nvPr/>
          </p:nvSpPr>
          <p:spPr>
            <a:xfrm>
              <a:off x="2771295" y="2867266"/>
              <a:ext cx="1343025" cy="5446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000">
                  <a:solidFill>
                    <a:srgbClr val="000000"/>
                  </a:solidFill>
                  <a:effectLst/>
                  <a:latin typeface="Times New Roman"/>
                  <a:ea typeface="Calibri"/>
                </a:rPr>
                <a:t>Selection of Appropriate Faculty  </a:t>
              </a:r>
              <a:endParaRPr lang="en-US" sz="1200">
                <a:effectLst/>
                <a:latin typeface="Times New Roman"/>
                <a:ea typeface="Times New Roman"/>
              </a:endParaRPr>
            </a:p>
          </p:txBody>
        </p:sp>
        <p:sp>
          <p:nvSpPr>
            <p:cNvPr id="49" name="Rounded Rectangle 48"/>
            <p:cNvSpPr/>
            <p:nvPr/>
          </p:nvSpPr>
          <p:spPr>
            <a:xfrm>
              <a:off x="2792178" y="3624337"/>
              <a:ext cx="1343025" cy="61593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000">
                  <a:solidFill>
                    <a:srgbClr val="000000"/>
                  </a:solidFill>
                  <a:effectLst/>
                  <a:latin typeface="Times New Roman"/>
                  <a:ea typeface="Calibri"/>
                </a:rPr>
                <a:t>Joint Faculty Development Programs  </a:t>
              </a:r>
              <a:endParaRPr lang="en-US" sz="1200">
                <a:effectLst/>
                <a:latin typeface="Times New Roman"/>
                <a:ea typeface="Times New Roman"/>
              </a:endParaRPr>
            </a:p>
          </p:txBody>
        </p:sp>
        <p:cxnSp>
          <p:nvCxnSpPr>
            <p:cNvPr id="50" name="Straight Arrow Connector 49"/>
            <p:cNvCxnSpPr/>
            <p:nvPr/>
          </p:nvCxnSpPr>
          <p:spPr>
            <a:xfrm>
              <a:off x="3371831" y="1793499"/>
              <a:ext cx="1" cy="2390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3428064" y="3411893"/>
              <a:ext cx="4401" cy="212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3394750" y="2648575"/>
              <a:ext cx="1" cy="218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ounded Rectangle 52"/>
            <p:cNvSpPr/>
            <p:nvPr/>
          </p:nvSpPr>
          <p:spPr>
            <a:xfrm>
              <a:off x="1534390" y="2011944"/>
              <a:ext cx="1150949" cy="42130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000">
                  <a:solidFill>
                    <a:srgbClr val="000000"/>
                  </a:solidFill>
                  <a:effectLst/>
                  <a:latin typeface="Times New Roman"/>
                  <a:ea typeface="Calibri"/>
                </a:rPr>
                <a:t>Development of Committee</a:t>
              </a:r>
              <a:endParaRPr lang="en-US" sz="1200">
                <a:effectLst/>
                <a:latin typeface="Times New Roman"/>
                <a:ea typeface="Times New Roman"/>
              </a:endParaRPr>
            </a:p>
          </p:txBody>
        </p:sp>
        <p:sp>
          <p:nvSpPr>
            <p:cNvPr id="54" name="Rounded Rectangle 53"/>
            <p:cNvSpPr/>
            <p:nvPr/>
          </p:nvSpPr>
          <p:spPr>
            <a:xfrm>
              <a:off x="1522515" y="2614118"/>
              <a:ext cx="1150950" cy="42100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Development of Course Outlines</a:t>
              </a:r>
              <a:endParaRPr lang="en-US" sz="1200">
                <a:effectLst/>
                <a:latin typeface="Times New Roman"/>
                <a:ea typeface="Times New Roman"/>
              </a:endParaRPr>
            </a:p>
          </p:txBody>
        </p:sp>
        <p:sp>
          <p:nvSpPr>
            <p:cNvPr id="55" name="Rounded Rectangle 54"/>
            <p:cNvSpPr/>
            <p:nvPr/>
          </p:nvSpPr>
          <p:spPr>
            <a:xfrm>
              <a:off x="1546265" y="3249590"/>
              <a:ext cx="1139565" cy="44456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Material Development </a:t>
              </a:r>
              <a:endParaRPr lang="en-US" sz="1200">
                <a:effectLst/>
                <a:latin typeface="Times New Roman"/>
                <a:ea typeface="Times New Roman"/>
              </a:endParaRPr>
            </a:p>
          </p:txBody>
        </p:sp>
        <p:sp>
          <p:nvSpPr>
            <p:cNvPr id="56" name="Rounded Rectangle 55"/>
            <p:cNvSpPr/>
            <p:nvPr/>
          </p:nvSpPr>
          <p:spPr>
            <a:xfrm>
              <a:off x="1437300" y="3910387"/>
              <a:ext cx="1266190" cy="34592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Course Recordings </a:t>
              </a:r>
              <a:endParaRPr lang="en-US" sz="1200">
                <a:effectLst/>
                <a:latin typeface="Times New Roman"/>
                <a:ea typeface="Times New Roman"/>
              </a:endParaRPr>
            </a:p>
          </p:txBody>
        </p:sp>
        <p:sp>
          <p:nvSpPr>
            <p:cNvPr id="57" name="Rounded Rectangle 56"/>
            <p:cNvSpPr/>
            <p:nvPr/>
          </p:nvSpPr>
          <p:spPr>
            <a:xfrm>
              <a:off x="1419150" y="4434603"/>
              <a:ext cx="1712135" cy="4836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Alignment of content with the aims and goals </a:t>
              </a:r>
              <a:endParaRPr lang="en-US" sz="1200">
                <a:effectLst/>
                <a:latin typeface="Times New Roman"/>
                <a:ea typeface="Times New Roman"/>
              </a:endParaRPr>
            </a:p>
          </p:txBody>
        </p:sp>
        <p:sp>
          <p:nvSpPr>
            <p:cNvPr id="58" name="Rounded Rectangle 57"/>
            <p:cNvSpPr/>
            <p:nvPr/>
          </p:nvSpPr>
          <p:spPr>
            <a:xfrm>
              <a:off x="1406127" y="5112241"/>
              <a:ext cx="1965436" cy="78997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000">
                  <a:solidFill>
                    <a:srgbClr val="000000"/>
                  </a:solidFill>
                  <a:effectLst/>
                  <a:latin typeface="Times New Roman"/>
                  <a:ea typeface="Calibri"/>
                </a:rPr>
                <a:t>IoC Reflective Toolkit to check alignment of aims and goals with classroom teaching, assignments, </a:t>
              </a:r>
              <a:endParaRPr lang="en-US" sz="1200">
                <a:effectLst/>
                <a:latin typeface="Times New Roman"/>
                <a:ea typeface="Times New Roman"/>
              </a:endParaRPr>
            </a:p>
          </p:txBody>
        </p:sp>
        <p:cxnSp>
          <p:nvCxnSpPr>
            <p:cNvPr id="59" name="Straight Arrow Connector 58"/>
            <p:cNvCxnSpPr/>
            <p:nvPr/>
          </p:nvCxnSpPr>
          <p:spPr>
            <a:xfrm>
              <a:off x="2074181" y="1793558"/>
              <a:ext cx="0" cy="218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2053363" y="3694273"/>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2063681" y="3055376"/>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a:off x="2074181" y="2419882"/>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2033432" y="4918250"/>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2033432" y="4240282"/>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ounded Rectangle 64"/>
            <p:cNvSpPr/>
            <p:nvPr/>
          </p:nvSpPr>
          <p:spPr>
            <a:xfrm>
              <a:off x="51845" y="2011311"/>
              <a:ext cx="1411294" cy="1953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a:solidFill>
                    <a:srgbClr val="000000"/>
                  </a:solidFill>
                  <a:effectLst/>
                  <a:latin typeface="Times New Roman"/>
                  <a:ea typeface="Calibri"/>
                </a:rPr>
                <a:t>Need Analysis</a:t>
              </a:r>
              <a:endParaRPr lang="en-US" sz="1200">
                <a:effectLst/>
                <a:latin typeface="Times New Roman"/>
                <a:ea typeface="Times New Roman"/>
              </a:endParaRPr>
            </a:p>
            <a:p>
              <a:pPr marL="0" marR="0">
                <a:spcBef>
                  <a:spcPts val="0"/>
                </a:spcBef>
                <a:spcAft>
                  <a:spcPts val="0"/>
                </a:spcAft>
              </a:pPr>
              <a:r>
                <a:rPr lang="en-US" sz="1000">
                  <a:solidFill>
                    <a:srgbClr val="000000"/>
                  </a:solidFill>
                  <a:effectLst/>
                  <a:latin typeface="Times New Roman"/>
                  <a:ea typeface="Calibri"/>
                </a:rPr>
                <a:t>Computer supported collaborative learning, Content and Language Integrated Learning (CLIL), E-Learning courses, or Interdisciplinary Education</a:t>
              </a:r>
              <a:endParaRPr lang="en-US" sz="1200">
                <a:effectLst/>
                <a:latin typeface="Times New Roman"/>
                <a:ea typeface="Times New Roman"/>
              </a:endParaRPr>
            </a:p>
            <a:p>
              <a:pPr marL="0" marR="0">
                <a:spcBef>
                  <a:spcPts val="0"/>
                </a:spcBef>
                <a:spcAft>
                  <a:spcPts val="0"/>
                </a:spcAft>
              </a:pPr>
              <a:r>
                <a:rPr lang="en-US" sz="900">
                  <a:solidFill>
                    <a:srgbClr val="000000"/>
                  </a:solidFill>
                  <a:effectLst/>
                  <a:latin typeface="Times New Roman"/>
                  <a:ea typeface="Times New Roman"/>
                </a:rPr>
                <a:t>(Selection of strategy)</a:t>
              </a:r>
              <a:endParaRPr lang="en-US" sz="1200">
                <a:effectLst/>
                <a:latin typeface="Times New Roman"/>
                <a:ea typeface="Times New Roman"/>
              </a:endParaRPr>
            </a:p>
          </p:txBody>
        </p:sp>
        <p:sp>
          <p:nvSpPr>
            <p:cNvPr id="66" name="Rounded Rectangle 65"/>
            <p:cNvSpPr/>
            <p:nvPr/>
          </p:nvSpPr>
          <p:spPr>
            <a:xfrm>
              <a:off x="51845" y="4087649"/>
              <a:ext cx="1313815" cy="408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a:ea typeface="Calibri"/>
                </a:rPr>
                <a:t>Selection of Program  </a:t>
              </a:r>
              <a:endParaRPr lang="en-US" sz="1200">
                <a:effectLst/>
                <a:latin typeface="Times New Roman"/>
                <a:ea typeface="Times New Roman"/>
              </a:endParaRPr>
            </a:p>
          </p:txBody>
        </p:sp>
        <p:sp>
          <p:nvSpPr>
            <p:cNvPr id="67" name="Rounded Rectangle 66"/>
            <p:cNvSpPr/>
            <p:nvPr/>
          </p:nvSpPr>
          <p:spPr>
            <a:xfrm>
              <a:off x="64058" y="4659896"/>
              <a:ext cx="1313815" cy="12189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000">
                  <a:solidFill>
                    <a:srgbClr val="000000"/>
                  </a:solidFill>
                  <a:effectLst/>
                  <a:latin typeface="Times New Roman"/>
                  <a:ea typeface="Calibri"/>
                </a:rPr>
                <a:t>Articulation of program development expectations to Curriculum Development Committee </a:t>
              </a:r>
              <a:endParaRPr lang="en-US" sz="1200">
                <a:effectLst/>
                <a:latin typeface="Times New Roman"/>
                <a:ea typeface="Times New Roman"/>
              </a:endParaRPr>
            </a:p>
          </p:txBody>
        </p:sp>
        <p:cxnSp>
          <p:nvCxnSpPr>
            <p:cNvPr id="68" name="Straight Arrow Connector 67"/>
            <p:cNvCxnSpPr/>
            <p:nvPr/>
          </p:nvCxnSpPr>
          <p:spPr>
            <a:xfrm>
              <a:off x="555739" y="1794199"/>
              <a:ext cx="0" cy="217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691243" y="3954745"/>
              <a:ext cx="0" cy="1659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flipH="1">
              <a:off x="691243" y="4495855"/>
              <a:ext cx="11091" cy="156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667492" y="6056789"/>
              <a:ext cx="5676405" cy="47501"/>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Arrow Connector 71"/>
            <p:cNvCxnSpPr/>
            <p:nvPr/>
          </p:nvCxnSpPr>
          <p:spPr>
            <a:xfrm flipH="1" flipV="1">
              <a:off x="6332022" y="4049859"/>
              <a:ext cx="11876" cy="20184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flipV="1">
              <a:off x="4972226" y="5771781"/>
              <a:ext cx="0" cy="296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p:cNvCxnSpPr/>
            <p:nvPr/>
          </p:nvCxnSpPr>
          <p:spPr>
            <a:xfrm flipV="1">
              <a:off x="2258785" y="5902410"/>
              <a:ext cx="0" cy="2014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a:off x="2995056" y="6104088"/>
              <a:ext cx="0" cy="154581"/>
            </a:xfrm>
            <a:prstGeom prst="line">
              <a:avLst/>
            </a:prstGeom>
          </p:spPr>
          <p:style>
            <a:lnRef idx="2">
              <a:schemeClr val="dk1"/>
            </a:lnRef>
            <a:fillRef idx="0">
              <a:schemeClr val="dk1"/>
            </a:fillRef>
            <a:effectRef idx="1">
              <a:schemeClr val="dk1"/>
            </a:effectRef>
            <a:fontRef idx="minor">
              <a:schemeClr val="tx1"/>
            </a:fontRef>
          </p:style>
        </p:cxnSp>
        <p:sp>
          <p:nvSpPr>
            <p:cNvPr id="76" name="Rectangle 75"/>
            <p:cNvSpPr/>
            <p:nvPr/>
          </p:nvSpPr>
          <p:spPr>
            <a:xfrm>
              <a:off x="726868" y="6257223"/>
              <a:ext cx="4714504" cy="559587"/>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Monitoring and Assessment of All Activities </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CIPO Model can be implemented to check effectiveness of Process  </a:t>
              </a:r>
              <a:endParaRPr lang="en-US" sz="1100" dirty="0">
                <a:effectLst/>
                <a:ea typeface="Calibri"/>
                <a:cs typeface="Times New Roman"/>
              </a:endParaRPr>
            </a:p>
          </p:txBody>
        </p:sp>
        <p:cxnSp>
          <p:nvCxnSpPr>
            <p:cNvPr id="77" name="Straight Arrow Connector 76"/>
            <p:cNvCxnSpPr/>
            <p:nvPr/>
          </p:nvCxnSpPr>
          <p:spPr>
            <a:xfrm>
              <a:off x="5429497" y="6406171"/>
              <a:ext cx="12825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8" name="Straight Arrow Connector 77"/>
            <p:cNvCxnSpPr>
              <a:stCxn id="27" idx="2"/>
            </p:cNvCxnSpPr>
            <p:nvPr/>
          </p:nvCxnSpPr>
          <p:spPr>
            <a:xfrm>
              <a:off x="7976409" y="5393152"/>
              <a:ext cx="0" cy="4498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9" name="Oval 78"/>
            <p:cNvSpPr/>
            <p:nvPr/>
          </p:nvSpPr>
          <p:spPr>
            <a:xfrm>
              <a:off x="6813661" y="5889490"/>
              <a:ext cx="2272746" cy="970389"/>
            </a:xfrm>
            <a:prstGeom prst="ellipse">
              <a:avLst/>
            </a:prstGeom>
            <a:solidFill>
              <a:srgbClr val="E44EE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a:solidFill>
                    <a:srgbClr val="000000"/>
                  </a:solidFill>
                  <a:effectLst/>
                  <a:latin typeface="Times New Roman"/>
                  <a:ea typeface="Calibri"/>
                  <a:cs typeface="Times New Roman"/>
                </a:rPr>
                <a:t>Internationalisation of Career to address career orientation </a:t>
              </a:r>
              <a:endParaRPr lang="en-US" sz="1100">
                <a:effectLst/>
                <a:ea typeface="Calibri"/>
                <a:cs typeface="Times New Roman"/>
              </a:endParaRPr>
            </a:p>
          </p:txBody>
        </p:sp>
        <p:sp>
          <p:nvSpPr>
            <p:cNvPr id="80" name="Oval 79"/>
            <p:cNvSpPr/>
            <p:nvPr/>
          </p:nvSpPr>
          <p:spPr>
            <a:xfrm>
              <a:off x="8279575" y="938385"/>
              <a:ext cx="244157" cy="344343"/>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81" name="Oval 80"/>
            <p:cNvSpPr/>
            <p:nvPr/>
          </p:nvSpPr>
          <p:spPr>
            <a:xfrm>
              <a:off x="283760" y="940176"/>
              <a:ext cx="242695" cy="364904"/>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100" b="1">
                  <a:solidFill>
                    <a:srgbClr val="000000"/>
                  </a:solidFill>
                  <a:effectLst/>
                  <a:latin typeface="Times New Roman"/>
                  <a:ea typeface="Calibri"/>
                </a:rPr>
                <a:t>2</a:t>
              </a:r>
              <a:endParaRPr lang="en-US" sz="1200">
                <a:effectLst/>
                <a:latin typeface="Times New Roman"/>
                <a:ea typeface="Times New Roman"/>
              </a:endParaRPr>
            </a:p>
          </p:txBody>
        </p:sp>
        <p:sp>
          <p:nvSpPr>
            <p:cNvPr id="82" name="Oval 81"/>
            <p:cNvSpPr/>
            <p:nvPr/>
          </p:nvSpPr>
          <p:spPr>
            <a:xfrm>
              <a:off x="1764542" y="975761"/>
              <a:ext cx="246328" cy="342279"/>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100" b="1">
                  <a:solidFill>
                    <a:srgbClr val="000000"/>
                  </a:solidFill>
                  <a:effectLst/>
                  <a:latin typeface="Times New Roman"/>
                  <a:ea typeface="Calibri"/>
                </a:rPr>
                <a:t>3</a:t>
              </a:r>
              <a:endParaRPr lang="en-US" sz="1200">
                <a:effectLst/>
                <a:latin typeface="Times New Roman"/>
                <a:ea typeface="Times New Roman"/>
              </a:endParaRPr>
            </a:p>
          </p:txBody>
        </p:sp>
        <p:sp>
          <p:nvSpPr>
            <p:cNvPr id="83" name="Oval 82"/>
            <p:cNvSpPr/>
            <p:nvPr/>
          </p:nvSpPr>
          <p:spPr>
            <a:xfrm>
              <a:off x="3061079" y="975622"/>
              <a:ext cx="226364" cy="342614"/>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100" b="1">
                  <a:solidFill>
                    <a:srgbClr val="000000"/>
                  </a:solidFill>
                  <a:effectLst/>
                  <a:latin typeface="Times New Roman"/>
                  <a:ea typeface="Calibri"/>
                </a:rPr>
                <a:t>4</a:t>
              </a:r>
              <a:endParaRPr lang="en-US" sz="1200">
                <a:effectLst/>
                <a:latin typeface="Times New Roman"/>
                <a:ea typeface="Times New Roman"/>
              </a:endParaRPr>
            </a:p>
          </p:txBody>
        </p:sp>
        <p:cxnSp>
          <p:nvCxnSpPr>
            <p:cNvPr id="84" name="Straight Arrow Connector 83"/>
            <p:cNvCxnSpPr/>
            <p:nvPr/>
          </p:nvCxnSpPr>
          <p:spPr>
            <a:xfrm flipH="1" flipV="1">
              <a:off x="3493819" y="4322992"/>
              <a:ext cx="13426" cy="17590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p:cNvCxnSpPr/>
            <p:nvPr/>
          </p:nvCxnSpPr>
          <p:spPr>
            <a:xfrm flipV="1">
              <a:off x="669272" y="5902996"/>
              <a:ext cx="0" cy="2012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6" name="Oval 85"/>
            <p:cNvSpPr/>
            <p:nvPr/>
          </p:nvSpPr>
          <p:spPr>
            <a:xfrm>
              <a:off x="4837050" y="962211"/>
              <a:ext cx="1352353" cy="367481"/>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a:solidFill>
                    <a:srgbClr val="000000"/>
                  </a:solidFill>
                  <a:effectLst/>
                  <a:latin typeface="Times New Roman"/>
                  <a:ea typeface="Calibri"/>
                  <a:cs typeface="Times New Roman"/>
                </a:rPr>
                <a:t>Go side by side </a:t>
              </a:r>
              <a:endParaRPr lang="en-US" sz="1100">
                <a:effectLst/>
                <a:ea typeface="Calibri"/>
                <a:cs typeface="Times New Roman"/>
              </a:endParaRPr>
            </a:p>
          </p:txBody>
        </p:sp>
      </p:grpSp>
    </p:spTree>
    <p:extLst>
      <p:ext uri="{BB962C8B-B14F-4D97-AF65-F5344CB8AC3E}">
        <p14:creationId xmlns:p14="http://schemas.microsoft.com/office/powerpoint/2010/main" val="417754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425" y="190818"/>
            <a:ext cx="4695826" cy="847407"/>
          </a:xfrm>
          <a:ln>
            <a:solidFill>
              <a:schemeClr val="accent1"/>
            </a:solidFill>
          </a:ln>
        </p:spPr>
        <p:txBody>
          <a:bodyPr/>
          <a:lstStyle/>
          <a:p>
            <a:pPr algn="ctr"/>
            <a:r>
              <a:rPr lang="en-US" b="1" dirty="0"/>
              <a:t>Conclusion</a:t>
            </a:r>
          </a:p>
        </p:txBody>
      </p:sp>
      <p:sp>
        <p:nvSpPr>
          <p:cNvPr id="3" name="Content Placeholder 2"/>
          <p:cNvSpPr>
            <a:spLocks noGrp="1"/>
          </p:cNvSpPr>
          <p:nvPr>
            <p:ph idx="1"/>
          </p:nvPr>
        </p:nvSpPr>
        <p:spPr>
          <a:xfrm>
            <a:off x="504825" y="1419224"/>
            <a:ext cx="10982325" cy="5191125"/>
          </a:xfrm>
          <a:ln>
            <a:solidFill>
              <a:schemeClr val="accent1"/>
            </a:solidFill>
          </a:ln>
        </p:spPr>
        <p:txBody>
          <a:bodyPr>
            <a:normAutofit lnSpcReduction="10000"/>
          </a:bodyPr>
          <a:lstStyle/>
          <a:p>
            <a:r>
              <a:rPr lang="en-US" dirty="0">
                <a:solidFill>
                  <a:schemeClr val="tx2"/>
                </a:solidFill>
              </a:rPr>
              <a:t>Findings and discussion of article is creating the demand of </a:t>
            </a:r>
            <a:r>
              <a:rPr lang="en-US" dirty="0" err="1" smtClean="0">
                <a:solidFill>
                  <a:schemeClr val="tx2"/>
                </a:solidFill>
              </a:rPr>
              <a:t>internationalising</a:t>
            </a:r>
            <a:r>
              <a:rPr lang="en-US" dirty="0" smtClean="0">
                <a:solidFill>
                  <a:schemeClr val="tx2"/>
                </a:solidFill>
              </a:rPr>
              <a:t> </a:t>
            </a:r>
            <a:r>
              <a:rPr lang="en-US" dirty="0">
                <a:solidFill>
                  <a:schemeClr val="tx2"/>
                </a:solidFill>
              </a:rPr>
              <a:t>research, curriculum, programs and subjects of having general nature. </a:t>
            </a:r>
            <a:endParaRPr lang="en-US" dirty="0" smtClean="0">
              <a:solidFill>
                <a:schemeClr val="tx2"/>
              </a:solidFill>
            </a:endParaRPr>
          </a:p>
          <a:p>
            <a:endParaRPr lang="en-US" dirty="0">
              <a:solidFill>
                <a:schemeClr val="tx2"/>
              </a:solidFill>
            </a:endParaRPr>
          </a:p>
          <a:p>
            <a:r>
              <a:rPr lang="en-US" dirty="0" err="1">
                <a:solidFill>
                  <a:schemeClr val="tx2"/>
                </a:solidFill>
              </a:rPr>
              <a:t>Internationalisation</a:t>
            </a:r>
            <a:r>
              <a:rPr lang="en-US" dirty="0">
                <a:solidFill>
                  <a:schemeClr val="tx2"/>
                </a:solidFill>
              </a:rPr>
              <a:t> of any university also demands the </a:t>
            </a:r>
            <a:r>
              <a:rPr lang="en-US" dirty="0" err="1">
                <a:solidFill>
                  <a:schemeClr val="tx2"/>
                </a:solidFill>
              </a:rPr>
              <a:t>internationalisation</a:t>
            </a:r>
            <a:r>
              <a:rPr lang="en-US" dirty="0">
                <a:solidFill>
                  <a:schemeClr val="tx2"/>
                </a:solidFill>
              </a:rPr>
              <a:t> of all these components which are quoted above. </a:t>
            </a:r>
            <a:endParaRPr lang="en-US" dirty="0" smtClean="0">
              <a:solidFill>
                <a:schemeClr val="tx2"/>
              </a:solidFill>
            </a:endParaRPr>
          </a:p>
          <a:p>
            <a:endParaRPr lang="en-US" dirty="0">
              <a:solidFill>
                <a:schemeClr val="tx2"/>
              </a:solidFill>
            </a:endParaRPr>
          </a:p>
          <a:p>
            <a:r>
              <a:rPr lang="en-US" dirty="0">
                <a:solidFill>
                  <a:schemeClr val="tx2"/>
                </a:solidFill>
              </a:rPr>
              <a:t>Proposed framework illustrates that all components of </a:t>
            </a:r>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 can be addressed through </a:t>
            </a:r>
            <a:r>
              <a:rPr lang="en-US" dirty="0" smtClean="0">
                <a:solidFill>
                  <a:schemeClr val="tx2"/>
                </a:solidFill>
              </a:rPr>
              <a:t>ODL. </a:t>
            </a:r>
            <a:endParaRPr lang="en-US" dirty="0" smtClean="0">
              <a:solidFill>
                <a:schemeClr val="tx2"/>
              </a:solidFill>
            </a:endParaRPr>
          </a:p>
          <a:p>
            <a:endParaRPr lang="en-US" dirty="0">
              <a:solidFill>
                <a:schemeClr val="tx2"/>
              </a:solidFill>
            </a:endParaRPr>
          </a:p>
          <a:p>
            <a:r>
              <a:rPr lang="en-US" dirty="0" err="1">
                <a:solidFill>
                  <a:schemeClr val="tx2"/>
                </a:solidFill>
              </a:rPr>
              <a:t>Internationalisation</a:t>
            </a:r>
            <a:r>
              <a:rPr lang="en-US" dirty="0">
                <a:solidFill>
                  <a:schemeClr val="tx2"/>
                </a:solidFill>
              </a:rPr>
              <a:t> of research and joint research projects will contribute in the body of knowledge and open up new ways for the development of </a:t>
            </a:r>
            <a:r>
              <a:rPr lang="en-US" dirty="0" err="1">
                <a:solidFill>
                  <a:schemeClr val="tx2"/>
                </a:solidFill>
              </a:rPr>
              <a:t>internationalisation</a:t>
            </a:r>
            <a:r>
              <a:rPr lang="en-US" dirty="0">
                <a:solidFill>
                  <a:schemeClr val="tx2"/>
                </a:solidFill>
              </a:rPr>
              <a:t> of higher education. </a:t>
            </a:r>
          </a:p>
        </p:txBody>
      </p:sp>
    </p:spTree>
    <p:extLst>
      <p:ext uri="{BB962C8B-B14F-4D97-AF65-F5344CB8AC3E}">
        <p14:creationId xmlns:p14="http://schemas.microsoft.com/office/powerpoint/2010/main" val="141395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850" y="247968"/>
            <a:ext cx="3724275" cy="752157"/>
          </a:xfrm>
          <a:ln>
            <a:solidFill>
              <a:schemeClr val="accent1"/>
            </a:solidFill>
          </a:ln>
        </p:spPr>
        <p:txBody>
          <a:bodyPr>
            <a:normAutofit fontScale="90000"/>
          </a:bodyPr>
          <a:lstStyle/>
          <a:p>
            <a:pPr algn="ctr"/>
            <a:r>
              <a:rPr lang="en-US" b="1" dirty="0" smtClean="0"/>
              <a:t>Recommendations</a:t>
            </a:r>
            <a:endParaRPr lang="en-US" dirty="0"/>
          </a:p>
        </p:txBody>
      </p:sp>
      <p:sp>
        <p:nvSpPr>
          <p:cNvPr id="3" name="Content Placeholder 2"/>
          <p:cNvSpPr>
            <a:spLocks noGrp="1"/>
          </p:cNvSpPr>
          <p:nvPr>
            <p:ph idx="1"/>
          </p:nvPr>
        </p:nvSpPr>
        <p:spPr>
          <a:xfrm>
            <a:off x="304799" y="1209676"/>
            <a:ext cx="11477625" cy="5295900"/>
          </a:xfrm>
          <a:ln>
            <a:solidFill>
              <a:schemeClr val="accent1"/>
            </a:solidFill>
          </a:ln>
        </p:spPr>
        <p:txBody>
          <a:bodyPr>
            <a:normAutofit/>
          </a:bodyPr>
          <a:lstStyle/>
          <a:p>
            <a:r>
              <a:rPr lang="en-US" dirty="0">
                <a:solidFill>
                  <a:schemeClr val="tx2"/>
                </a:solidFill>
              </a:rPr>
              <a:t>This framework will be helpful in implementation the </a:t>
            </a:r>
            <a:r>
              <a:rPr lang="en-US" dirty="0" err="1">
                <a:solidFill>
                  <a:schemeClr val="tx2"/>
                </a:solidFill>
              </a:rPr>
              <a:t>internationalisation</a:t>
            </a:r>
            <a:r>
              <a:rPr lang="en-US" dirty="0">
                <a:solidFill>
                  <a:schemeClr val="tx2"/>
                </a:solidFill>
              </a:rPr>
              <a:t> of higher education across the globe and development of higher education sector in ODL context. </a:t>
            </a:r>
            <a:endParaRPr lang="en-US" dirty="0" smtClean="0">
              <a:solidFill>
                <a:schemeClr val="tx2"/>
              </a:solidFill>
            </a:endParaRPr>
          </a:p>
          <a:p>
            <a:endParaRPr lang="en-US" dirty="0">
              <a:solidFill>
                <a:schemeClr val="tx2"/>
              </a:solidFill>
            </a:endParaRPr>
          </a:p>
          <a:p>
            <a:r>
              <a:rPr lang="en-US" dirty="0">
                <a:solidFill>
                  <a:schemeClr val="tx2"/>
                </a:solidFill>
              </a:rPr>
              <a:t>Open and distance learning universities as our </a:t>
            </a:r>
            <a:r>
              <a:rPr lang="en-US" dirty="0" smtClean="0">
                <a:solidFill>
                  <a:schemeClr val="tx2"/>
                </a:solidFill>
              </a:rPr>
              <a:t>Virtual </a:t>
            </a:r>
            <a:r>
              <a:rPr lang="en-US" dirty="0">
                <a:solidFill>
                  <a:schemeClr val="tx2"/>
                </a:solidFill>
              </a:rPr>
              <a:t>University of Pakistan may use this framework to implement </a:t>
            </a:r>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 </a:t>
            </a:r>
            <a:endParaRPr lang="en-US" dirty="0" smtClean="0">
              <a:solidFill>
                <a:schemeClr val="tx2"/>
              </a:solidFill>
            </a:endParaRPr>
          </a:p>
          <a:p>
            <a:endParaRPr lang="en-US" dirty="0">
              <a:solidFill>
                <a:schemeClr val="tx2"/>
              </a:solidFill>
            </a:endParaRPr>
          </a:p>
          <a:p>
            <a:r>
              <a:rPr lang="en-US" dirty="0">
                <a:solidFill>
                  <a:schemeClr val="tx2"/>
                </a:solidFill>
              </a:rPr>
              <a:t>It is recommended that </a:t>
            </a:r>
            <a:r>
              <a:rPr lang="en-US" dirty="0" err="1" smtClean="0">
                <a:solidFill>
                  <a:schemeClr val="tx2"/>
                </a:solidFill>
              </a:rPr>
              <a:t>internationalisation</a:t>
            </a:r>
            <a:r>
              <a:rPr lang="en-US" dirty="0" smtClean="0">
                <a:solidFill>
                  <a:schemeClr val="tx2"/>
                </a:solidFill>
              </a:rPr>
              <a:t> </a:t>
            </a:r>
            <a:r>
              <a:rPr lang="en-US" dirty="0">
                <a:solidFill>
                  <a:schemeClr val="tx2"/>
                </a:solidFill>
              </a:rPr>
              <a:t>at distance can be the good possibility for the attainment of </a:t>
            </a:r>
            <a:r>
              <a:rPr lang="en-US" dirty="0" err="1" smtClean="0">
                <a:solidFill>
                  <a:schemeClr val="tx2"/>
                </a:solidFill>
              </a:rPr>
              <a:t>internationalisation</a:t>
            </a:r>
            <a:r>
              <a:rPr lang="en-US" dirty="0" smtClean="0">
                <a:solidFill>
                  <a:schemeClr val="tx2"/>
                </a:solidFill>
              </a:rPr>
              <a:t> </a:t>
            </a:r>
            <a:r>
              <a:rPr lang="en-US" dirty="0">
                <a:solidFill>
                  <a:schemeClr val="tx2"/>
                </a:solidFill>
              </a:rPr>
              <a:t>goals.  </a:t>
            </a:r>
          </a:p>
          <a:p>
            <a:pPr marL="0" indent="0">
              <a:buNone/>
            </a:pPr>
            <a:endParaRPr lang="en-US" dirty="0">
              <a:solidFill>
                <a:schemeClr val="tx2"/>
              </a:solidFill>
              <a:latin typeface="Times New Roman" panose="02020603050405020304" pitchFamily="18" charset="0"/>
              <a:cs typeface="Times New Roman" panose="02020603050405020304" pitchFamily="18" charset="0"/>
            </a:endParaRPr>
          </a:p>
          <a:p>
            <a:pPr marL="0" indent="0">
              <a:buNone/>
            </a:pPr>
            <a:endParaRPr lang="en-US" dirty="0">
              <a:solidFill>
                <a:schemeClr val="tx2"/>
              </a:solidFill>
              <a:latin typeface="Times New Roman" panose="02020603050405020304" pitchFamily="18" charset="0"/>
              <a:cs typeface="Times New Roman" panose="02020603050405020304" pitchFamily="18" charset="0"/>
            </a:endParaRPr>
          </a:p>
          <a:p>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103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 y="4448174"/>
            <a:ext cx="4657725" cy="1052615"/>
          </a:xfrm>
        </p:spPr>
        <p:txBody>
          <a:bodyPr/>
          <a:lstStyle/>
          <a:p>
            <a:r>
              <a:rPr lang="en-US" b="1" dirty="0" smtClean="0"/>
              <a:t>Any Questions? </a:t>
            </a:r>
            <a:endParaRPr lang="en-US" b="1" dirty="0"/>
          </a:p>
        </p:txBody>
      </p:sp>
      <p:pic>
        <p:nvPicPr>
          <p:cNvPr id="1026" name="Picture 2" descr="\\lro-homes\users$\sadia.bashir\Desktop\animated-question-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4" y="704850"/>
            <a:ext cx="3667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63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A8ED1-40C1-4775-B333-B8B4E77EF60B}"/>
              </a:ext>
            </a:extLst>
          </p:cNvPr>
          <p:cNvSpPr>
            <a:spLocks noGrp="1"/>
          </p:cNvSpPr>
          <p:nvPr>
            <p:ph type="ctrTitle"/>
          </p:nvPr>
        </p:nvSpPr>
        <p:spPr>
          <a:xfrm>
            <a:off x="715616" y="309538"/>
            <a:ext cx="10853531" cy="1464906"/>
          </a:xfrm>
        </p:spPr>
        <p:style>
          <a:lnRef idx="2">
            <a:schemeClr val="dk1"/>
          </a:lnRef>
          <a:fillRef idx="1">
            <a:schemeClr val="lt1"/>
          </a:fillRef>
          <a:effectRef idx="0">
            <a:schemeClr val="dk1"/>
          </a:effectRef>
          <a:fontRef idx="minor">
            <a:schemeClr val="dk1"/>
          </a:fontRef>
        </p:style>
        <p:txBody>
          <a:bodyPr>
            <a:noAutofit/>
          </a:bodyPr>
          <a:lstStyle/>
          <a:p>
            <a:pPr algn="ctr">
              <a:lnSpc>
                <a:spcPct val="150000"/>
              </a:lnSpc>
            </a:pPr>
            <a:r>
              <a:rPr lang="en-US" sz="3200" b="1" dirty="0">
                <a:solidFill>
                  <a:schemeClr val="tx2"/>
                </a:solidFill>
              </a:rPr>
              <a:t>Strategies and Challenges in </a:t>
            </a:r>
            <a:r>
              <a:rPr lang="en-US" sz="3200" b="1" dirty="0" err="1" smtClean="0">
                <a:solidFill>
                  <a:schemeClr val="tx2"/>
                </a:solidFill>
              </a:rPr>
              <a:t>Internationalisation</a:t>
            </a:r>
            <a:r>
              <a:rPr lang="en-US" sz="3200" b="1" dirty="0" smtClean="0">
                <a:solidFill>
                  <a:schemeClr val="tx2"/>
                </a:solidFill>
              </a:rPr>
              <a:t> </a:t>
            </a:r>
            <a:r>
              <a:rPr lang="en-US" sz="3200" b="1" dirty="0">
                <a:solidFill>
                  <a:schemeClr val="tx2"/>
                </a:solidFill>
              </a:rPr>
              <a:t>of Higher Education through ODL: Meta Synthesis  </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0B0F7571-C37F-4DDD-9BFF-761DB3462393}"/>
              </a:ext>
            </a:extLst>
          </p:cNvPr>
          <p:cNvSpPr>
            <a:spLocks noGrp="1"/>
          </p:cNvSpPr>
          <p:nvPr>
            <p:ph type="subTitle" idx="1"/>
          </p:nvPr>
        </p:nvSpPr>
        <p:spPr>
          <a:xfrm>
            <a:off x="152400" y="4449170"/>
            <a:ext cx="6327913" cy="2120595"/>
          </a:xfrm>
        </p:spPr>
        <p:txBody>
          <a:bodyPr>
            <a:normAutofit fontScale="85000" lnSpcReduction="20000"/>
          </a:bodyPr>
          <a:lstStyle/>
          <a:p>
            <a:r>
              <a:rPr lang="en-US" dirty="0"/>
              <a:t>Presenters</a:t>
            </a:r>
            <a:r>
              <a:rPr lang="en-US" dirty="0" smtClean="0"/>
              <a:t>:</a:t>
            </a:r>
          </a:p>
          <a:p>
            <a:endParaRPr lang="en-US" dirty="0"/>
          </a:p>
          <a:p>
            <a:r>
              <a:rPr lang="en-US" b="1" dirty="0" err="1"/>
              <a:t>Sadia</a:t>
            </a:r>
            <a:r>
              <a:rPr lang="en-US" b="1" dirty="0"/>
              <a:t> Bashir </a:t>
            </a:r>
            <a:r>
              <a:rPr lang="en-US" dirty="0"/>
              <a:t/>
            </a:r>
            <a:br>
              <a:rPr lang="en-US" dirty="0"/>
            </a:br>
            <a:r>
              <a:rPr lang="en-US" dirty="0"/>
              <a:t>Tutor/Instructor (Education)</a:t>
            </a:r>
            <a:br>
              <a:rPr lang="en-US" dirty="0"/>
            </a:br>
            <a:r>
              <a:rPr lang="en-US" dirty="0"/>
              <a:t>Virtual University of Pakistan </a:t>
            </a:r>
            <a:br>
              <a:rPr lang="en-US" dirty="0"/>
            </a:br>
            <a:endParaRPr lang="en-US" dirty="0" smtClean="0"/>
          </a:p>
          <a:p>
            <a:r>
              <a:rPr lang="en-US" b="1" dirty="0" smtClean="0"/>
              <a:t>Dr</a:t>
            </a:r>
            <a:r>
              <a:rPr lang="en-US" b="1" dirty="0"/>
              <a:t>. </a:t>
            </a:r>
            <a:r>
              <a:rPr lang="en-US" b="1" dirty="0" err="1"/>
              <a:t>Munawar</a:t>
            </a:r>
            <a:r>
              <a:rPr lang="en-US" b="1" dirty="0"/>
              <a:t> Sultana </a:t>
            </a:r>
            <a:r>
              <a:rPr lang="en-US" b="1" dirty="0" err="1"/>
              <a:t>Mirza</a:t>
            </a:r>
            <a:r>
              <a:rPr lang="en-US" dirty="0"/>
              <a:t/>
            </a:r>
            <a:br>
              <a:rPr lang="en-US" dirty="0"/>
            </a:br>
            <a:r>
              <a:rPr lang="en-US" dirty="0"/>
              <a:t>Advisor, Department of Education</a:t>
            </a:r>
            <a:br>
              <a:rPr lang="en-US" dirty="0"/>
            </a:br>
            <a:r>
              <a:rPr lang="en-US" dirty="0"/>
              <a:t>Virtual University of Pakistan</a:t>
            </a:r>
          </a:p>
          <a:p>
            <a:endParaRPr lang="en-US" dirty="0"/>
          </a:p>
        </p:txBody>
      </p:sp>
      <p:sp>
        <p:nvSpPr>
          <p:cNvPr id="6" name="Subtitle 2">
            <a:extLst>
              <a:ext uri="{FF2B5EF4-FFF2-40B4-BE49-F238E27FC236}">
                <a16:creationId xmlns:a16="http://schemas.microsoft.com/office/drawing/2014/main" xmlns="" id="{E16AF129-B9B7-4A95-B8AB-2D80A3584C76}"/>
              </a:ext>
            </a:extLst>
          </p:cNvPr>
          <p:cNvSpPr txBox="1">
            <a:spLocks/>
          </p:cNvSpPr>
          <p:nvPr/>
        </p:nvSpPr>
        <p:spPr>
          <a:xfrm>
            <a:off x="3604591" y="2343048"/>
            <a:ext cx="7447722" cy="17185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0"/>
              </a:spcBef>
              <a:buClr>
                <a:schemeClr val="accent5"/>
              </a:buClr>
              <a:buSzPct val="90000"/>
              <a:buFont typeface="Arial" pitchFamily="34" charset="0"/>
              <a:buNone/>
              <a:defRPr sz="2400" kern="1200">
                <a:solidFill>
                  <a:schemeClr val="bg1"/>
                </a:solidFill>
                <a:effectLst>
                  <a:outerShdw blurRad="63500" algn="ctr" rotWithShape="0">
                    <a:prstClr val="black">
                      <a:alpha val="40000"/>
                    </a:prstClr>
                  </a:outerShdw>
                </a:effectLst>
                <a:latin typeface="+mn-lt"/>
                <a:ea typeface="+mn-ea"/>
                <a:cs typeface="+mn-cs"/>
              </a:defRPr>
            </a:lvl1pPr>
            <a:lvl2pPr marL="457200" indent="0" algn="ctr" defTabSz="914400" rtl="0" eaLnBrk="1" latinLnBrk="0" hangingPunct="1">
              <a:lnSpc>
                <a:spcPct val="90000"/>
              </a:lnSpc>
              <a:spcBef>
                <a:spcPts val="1200"/>
              </a:spcBef>
              <a:buClr>
                <a:schemeClr val="accent5"/>
              </a:buClr>
              <a:buSzPct val="90000"/>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5"/>
              </a:buClr>
              <a:buSzPct val="90000"/>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5"/>
              </a:buClr>
              <a:buSzPct val="90000"/>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accent5"/>
              </a:buClr>
              <a:buSzPct val="90000"/>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Clr>
                <a:schemeClr val="accent5"/>
              </a:buClr>
              <a:buSzPct val="90000"/>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Clr>
                <a:schemeClr val="accent5"/>
              </a:buClr>
              <a:buSzPct val="90000"/>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Clr>
                <a:schemeClr val="accent5"/>
              </a:buClr>
              <a:buSzPct val="90000"/>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Clr>
                <a:schemeClr val="accent5"/>
              </a:buClr>
              <a:buSzPct val="90000"/>
              <a:buFont typeface="Arial" pitchFamily="34" charset="0"/>
              <a:buNone/>
              <a:defRPr sz="1600" kern="1200">
                <a:solidFill>
                  <a:schemeClr val="tx1"/>
                </a:solidFill>
                <a:latin typeface="+mn-lt"/>
                <a:ea typeface="+mn-ea"/>
                <a:cs typeface="+mn-cs"/>
              </a:defRPr>
            </a:lvl9pPr>
          </a:lstStyle>
          <a:p>
            <a:pPr algn="ctr"/>
            <a:r>
              <a:rPr lang="en-US" b="1" dirty="0">
                <a:solidFill>
                  <a:schemeClr val="tx2"/>
                </a:solidFill>
                <a:effectLst/>
              </a:rPr>
              <a:t>The 33</a:t>
            </a:r>
            <a:r>
              <a:rPr lang="en-US" b="1" baseline="30000" dirty="0">
                <a:solidFill>
                  <a:schemeClr val="tx2"/>
                </a:solidFill>
                <a:effectLst/>
              </a:rPr>
              <a:t>rd</a:t>
            </a:r>
            <a:r>
              <a:rPr lang="en-US" b="1" dirty="0">
                <a:solidFill>
                  <a:schemeClr val="tx2"/>
                </a:solidFill>
                <a:effectLst/>
              </a:rPr>
              <a:t> Annual Conference of the Asian Association of Open Universities</a:t>
            </a:r>
          </a:p>
          <a:p>
            <a:endParaRPr lang="en-US" dirty="0"/>
          </a:p>
        </p:txBody>
      </p:sp>
      <p:pic>
        <p:nvPicPr>
          <p:cNvPr id="1026" name="Picture 2" descr="\\lro-homes\users$\sadia.bashir\Desktop\Conference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436" y="3202339"/>
            <a:ext cx="7429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ro-homes\users$\sadia.bashir\Desktop\AAOU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54" y="3107089"/>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405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57518"/>
            <a:ext cx="10058400" cy="724511"/>
          </a:xfrm>
          <a:ln>
            <a:solidFill>
              <a:schemeClr val="accent1"/>
            </a:solidFill>
          </a:ln>
        </p:spPr>
        <p:txBody>
          <a:bodyPr vert="horz" lIns="91440" tIns="45720" rIns="91440" bIns="45720" rtlCol="0" anchor="b">
            <a:normAutofit fontScale="90000"/>
          </a:bodyPr>
          <a:lstStyle/>
          <a:p>
            <a:r>
              <a:rPr lang="en-US" b="1" dirty="0" err="1"/>
              <a:t>Internationalisation</a:t>
            </a:r>
            <a:r>
              <a:rPr lang="en-US" b="1" dirty="0"/>
              <a:t> of Higher Education (</a:t>
            </a:r>
            <a:r>
              <a:rPr lang="en-US" b="1" dirty="0" err="1"/>
              <a:t>IoHE</a:t>
            </a:r>
            <a:r>
              <a:rPr lang="en-US" b="1" dirty="0"/>
              <a:t>) </a:t>
            </a:r>
          </a:p>
        </p:txBody>
      </p:sp>
      <p:sp>
        <p:nvSpPr>
          <p:cNvPr id="3" name="Content Placeholder 2"/>
          <p:cNvSpPr>
            <a:spLocks noGrp="1"/>
          </p:cNvSpPr>
          <p:nvPr>
            <p:ph sz="half" idx="1"/>
          </p:nvPr>
        </p:nvSpPr>
        <p:spPr>
          <a:xfrm>
            <a:off x="1066800" y="1905000"/>
            <a:ext cx="4800600" cy="3864736"/>
          </a:xfrm>
          <a:ln>
            <a:solidFill>
              <a:schemeClr val="accent1"/>
            </a:solidFill>
          </a:ln>
        </p:spPr>
        <p:txBody>
          <a:bodyPr>
            <a:normAutofit/>
          </a:bodyPr>
          <a:lstStyle/>
          <a:p>
            <a:r>
              <a:rPr lang="en-GB" sz="2000" b="1" dirty="0">
                <a:solidFill>
                  <a:schemeClr val="tx2"/>
                </a:solidFill>
                <a:latin typeface="Arial" charset="0"/>
                <a:ea typeface="MS PGothic" charset="0"/>
                <a:cs typeface="Arial" charset="0"/>
              </a:rPr>
              <a:t>“The </a:t>
            </a:r>
            <a:r>
              <a:rPr lang="en-GB" sz="2000" b="1" dirty="0">
                <a:solidFill>
                  <a:srgbClr val="000090"/>
                </a:solidFill>
                <a:latin typeface="Arial" charset="0"/>
                <a:ea typeface="MS PGothic" charset="0"/>
                <a:cs typeface="Arial" charset="0"/>
              </a:rPr>
              <a:t>intentional</a:t>
            </a:r>
            <a:r>
              <a:rPr lang="en-GB" sz="2000" b="1" dirty="0">
                <a:solidFill>
                  <a:schemeClr val="accent1"/>
                </a:solidFill>
                <a:latin typeface="Arial" charset="0"/>
                <a:ea typeface="MS PGothic" charset="0"/>
                <a:cs typeface="Arial" charset="0"/>
              </a:rPr>
              <a:t> </a:t>
            </a:r>
            <a:r>
              <a:rPr lang="en-GB" sz="2000" b="1" dirty="0">
                <a:solidFill>
                  <a:schemeClr val="tx2"/>
                </a:solidFill>
                <a:latin typeface="Arial" charset="0"/>
                <a:ea typeface="MS PGothic" charset="0"/>
                <a:cs typeface="Arial" charset="0"/>
              </a:rPr>
              <a:t>process of integrating an international, intercultural or global dimension into the purpose, functions and delivery of post-secondary education,</a:t>
            </a:r>
            <a:r>
              <a:rPr lang="en-GB" sz="2000" b="1" dirty="0">
                <a:latin typeface="Arial" charset="0"/>
                <a:ea typeface="MS PGothic" charset="0"/>
                <a:cs typeface="Arial" charset="0"/>
              </a:rPr>
              <a:t> </a:t>
            </a:r>
            <a:r>
              <a:rPr lang="en-GB" sz="2000" b="1" dirty="0">
                <a:solidFill>
                  <a:srgbClr val="000090"/>
                </a:solidFill>
                <a:latin typeface="Arial" charset="0"/>
                <a:ea typeface="MS PGothic" charset="0"/>
                <a:cs typeface="Arial" charset="0"/>
              </a:rPr>
              <a:t>in order to enhance the quality of education and research for all students and staff and to make a meaningful contribution to society” </a:t>
            </a:r>
          </a:p>
          <a:p>
            <a:pPr marL="0" indent="0">
              <a:buNone/>
            </a:pPr>
            <a:r>
              <a:rPr lang="en-GB" sz="1800" dirty="0" smtClean="0">
                <a:latin typeface="Arial" charset="0"/>
                <a:ea typeface="MS PGothic" charset="0"/>
                <a:cs typeface="Arial" charset="0"/>
              </a:rPr>
              <a:t>(</a:t>
            </a:r>
            <a:r>
              <a:rPr lang="en-GB" sz="1800" dirty="0">
                <a:latin typeface="Arial" charset="0"/>
                <a:ea typeface="MS PGothic" charset="0"/>
                <a:cs typeface="Arial" charset="0"/>
              </a:rPr>
              <a:t>de Wit et al, 2015, European Parliament Study) </a:t>
            </a:r>
            <a:endParaRPr lang="en-US" sz="1800" dirty="0" smtClean="0"/>
          </a:p>
        </p:txBody>
      </p:sp>
      <p:graphicFrame>
        <p:nvGraphicFramePr>
          <p:cNvPr id="6" name="Content Placeholder 5"/>
          <p:cNvGraphicFramePr>
            <a:graphicFrameLocks noGrp="1"/>
          </p:cNvGraphicFramePr>
          <p:nvPr>
            <p:ph sz="half" idx="2"/>
          </p:nvPr>
        </p:nvGraphicFramePr>
        <p:xfrm>
          <a:off x="6324599" y="1905000"/>
          <a:ext cx="5640659"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380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FC67C-0FD2-4A39-82DD-29274F99623D}"/>
              </a:ext>
            </a:extLst>
          </p:cNvPr>
          <p:cNvSpPr>
            <a:spLocks noGrp="1"/>
          </p:cNvSpPr>
          <p:nvPr>
            <p:ph type="title"/>
          </p:nvPr>
        </p:nvSpPr>
        <p:spPr>
          <a:xfrm>
            <a:off x="1066800" y="457518"/>
            <a:ext cx="10058400" cy="907258"/>
          </a:xfrm>
          <a:ln>
            <a:solidFill>
              <a:schemeClr val="accent1"/>
            </a:solidFill>
          </a:ln>
        </p:spPr>
        <p:txBody>
          <a:bodyPr/>
          <a:lstStyle/>
          <a:p>
            <a:r>
              <a:rPr lang="en-US" b="1" dirty="0"/>
              <a:t>Structure of presentation </a:t>
            </a:r>
          </a:p>
        </p:txBody>
      </p:sp>
      <p:sp>
        <p:nvSpPr>
          <p:cNvPr id="3" name="Content Placeholder 2">
            <a:extLst>
              <a:ext uri="{FF2B5EF4-FFF2-40B4-BE49-F238E27FC236}">
                <a16:creationId xmlns:a16="http://schemas.microsoft.com/office/drawing/2014/main" xmlns="" id="{77AEC757-74CC-44D3-BB25-022B7078AB52}"/>
              </a:ext>
            </a:extLst>
          </p:cNvPr>
          <p:cNvSpPr>
            <a:spLocks noGrp="1"/>
          </p:cNvSpPr>
          <p:nvPr>
            <p:ph idx="1"/>
          </p:nvPr>
        </p:nvSpPr>
        <p:spPr>
          <a:xfrm>
            <a:off x="1066800" y="1637731"/>
            <a:ext cx="10058400" cy="4817660"/>
          </a:xfrm>
          <a:ln>
            <a:solidFill>
              <a:schemeClr val="accent1"/>
            </a:solidFill>
          </a:ln>
        </p:spPr>
        <p:txBody>
          <a:bodyPr>
            <a:normAutofit fontScale="92500" lnSpcReduction="20000"/>
          </a:bodyPr>
          <a:lstStyle/>
          <a:p>
            <a:r>
              <a:rPr lang="en-US" dirty="0">
                <a:solidFill>
                  <a:schemeClr val="tx2"/>
                </a:solidFill>
              </a:rPr>
              <a:t>Introduction </a:t>
            </a:r>
          </a:p>
          <a:p>
            <a:r>
              <a:rPr lang="en-US" dirty="0">
                <a:solidFill>
                  <a:schemeClr val="tx2"/>
                </a:solidFill>
              </a:rPr>
              <a:t>Objectives </a:t>
            </a:r>
          </a:p>
          <a:p>
            <a:r>
              <a:rPr lang="en-US" dirty="0">
                <a:solidFill>
                  <a:schemeClr val="tx2"/>
                </a:solidFill>
              </a:rPr>
              <a:t>Methodology </a:t>
            </a:r>
          </a:p>
          <a:p>
            <a:r>
              <a:rPr lang="en-US" dirty="0">
                <a:solidFill>
                  <a:schemeClr val="tx2"/>
                </a:solidFill>
              </a:rPr>
              <a:t>Data analysis </a:t>
            </a:r>
          </a:p>
          <a:p>
            <a:r>
              <a:rPr lang="en-US" dirty="0">
                <a:solidFill>
                  <a:schemeClr val="tx2"/>
                </a:solidFill>
              </a:rPr>
              <a:t>Extracted themes from </a:t>
            </a:r>
            <a:r>
              <a:rPr lang="en-US" dirty="0" smtClean="0">
                <a:solidFill>
                  <a:schemeClr val="tx2"/>
                </a:solidFill>
              </a:rPr>
              <a:t>literature regarding strategies</a:t>
            </a:r>
          </a:p>
          <a:p>
            <a:r>
              <a:rPr lang="en-US" dirty="0" smtClean="0">
                <a:solidFill>
                  <a:schemeClr val="tx2"/>
                </a:solidFill>
              </a:rPr>
              <a:t>Extracted </a:t>
            </a:r>
            <a:r>
              <a:rPr lang="en-US" dirty="0">
                <a:solidFill>
                  <a:schemeClr val="tx2"/>
                </a:solidFill>
              </a:rPr>
              <a:t>themes from literature regarding challenges </a:t>
            </a:r>
            <a:endParaRPr lang="en-US" dirty="0" smtClean="0">
              <a:solidFill>
                <a:schemeClr val="tx2"/>
              </a:solidFill>
            </a:endParaRPr>
          </a:p>
          <a:p>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 through ODL </a:t>
            </a:r>
          </a:p>
          <a:p>
            <a:r>
              <a:rPr lang="en-US" dirty="0" smtClean="0">
                <a:solidFill>
                  <a:schemeClr val="tx2"/>
                </a:solidFill>
              </a:rPr>
              <a:t>Framework</a:t>
            </a:r>
          </a:p>
          <a:p>
            <a:r>
              <a:rPr lang="en-US" dirty="0" smtClean="0">
                <a:solidFill>
                  <a:schemeClr val="tx2"/>
                </a:solidFill>
              </a:rPr>
              <a:t>Conclusion and recommendations  </a:t>
            </a:r>
            <a:endParaRPr lang="en-US" dirty="0">
              <a:solidFill>
                <a:schemeClr val="tx2"/>
              </a:solidFill>
            </a:endParaRPr>
          </a:p>
          <a:p>
            <a:r>
              <a:rPr lang="en-US" dirty="0">
                <a:solidFill>
                  <a:schemeClr val="tx2"/>
                </a:solidFill>
              </a:rPr>
              <a:t>Question and </a:t>
            </a:r>
            <a:r>
              <a:rPr lang="en-US" dirty="0" smtClean="0">
                <a:solidFill>
                  <a:schemeClr val="tx2"/>
                </a:solidFill>
              </a:rPr>
              <a:t>answers</a:t>
            </a:r>
            <a:endParaRPr lang="en-US" dirty="0"/>
          </a:p>
        </p:txBody>
      </p:sp>
    </p:spTree>
    <p:extLst>
      <p:ext uri="{BB962C8B-B14F-4D97-AF65-F5344CB8AC3E}">
        <p14:creationId xmlns:p14="http://schemas.microsoft.com/office/powerpoint/2010/main" val="239724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17D02-CC56-404A-A9CC-D6C5E3CC19CF}"/>
              </a:ext>
            </a:extLst>
          </p:cNvPr>
          <p:cNvSpPr>
            <a:spLocks noGrp="1"/>
          </p:cNvSpPr>
          <p:nvPr>
            <p:ph type="title"/>
          </p:nvPr>
        </p:nvSpPr>
        <p:spPr>
          <a:ln>
            <a:solidFill>
              <a:schemeClr val="accent1"/>
            </a:solidFill>
          </a:ln>
        </p:spPr>
        <p:txBody>
          <a:bodyPr/>
          <a:lstStyle/>
          <a:p>
            <a:r>
              <a:rPr lang="en-US" b="1" dirty="0"/>
              <a:t>Introduction</a:t>
            </a:r>
          </a:p>
        </p:txBody>
      </p:sp>
      <p:sp>
        <p:nvSpPr>
          <p:cNvPr id="3" name="Content Placeholder 2">
            <a:extLst>
              <a:ext uri="{FF2B5EF4-FFF2-40B4-BE49-F238E27FC236}">
                <a16:creationId xmlns:a16="http://schemas.microsoft.com/office/drawing/2014/main" xmlns="" id="{696753A9-8A83-48E8-8241-33B111918804}"/>
              </a:ext>
            </a:extLst>
          </p:cNvPr>
          <p:cNvSpPr>
            <a:spLocks noGrp="1"/>
          </p:cNvSpPr>
          <p:nvPr>
            <p:ph idx="1"/>
          </p:nvPr>
        </p:nvSpPr>
        <p:spPr>
          <a:xfrm>
            <a:off x="1066800" y="1905001"/>
            <a:ext cx="10058400" cy="3448049"/>
          </a:xfrm>
          <a:ln>
            <a:solidFill>
              <a:schemeClr val="accent1"/>
            </a:solidFill>
          </a:ln>
        </p:spPr>
        <p:txBody>
          <a:bodyPr>
            <a:normAutofit/>
          </a:bodyPr>
          <a:lstStyle/>
          <a:p>
            <a:pPr>
              <a:lnSpc>
                <a:spcPct val="150000"/>
              </a:lnSpc>
            </a:pPr>
            <a:r>
              <a:rPr lang="en-US" dirty="0">
                <a:solidFill>
                  <a:schemeClr val="tx2"/>
                </a:solidFill>
              </a:rPr>
              <a:t>Development of universities is based on the national education policy of their countries. Similarly they respond to their national context and space because they are accountable to the regulations and policies of their countries. Hence, higher education is main serving industry inside a country regardless of the external processes of </a:t>
            </a:r>
            <a:r>
              <a:rPr lang="en-US" dirty="0" err="1" smtClean="0">
                <a:solidFill>
                  <a:schemeClr val="tx2"/>
                </a:solidFill>
              </a:rPr>
              <a:t>internationalisation</a:t>
            </a:r>
            <a:r>
              <a:rPr lang="en-US" dirty="0" smtClean="0">
                <a:solidFill>
                  <a:schemeClr val="tx2"/>
                </a:solidFill>
              </a:rPr>
              <a:t> </a:t>
            </a:r>
            <a:r>
              <a:rPr lang="en-US" dirty="0">
                <a:solidFill>
                  <a:schemeClr val="tx2"/>
                </a:solidFill>
              </a:rPr>
              <a:t>and globalization (Bradford, </a:t>
            </a:r>
            <a:r>
              <a:rPr lang="en-US" dirty="0" err="1">
                <a:solidFill>
                  <a:schemeClr val="tx2"/>
                </a:solidFill>
              </a:rPr>
              <a:t>Guzmán</a:t>
            </a:r>
            <a:r>
              <a:rPr lang="en-US" dirty="0">
                <a:solidFill>
                  <a:schemeClr val="tx2"/>
                </a:solidFill>
              </a:rPr>
              <a:t> &amp; Trujillo, 2017). </a:t>
            </a:r>
          </a:p>
          <a:p>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17D02-CC56-404A-A9CC-D6C5E3CC19CF}"/>
              </a:ext>
            </a:extLst>
          </p:cNvPr>
          <p:cNvSpPr>
            <a:spLocks noGrp="1"/>
          </p:cNvSpPr>
          <p:nvPr>
            <p:ph type="title"/>
          </p:nvPr>
        </p:nvSpPr>
        <p:spPr>
          <a:ln>
            <a:solidFill>
              <a:schemeClr val="accent1"/>
            </a:solidFill>
          </a:ln>
        </p:spPr>
        <p:txBody>
          <a:bodyPr/>
          <a:lstStyle/>
          <a:p>
            <a:r>
              <a:rPr lang="en-US" b="1" dirty="0"/>
              <a:t>Introduction</a:t>
            </a:r>
          </a:p>
        </p:txBody>
      </p:sp>
      <p:sp>
        <p:nvSpPr>
          <p:cNvPr id="3" name="Content Placeholder 2">
            <a:extLst>
              <a:ext uri="{FF2B5EF4-FFF2-40B4-BE49-F238E27FC236}">
                <a16:creationId xmlns:a16="http://schemas.microsoft.com/office/drawing/2014/main" xmlns="" id="{696753A9-8A83-48E8-8241-33B111918804}"/>
              </a:ext>
            </a:extLst>
          </p:cNvPr>
          <p:cNvSpPr>
            <a:spLocks noGrp="1"/>
          </p:cNvSpPr>
          <p:nvPr>
            <p:ph idx="1"/>
          </p:nvPr>
        </p:nvSpPr>
        <p:spPr>
          <a:xfrm>
            <a:off x="1066800" y="1905001"/>
            <a:ext cx="10058400" cy="3954885"/>
          </a:xfrm>
          <a:ln>
            <a:solidFill>
              <a:schemeClr val="accent1"/>
            </a:solidFill>
          </a:ln>
        </p:spPr>
        <p:txBody>
          <a:bodyPr>
            <a:normAutofit lnSpcReduction="10000"/>
          </a:bodyPr>
          <a:lstStyle/>
          <a:p>
            <a:pPr>
              <a:lnSpc>
                <a:spcPct val="150000"/>
              </a:lnSpc>
            </a:pPr>
            <a:r>
              <a:rPr lang="en-US" dirty="0">
                <a:solidFill>
                  <a:schemeClr val="tx2"/>
                </a:solidFill>
              </a:rPr>
              <a:t>Chang and Lin (2018) defined </a:t>
            </a:r>
            <a:r>
              <a:rPr lang="en-US" dirty="0" err="1" smtClean="0">
                <a:solidFill>
                  <a:schemeClr val="tx2"/>
                </a:solidFill>
              </a:rPr>
              <a:t>internationalisation</a:t>
            </a:r>
            <a:r>
              <a:rPr lang="en-US" dirty="0" smtClean="0">
                <a:solidFill>
                  <a:schemeClr val="tx2"/>
                </a:solidFill>
              </a:rPr>
              <a:t> </a:t>
            </a:r>
            <a:r>
              <a:rPr lang="en-US" dirty="0">
                <a:solidFill>
                  <a:schemeClr val="tx2"/>
                </a:solidFill>
              </a:rPr>
              <a:t>as “the specific policies and initiatives of countries and individual academic institutions or systems to deal with global </a:t>
            </a:r>
            <a:r>
              <a:rPr lang="en-US" dirty="0" smtClean="0">
                <a:solidFill>
                  <a:schemeClr val="tx2"/>
                </a:solidFill>
              </a:rPr>
              <a:t>trends”. </a:t>
            </a:r>
            <a:endParaRPr lang="en-US" dirty="0" smtClean="0">
              <a:solidFill>
                <a:schemeClr val="tx2"/>
              </a:solidFill>
            </a:endParaRPr>
          </a:p>
          <a:p>
            <a:pPr>
              <a:lnSpc>
                <a:spcPct val="150000"/>
              </a:lnSpc>
            </a:pPr>
            <a:r>
              <a:rPr lang="en-US" dirty="0">
                <a:solidFill>
                  <a:schemeClr val="tx2"/>
                </a:solidFill>
              </a:rPr>
              <a:t>de Wit in his 2002 book </a:t>
            </a:r>
            <a:r>
              <a:rPr lang="en-US" i="1" dirty="0">
                <a:solidFill>
                  <a:schemeClr val="tx2"/>
                </a:solidFill>
              </a:rPr>
              <a:t>Internationalization of Higher Education </a:t>
            </a:r>
            <a:r>
              <a:rPr lang="en-US" dirty="0">
                <a:solidFill>
                  <a:schemeClr val="tx2"/>
                </a:solidFill>
              </a:rPr>
              <a:t>drawn four categories of rationales which are playing their role in country-level efforts toward internationalization of higher education. </a:t>
            </a:r>
            <a:r>
              <a:rPr lang="en-US" dirty="0">
                <a:solidFill>
                  <a:schemeClr val="tx2"/>
                </a:solidFill>
              </a:rPr>
              <a:t>These categories address </a:t>
            </a:r>
            <a:r>
              <a:rPr lang="en-US" i="1" dirty="0">
                <a:solidFill>
                  <a:schemeClr val="tx2"/>
                </a:solidFill>
              </a:rPr>
              <a:t>academic, </a:t>
            </a:r>
            <a:r>
              <a:rPr lang="en-US" i="1" dirty="0" smtClean="0">
                <a:solidFill>
                  <a:schemeClr val="tx2"/>
                </a:solidFill>
              </a:rPr>
              <a:t>economic, </a:t>
            </a:r>
            <a:r>
              <a:rPr lang="en-US" i="1" dirty="0">
                <a:solidFill>
                  <a:schemeClr val="tx2"/>
                </a:solidFill>
              </a:rPr>
              <a:t>political and social</a:t>
            </a:r>
            <a:r>
              <a:rPr lang="en-US" dirty="0">
                <a:solidFill>
                  <a:schemeClr val="tx2"/>
                </a:solidFill>
              </a:rPr>
              <a:t> phenomenon. </a:t>
            </a:r>
            <a:endParaRPr lang="en-US" dirty="0">
              <a:solidFill>
                <a:schemeClr val="tx2"/>
              </a:solidFill>
            </a:endParaRPr>
          </a:p>
        </p:txBody>
      </p:sp>
    </p:spTree>
    <p:extLst>
      <p:ext uri="{BB962C8B-B14F-4D97-AF65-F5344CB8AC3E}">
        <p14:creationId xmlns:p14="http://schemas.microsoft.com/office/powerpoint/2010/main" val="139129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150" y="409575"/>
            <a:ext cx="3619500" cy="714375"/>
          </a:xfrm>
          <a:ln>
            <a:solidFill>
              <a:schemeClr val="accent1"/>
            </a:solidFill>
          </a:ln>
        </p:spPr>
        <p:txBody>
          <a:bodyPr>
            <a:normAutofit/>
          </a:bodyPr>
          <a:lstStyle/>
          <a:p>
            <a:pPr algn="ctr"/>
            <a:r>
              <a:rPr lang="en-US" b="1" dirty="0" smtClean="0"/>
              <a:t>Introduction</a:t>
            </a:r>
            <a:endParaRPr lang="en-US" b="1" dirty="0"/>
          </a:p>
        </p:txBody>
      </p:sp>
      <p:sp>
        <p:nvSpPr>
          <p:cNvPr id="3" name="Content Placeholder 2"/>
          <p:cNvSpPr>
            <a:spLocks noGrp="1"/>
          </p:cNvSpPr>
          <p:nvPr>
            <p:ph sz="half" idx="1"/>
          </p:nvPr>
        </p:nvSpPr>
        <p:spPr>
          <a:xfrm>
            <a:off x="638175" y="2295525"/>
            <a:ext cx="4800600" cy="2343149"/>
          </a:xfrm>
          <a:ln>
            <a:solidFill>
              <a:schemeClr val="accent1"/>
            </a:solidFill>
          </a:ln>
        </p:spPr>
        <p:txBody>
          <a:bodyPr>
            <a:normAutofit fontScale="92500"/>
          </a:bodyPr>
          <a:lstStyle/>
          <a:p>
            <a:pPr marL="0" indent="0" algn="ctr">
              <a:lnSpc>
                <a:spcPct val="120000"/>
              </a:lnSpc>
              <a:buNone/>
            </a:pPr>
            <a:r>
              <a:rPr lang="en-US" dirty="0">
                <a:solidFill>
                  <a:schemeClr val="tx2"/>
                </a:solidFill>
              </a:rPr>
              <a:t>de Wit </a:t>
            </a:r>
            <a:r>
              <a:rPr lang="en-US" dirty="0" smtClean="0">
                <a:solidFill>
                  <a:schemeClr val="tx2"/>
                </a:solidFill>
              </a:rPr>
              <a:t>(2002) </a:t>
            </a:r>
          </a:p>
          <a:p>
            <a:pPr marL="0" indent="0" algn="ctr">
              <a:lnSpc>
                <a:spcPct val="120000"/>
              </a:lnSpc>
              <a:buNone/>
            </a:pPr>
            <a:r>
              <a:rPr lang="en-US" dirty="0" smtClean="0">
                <a:solidFill>
                  <a:schemeClr val="tx2"/>
                </a:solidFill>
              </a:rPr>
              <a:t>book </a:t>
            </a:r>
          </a:p>
          <a:p>
            <a:pPr marL="0" indent="0" algn="ctr">
              <a:lnSpc>
                <a:spcPct val="120000"/>
              </a:lnSpc>
              <a:buNone/>
            </a:pPr>
            <a:r>
              <a:rPr lang="en-US" i="1" dirty="0" err="1" smtClean="0">
                <a:solidFill>
                  <a:schemeClr val="tx2"/>
                </a:solidFill>
              </a:rPr>
              <a:t>Internationalisation</a:t>
            </a:r>
            <a:r>
              <a:rPr lang="en-US" i="1" dirty="0" smtClean="0">
                <a:solidFill>
                  <a:schemeClr val="tx2"/>
                </a:solidFill>
              </a:rPr>
              <a:t> </a:t>
            </a:r>
            <a:r>
              <a:rPr lang="en-US" i="1" dirty="0">
                <a:solidFill>
                  <a:schemeClr val="tx2"/>
                </a:solidFill>
              </a:rPr>
              <a:t>of Higher </a:t>
            </a:r>
            <a:r>
              <a:rPr lang="en-US" i="1" dirty="0" smtClean="0">
                <a:solidFill>
                  <a:schemeClr val="tx2"/>
                </a:solidFill>
              </a:rPr>
              <a:t>Education</a:t>
            </a:r>
            <a:endParaRPr lang="en-US" dirty="0">
              <a:solidFill>
                <a:schemeClr val="tx2"/>
              </a:solidFill>
            </a:endParaRPr>
          </a:p>
        </p:txBody>
      </p:sp>
      <p:sp>
        <p:nvSpPr>
          <p:cNvPr id="4" name="Content Placeholder 3"/>
          <p:cNvSpPr>
            <a:spLocks noGrp="1"/>
          </p:cNvSpPr>
          <p:nvPr>
            <p:ph sz="half" idx="2"/>
          </p:nvPr>
        </p:nvSpPr>
        <p:spPr>
          <a:xfrm>
            <a:off x="6324600" y="1514476"/>
            <a:ext cx="5181600" cy="4499958"/>
          </a:xfrm>
          <a:ln>
            <a:solidFill>
              <a:schemeClr val="accent1"/>
            </a:solidFill>
          </a:ln>
        </p:spPr>
        <p:txBody>
          <a:bodyPr>
            <a:normAutofit fontScale="92500"/>
          </a:bodyPr>
          <a:lstStyle/>
          <a:p>
            <a:pPr lvl="0">
              <a:lnSpc>
                <a:spcPct val="100000"/>
              </a:lnSpc>
            </a:pPr>
            <a:endParaRPr lang="en-US" b="1" dirty="0" smtClean="0">
              <a:solidFill>
                <a:schemeClr val="tx2"/>
              </a:solidFill>
            </a:endParaRPr>
          </a:p>
          <a:p>
            <a:pPr lvl="0">
              <a:lnSpc>
                <a:spcPct val="100000"/>
              </a:lnSpc>
            </a:pPr>
            <a:r>
              <a:rPr lang="en-US" b="1" dirty="0" smtClean="0">
                <a:solidFill>
                  <a:schemeClr val="tx2"/>
                </a:solidFill>
              </a:rPr>
              <a:t>Type </a:t>
            </a:r>
            <a:r>
              <a:rPr lang="en-US" b="1" dirty="0">
                <a:solidFill>
                  <a:schemeClr val="tx2"/>
                </a:solidFill>
              </a:rPr>
              <a:t>1: </a:t>
            </a:r>
            <a:r>
              <a:rPr lang="en-US" dirty="0">
                <a:solidFill>
                  <a:schemeClr val="tx2"/>
                </a:solidFill>
              </a:rPr>
              <a:t>Student Mobility</a:t>
            </a:r>
          </a:p>
          <a:p>
            <a:pPr lvl="0">
              <a:lnSpc>
                <a:spcPct val="100000"/>
              </a:lnSpc>
            </a:pPr>
            <a:r>
              <a:rPr lang="en-US" b="1" dirty="0">
                <a:solidFill>
                  <a:schemeClr val="tx2"/>
                </a:solidFill>
              </a:rPr>
              <a:t>Type 2: </a:t>
            </a:r>
            <a:r>
              <a:rPr lang="en-US" dirty="0">
                <a:solidFill>
                  <a:schemeClr val="tx2"/>
                </a:solidFill>
              </a:rPr>
              <a:t>Scholar Mobility And Research </a:t>
            </a:r>
            <a:r>
              <a:rPr lang="en-US" dirty="0" smtClean="0">
                <a:solidFill>
                  <a:schemeClr val="tx2"/>
                </a:solidFill>
              </a:rPr>
              <a:t>   </a:t>
            </a:r>
          </a:p>
          <a:p>
            <a:pPr marL="0" lvl="0" indent="0">
              <a:lnSpc>
                <a:spcPct val="100000"/>
              </a:lnSpc>
              <a:buNone/>
            </a:pPr>
            <a:r>
              <a:rPr lang="en-US" dirty="0">
                <a:solidFill>
                  <a:schemeClr val="tx2"/>
                </a:solidFill>
              </a:rPr>
              <a:t> </a:t>
            </a:r>
            <a:r>
              <a:rPr lang="en-US" dirty="0" smtClean="0">
                <a:solidFill>
                  <a:schemeClr val="tx2"/>
                </a:solidFill>
              </a:rPr>
              <a:t>                     Collaboration</a:t>
            </a:r>
            <a:endParaRPr lang="en-US" dirty="0">
              <a:solidFill>
                <a:schemeClr val="tx2"/>
              </a:solidFill>
            </a:endParaRPr>
          </a:p>
          <a:p>
            <a:pPr lvl="0">
              <a:lnSpc>
                <a:spcPct val="100000"/>
              </a:lnSpc>
            </a:pPr>
            <a:r>
              <a:rPr lang="en-US" b="1" dirty="0">
                <a:solidFill>
                  <a:schemeClr val="tx2"/>
                </a:solidFill>
              </a:rPr>
              <a:t>Type 3: </a:t>
            </a:r>
            <a:r>
              <a:rPr lang="en-US" dirty="0">
                <a:solidFill>
                  <a:schemeClr val="tx2"/>
                </a:solidFill>
              </a:rPr>
              <a:t>Cross-Border Education</a:t>
            </a:r>
          </a:p>
          <a:p>
            <a:pPr lvl="0">
              <a:lnSpc>
                <a:spcPct val="100000"/>
              </a:lnSpc>
            </a:pPr>
            <a:r>
              <a:rPr lang="en-US" b="1" dirty="0">
                <a:solidFill>
                  <a:schemeClr val="tx2"/>
                </a:solidFill>
              </a:rPr>
              <a:t>Type 4:</a:t>
            </a:r>
            <a:r>
              <a:rPr lang="en-US" dirty="0">
                <a:solidFill>
                  <a:schemeClr val="tx2"/>
                </a:solidFill>
              </a:rPr>
              <a:t> </a:t>
            </a:r>
            <a:r>
              <a:rPr lang="en-US" dirty="0" err="1" smtClean="0">
                <a:solidFill>
                  <a:schemeClr val="tx2"/>
                </a:solidFill>
              </a:rPr>
              <a:t>Internationalisation</a:t>
            </a:r>
            <a:r>
              <a:rPr lang="en-US" dirty="0" smtClean="0">
                <a:solidFill>
                  <a:schemeClr val="tx2"/>
                </a:solidFill>
              </a:rPr>
              <a:t> </a:t>
            </a:r>
            <a:r>
              <a:rPr lang="en-US" dirty="0">
                <a:solidFill>
                  <a:schemeClr val="tx2"/>
                </a:solidFill>
              </a:rPr>
              <a:t>At Home</a:t>
            </a:r>
          </a:p>
          <a:p>
            <a:pPr>
              <a:lnSpc>
                <a:spcPct val="100000"/>
              </a:lnSpc>
            </a:pPr>
            <a:r>
              <a:rPr lang="en-US" b="1" dirty="0">
                <a:solidFill>
                  <a:schemeClr val="tx2"/>
                </a:solidFill>
              </a:rPr>
              <a:t>Type 5: </a:t>
            </a:r>
            <a:r>
              <a:rPr lang="en-US" dirty="0">
                <a:solidFill>
                  <a:schemeClr val="tx2"/>
                </a:solidFill>
              </a:rPr>
              <a:t>Comprehensive </a:t>
            </a:r>
            <a:r>
              <a:rPr lang="en-US" dirty="0" err="1" smtClean="0">
                <a:solidFill>
                  <a:schemeClr val="tx2"/>
                </a:solidFill>
              </a:rPr>
              <a:t>Internationalisation</a:t>
            </a:r>
            <a:r>
              <a:rPr lang="en-US" dirty="0" smtClean="0">
                <a:solidFill>
                  <a:schemeClr val="tx2"/>
                </a:solidFill>
              </a:rPr>
              <a:t> </a:t>
            </a:r>
            <a:r>
              <a:rPr lang="en-US" dirty="0">
                <a:solidFill>
                  <a:schemeClr val="tx2"/>
                </a:solidFill>
              </a:rPr>
              <a:t>Strategies (Helms, </a:t>
            </a:r>
            <a:r>
              <a:rPr lang="en-US" dirty="0" err="1">
                <a:solidFill>
                  <a:schemeClr val="tx2"/>
                </a:solidFill>
              </a:rPr>
              <a:t>Rumbley</a:t>
            </a:r>
            <a:r>
              <a:rPr lang="en-US" dirty="0">
                <a:solidFill>
                  <a:schemeClr val="tx2"/>
                </a:solidFill>
              </a:rPr>
              <a:t>, </a:t>
            </a:r>
            <a:r>
              <a:rPr lang="en-US" dirty="0" err="1">
                <a:solidFill>
                  <a:schemeClr val="tx2"/>
                </a:solidFill>
              </a:rPr>
              <a:t>Brajkovic</a:t>
            </a:r>
            <a:r>
              <a:rPr lang="en-US" dirty="0">
                <a:solidFill>
                  <a:schemeClr val="tx2"/>
                </a:solidFill>
              </a:rPr>
              <a:t>, &amp; </a:t>
            </a:r>
            <a:r>
              <a:rPr lang="en-US" dirty="0" err="1">
                <a:solidFill>
                  <a:schemeClr val="tx2"/>
                </a:solidFill>
              </a:rPr>
              <a:t>Mihut</a:t>
            </a:r>
            <a:r>
              <a:rPr lang="en-US" dirty="0">
                <a:solidFill>
                  <a:schemeClr val="tx2"/>
                </a:solidFill>
              </a:rPr>
              <a:t>, 2015)</a:t>
            </a:r>
          </a:p>
          <a:p>
            <a:endParaRPr lang="en-US" dirty="0"/>
          </a:p>
        </p:txBody>
      </p:sp>
      <p:sp>
        <p:nvSpPr>
          <p:cNvPr id="5" name="Right Arrow 4"/>
          <p:cNvSpPr/>
          <p:nvPr/>
        </p:nvSpPr>
        <p:spPr>
          <a:xfrm>
            <a:off x="5489386" y="3175904"/>
            <a:ext cx="825689"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21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457518"/>
            <a:ext cx="10058400" cy="856932"/>
          </a:xfrm>
          <a:ln>
            <a:solidFill>
              <a:schemeClr val="accent1"/>
            </a:solidFill>
          </a:ln>
        </p:spPr>
        <p:txBody>
          <a:bodyPr/>
          <a:lstStyle/>
          <a:p>
            <a:r>
              <a:rPr lang="en-US" b="1" dirty="0" smtClean="0"/>
              <a:t>Introduction</a:t>
            </a:r>
            <a:r>
              <a:rPr lang="en-US" dirty="0" smtClean="0"/>
              <a:t> </a:t>
            </a:r>
            <a:endParaRPr lang="en-US" dirty="0"/>
          </a:p>
        </p:txBody>
      </p:sp>
      <p:sp>
        <p:nvSpPr>
          <p:cNvPr id="6" name="Content Placeholder 5"/>
          <p:cNvSpPr>
            <a:spLocks noGrp="1"/>
          </p:cNvSpPr>
          <p:nvPr>
            <p:ph idx="1"/>
          </p:nvPr>
        </p:nvSpPr>
        <p:spPr>
          <a:ln>
            <a:solidFill>
              <a:schemeClr val="accent1"/>
            </a:solidFill>
          </a:ln>
        </p:spPr>
        <p:txBody>
          <a:bodyPr/>
          <a:lstStyle/>
          <a:p>
            <a:pPr>
              <a:lnSpc>
                <a:spcPct val="150000"/>
              </a:lnSpc>
            </a:pPr>
            <a:r>
              <a:rPr lang="en-US" dirty="0">
                <a:solidFill>
                  <a:schemeClr val="tx2"/>
                </a:solidFill>
              </a:rPr>
              <a:t>This study aims to synthesis the selected articles to deal with </a:t>
            </a:r>
            <a:r>
              <a:rPr lang="en-US" dirty="0" err="1">
                <a:solidFill>
                  <a:schemeClr val="tx2"/>
                </a:solidFill>
              </a:rPr>
              <a:t>internationalisation</a:t>
            </a:r>
            <a:r>
              <a:rPr lang="en-US" dirty="0">
                <a:solidFill>
                  <a:schemeClr val="tx2"/>
                </a:solidFill>
              </a:rPr>
              <a:t> of higher education </a:t>
            </a:r>
            <a:r>
              <a:rPr lang="en-US" dirty="0" smtClean="0">
                <a:solidFill>
                  <a:schemeClr val="tx2"/>
                </a:solidFill>
              </a:rPr>
              <a:t>and </a:t>
            </a:r>
            <a:r>
              <a:rPr lang="en-US" dirty="0">
                <a:solidFill>
                  <a:schemeClr val="tx2"/>
                </a:solidFill>
              </a:rPr>
              <a:t>specifically in the perspective of ODL. </a:t>
            </a:r>
            <a:endParaRPr lang="en-US" dirty="0" smtClean="0">
              <a:solidFill>
                <a:schemeClr val="tx2"/>
              </a:solidFill>
            </a:endParaRPr>
          </a:p>
          <a:p>
            <a:pPr>
              <a:lnSpc>
                <a:spcPct val="150000"/>
              </a:lnSpc>
            </a:pPr>
            <a:r>
              <a:rPr lang="en-US" dirty="0" smtClean="0">
                <a:solidFill>
                  <a:schemeClr val="tx2"/>
                </a:solidFill>
              </a:rPr>
              <a:t>Study </a:t>
            </a:r>
            <a:r>
              <a:rPr lang="en-US" dirty="0">
                <a:solidFill>
                  <a:schemeClr val="tx2"/>
                </a:solidFill>
              </a:rPr>
              <a:t>has identifies themes from the articles which are in the form of strategies for </a:t>
            </a:r>
            <a:r>
              <a:rPr lang="en-US" dirty="0" err="1">
                <a:solidFill>
                  <a:schemeClr val="tx2"/>
                </a:solidFill>
              </a:rPr>
              <a:t>internationalisation</a:t>
            </a:r>
            <a:r>
              <a:rPr lang="en-US" dirty="0">
                <a:solidFill>
                  <a:schemeClr val="tx2"/>
                </a:solidFill>
              </a:rPr>
              <a:t> of higher education and highlighted challenges to be overcome while the planning and execution of this strategy. </a:t>
            </a:r>
          </a:p>
        </p:txBody>
      </p:sp>
    </p:spTree>
    <p:extLst>
      <p:ext uri="{BB962C8B-B14F-4D97-AF65-F5344CB8AC3E}">
        <p14:creationId xmlns:p14="http://schemas.microsoft.com/office/powerpoint/2010/main" val="13893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99069"/>
          </a:xfrm>
          <a:ln>
            <a:solidFill>
              <a:schemeClr val="accent1"/>
            </a:solidFill>
          </a:ln>
        </p:spPr>
        <p:txBody>
          <a:bodyPr>
            <a:normAutofit/>
          </a:bodyPr>
          <a:lstStyle/>
          <a:p>
            <a:r>
              <a:rPr lang="en-US" b="1" dirty="0"/>
              <a:t>Objectives of the </a:t>
            </a:r>
            <a:r>
              <a:rPr lang="en-US" b="1" dirty="0" smtClean="0"/>
              <a:t>study</a:t>
            </a:r>
            <a:endParaRPr lang="en-US" dirty="0"/>
          </a:p>
        </p:txBody>
      </p:sp>
      <p:sp>
        <p:nvSpPr>
          <p:cNvPr id="3" name="Content Placeholder 2"/>
          <p:cNvSpPr>
            <a:spLocks noGrp="1"/>
          </p:cNvSpPr>
          <p:nvPr>
            <p:ph idx="1"/>
          </p:nvPr>
        </p:nvSpPr>
        <p:spPr>
          <a:xfrm>
            <a:off x="609600" y="1624085"/>
            <a:ext cx="10972800" cy="3347965"/>
          </a:xfrm>
          <a:ln>
            <a:solidFill>
              <a:schemeClr val="accent1"/>
            </a:solidFill>
          </a:ln>
        </p:spPr>
        <p:txBody>
          <a:bodyPr>
            <a:normAutofit/>
          </a:bodyPr>
          <a:lstStyle/>
          <a:p>
            <a:r>
              <a:rPr lang="en-US" dirty="0">
                <a:solidFill>
                  <a:schemeClr val="tx2"/>
                </a:solidFill>
              </a:rPr>
              <a:t>This study explores following objectives:</a:t>
            </a:r>
          </a:p>
          <a:p>
            <a:pPr marL="514350" lvl="0" indent="-514350">
              <a:buFont typeface="+mj-lt"/>
              <a:buAutoNum type="arabicPeriod"/>
            </a:pPr>
            <a:r>
              <a:rPr lang="en-US" dirty="0">
                <a:solidFill>
                  <a:schemeClr val="tx2"/>
                </a:solidFill>
              </a:rPr>
              <a:t>To synthesize literature on strategies and processes used for the </a:t>
            </a:r>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a:t>
            </a:r>
          </a:p>
          <a:p>
            <a:pPr marL="514350" lvl="0" indent="-514350">
              <a:buFont typeface="+mj-lt"/>
              <a:buAutoNum type="arabicPeriod"/>
            </a:pPr>
            <a:r>
              <a:rPr lang="en-US" dirty="0">
                <a:solidFill>
                  <a:schemeClr val="tx2"/>
                </a:solidFill>
              </a:rPr>
              <a:t>To identify challenges faced during </a:t>
            </a:r>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 process.</a:t>
            </a:r>
          </a:p>
          <a:p>
            <a:pPr marL="514350" lvl="0" indent="-514350">
              <a:buFont typeface="+mj-lt"/>
              <a:buAutoNum type="arabicPeriod"/>
            </a:pPr>
            <a:r>
              <a:rPr lang="en-US" dirty="0">
                <a:solidFill>
                  <a:schemeClr val="tx2"/>
                </a:solidFill>
              </a:rPr>
              <a:t>To recommend strategies for </a:t>
            </a:r>
            <a:r>
              <a:rPr lang="en-US" dirty="0" err="1" smtClean="0">
                <a:solidFill>
                  <a:schemeClr val="tx2"/>
                </a:solidFill>
              </a:rPr>
              <a:t>internationalisation</a:t>
            </a:r>
            <a:r>
              <a:rPr lang="en-US" dirty="0" smtClean="0">
                <a:solidFill>
                  <a:schemeClr val="tx2"/>
                </a:solidFill>
              </a:rPr>
              <a:t> </a:t>
            </a:r>
            <a:r>
              <a:rPr lang="en-US" dirty="0">
                <a:solidFill>
                  <a:schemeClr val="tx2"/>
                </a:solidFill>
              </a:rPr>
              <a:t>of higher education through ODL. </a:t>
            </a:r>
          </a:p>
          <a:p>
            <a:endParaRPr lang="en-US" dirty="0">
              <a:solidFill>
                <a:schemeClr val="tx2"/>
              </a:solidFill>
            </a:endParaRPr>
          </a:p>
        </p:txBody>
      </p:sp>
    </p:spTree>
    <p:extLst>
      <p:ext uri="{BB962C8B-B14F-4D97-AF65-F5344CB8AC3E}">
        <p14:creationId xmlns:p14="http://schemas.microsoft.com/office/powerpoint/2010/main" val="314411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1392</Words>
  <Application>Microsoft Office PowerPoint</Application>
  <PresentationFormat>Widescreen</PresentationFormat>
  <Paragraphs>197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PGothic</vt:lpstr>
      <vt:lpstr>Arial</vt:lpstr>
      <vt:lpstr>Calibri</vt:lpstr>
      <vt:lpstr>Cambria</vt:lpstr>
      <vt:lpstr>Times New Roman</vt:lpstr>
      <vt:lpstr>Cherry Blossom 16x9</vt:lpstr>
      <vt:lpstr>PowerPoint Presentation</vt:lpstr>
      <vt:lpstr>Strategies and Challenges in Internationalisation of Higher Education through ODL: Meta Synthesis  </vt:lpstr>
      <vt:lpstr>Internationalisation of Higher Education (IoHE) </vt:lpstr>
      <vt:lpstr>Structure of presentation </vt:lpstr>
      <vt:lpstr>Introduction</vt:lpstr>
      <vt:lpstr>Introduction</vt:lpstr>
      <vt:lpstr>Introduction</vt:lpstr>
      <vt:lpstr>Introduction </vt:lpstr>
      <vt:lpstr>Objectives of the study</vt:lpstr>
      <vt:lpstr>Methodology</vt:lpstr>
      <vt:lpstr>Data Analysis </vt:lpstr>
      <vt:lpstr>Strategies extracted from literature </vt:lpstr>
      <vt:lpstr>Challenges extracted from literature </vt:lpstr>
      <vt:lpstr>Internationalisation of higher education through ODL </vt:lpstr>
      <vt:lpstr>PowerPoint Presentation</vt:lpstr>
      <vt:lpstr>Conclusion</vt:lpstr>
      <vt:lpstr>Recommendations</vt:lpstr>
      <vt:lpstr>Any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2019-10-13T21:09:24Z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