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7" r:id="rId3"/>
    <p:sldId id="289" r:id="rId4"/>
    <p:sldId id="274" r:id="rId5"/>
    <p:sldId id="287" r:id="rId6"/>
    <p:sldId id="280" r:id="rId7"/>
    <p:sldId id="265" r:id="rId8"/>
    <p:sldId id="281" r:id="rId9"/>
    <p:sldId id="284" r:id="rId10"/>
    <p:sldId id="290" r:id="rId11"/>
    <p:sldId id="283" r:id="rId1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0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194" autoAdjust="0"/>
  </p:normalViewPr>
  <p:slideViewPr>
    <p:cSldViewPr>
      <p:cViewPr varScale="1">
        <p:scale>
          <a:sx n="85" d="100"/>
          <a:sy n="85" d="100"/>
        </p:scale>
        <p:origin x="9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 dirty="0"/>
              <a:t>Heads of Education Office’s Response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9607843137254902E-2"/>
          <c:y val="0.15267199803149606"/>
          <c:w val="0.97456705779424635"/>
          <c:h val="0.53558833661417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Open University is a public university which administers distance education in Indonesia</c:v>
                </c:pt>
                <c:pt idx="1">
                  <c:v>Open University can be one of choices for senior high school alumni</c:v>
                </c:pt>
                <c:pt idx="2">
                  <c:v>Pursuing study in Open University do not need to run out the duty </c:v>
                </c:pt>
                <c:pt idx="3">
                  <c:v>Affordable tuition fee </c:v>
                </c:pt>
                <c:pt idx="4">
                  <c:v>Open University offers a affordable learning choice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3.5</c:v>
                </c:pt>
                <c:pt idx="1">
                  <c:v>3</c:v>
                </c:pt>
                <c:pt idx="2">
                  <c:v>3.66</c:v>
                </c:pt>
                <c:pt idx="3">
                  <c:v>3.16</c:v>
                </c:pt>
                <c:pt idx="4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56-4745-A551-D522E20ED3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Open University is a public university which administers distance education in Indonesia</c:v>
                </c:pt>
                <c:pt idx="1">
                  <c:v>Open University can be one of choices for senior high school alumni</c:v>
                </c:pt>
                <c:pt idx="2">
                  <c:v>Pursuing study in Open University do not need to run out the duty </c:v>
                </c:pt>
                <c:pt idx="3">
                  <c:v>Affordable tuition fee </c:v>
                </c:pt>
                <c:pt idx="4">
                  <c:v>Open University offers a affordable learning choice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EC56-4745-A551-D522E20ED3D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Open University is a public university which administers distance education in Indonesia</c:v>
                </c:pt>
                <c:pt idx="1">
                  <c:v>Open University can be one of choices for senior high school alumni</c:v>
                </c:pt>
                <c:pt idx="2">
                  <c:v>Pursuing study in Open University do not need to run out the duty </c:v>
                </c:pt>
                <c:pt idx="3">
                  <c:v>Affordable tuition fee </c:v>
                </c:pt>
                <c:pt idx="4">
                  <c:v>Open University offers a affordable learning choice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EC56-4745-A551-D522E20ED3D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88908096"/>
        <c:axId val="288906920"/>
      </c:barChart>
      <c:catAx>
        <c:axId val="28890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906920"/>
        <c:crosses val="autoZero"/>
        <c:auto val="1"/>
        <c:lblAlgn val="ctr"/>
        <c:lblOffset val="100"/>
        <c:noMultiLvlLbl val="0"/>
      </c:catAx>
      <c:valAx>
        <c:axId val="2889069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890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chemeClr val="tx1"/>
                </a:solidFill>
              </a:rPr>
              <a:t>Principals’ Response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975308641975308E-2"/>
          <c:y val="0.14017199803149608"/>
          <c:w val="0.96604938271604934"/>
          <c:h val="0.5355883366141732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Open University is a public university which administers distance education in Indonesia</c:v>
                </c:pt>
                <c:pt idx="1">
                  <c:v>Open University can be one of choices for senior high school alumni</c:v>
                </c:pt>
                <c:pt idx="2">
                  <c:v>Pursuing study in Open University do not need to run out the duty </c:v>
                </c:pt>
                <c:pt idx="3">
                  <c:v>Affordable tuition fee </c:v>
                </c:pt>
                <c:pt idx="4">
                  <c:v>Open University offers a affordable learning choice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3.69</c:v>
                </c:pt>
                <c:pt idx="1">
                  <c:v>3.5</c:v>
                </c:pt>
                <c:pt idx="2">
                  <c:v>3.13</c:v>
                </c:pt>
                <c:pt idx="3">
                  <c:v>3.12</c:v>
                </c:pt>
                <c:pt idx="4">
                  <c:v>3.19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B9-40D4-B68F-C5135E9A5F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Open University is a public university which administers distance education in Indonesia</c:v>
                </c:pt>
                <c:pt idx="1">
                  <c:v>Open University can be one of choices for senior high school alumni</c:v>
                </c:pt>
                <c:pt idx="2">
                  <c:v>Pursuing study in Open University do not need to run out the duty </c:v>
                </c:pt>
                <c:pt idx="3">
                  <c:v>Affordable tuition fee </c:v>
                </c:pt>
                <c:pt idx="4">
                  <c:v>Open University offers a affordable learning choice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0DB9-40D4-B68F-C5135E9A5F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3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Open University is a public university which administers distance education in Indonesia</c:v>
                </c:pt>
                <c:pt idx="1">
                  <c:v>Open University can be one of choices for senior high school alumni</c:v>
                </c:pt>
                <c:pt idx="2">
                  <c:v>Pursuing study in Open University do not need to run out the duty </c:v>
                </c:pt>
                <c:pt idx="3">
                  <c:v>Affordable tuition fee </c:v>
                </c:pt>
                <c:pt idx="4">
                  <c:v>Open University offers a affordable learning choice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0DB9-40D4-B68F-C5135E9A5F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8903784"/>
        <c:axId val="288898296"/>
        <c:axId val="0"/>
      </c:bar3DChart>
      <c:catAx>
        <c:axId val="28890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98296"/>
        <c:crosses val="autoZero"/>
        <c:auto val="1"/>
        <c:lblAlgn val="ctr"/>
        <c:lblOffset val="100"/>
        <c:noMultiLvlLbl val="0"/>
      </c:catAx>
      <c:valAx>
        <c:axId val="288898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903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Teachers’ Response</a:t>
            </a:r>
          </a:p>
        </c:rich>
      </c:tx>
      <c:layout>
        <c:manualLayout>
          <c:xMode val="edge"/>
          <c:yMode val="edge"/>
          <c:x val="0.36020438417420042"/>
          <c:y val="3.30990332886062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975308641975308E-2"/>
          <c:y val="0.14017199803149608"/>
          <c:w val="0.96604938271604934"/>
          <c:h val="0.5355883366141732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Open University is a public university which administers distance education in Indonesia</c:v>
                </c:pt>
                <c:pt idx="1">
                  <c:v>Open University can be one of choices for senior high school alumni</c:v>
                </c:pt>
                <c:pt idx="2">
                  <c:v>Pursuing study in Open University do not need to run out the duty </c:v>
                </c:pt>
                <c:pt idx="3">
                  <c:v>Affordable tuition fee </c:v>
                </c:pt>
                <c:pt idx="4">
                  <c:v>Open University offers a affordable learning choice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3.69</c:v>
                </c:pt>
                <c:pt idx="1">
                  <c:v>3.5</c:v>
                </c:pt>
                <c:pt idx="2">
                  <c:v>3.13</c:v>
                </c:pt>
                <c:pt idx="3">
                  <c:v>3.12</c:v>
                </c:pt>
                <c:pt idx="4">
                  <c:v>3.19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C0-442C-A4C8-F11B854C74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Open University is a public university which administers distance education in Indonesia</c:v>
                </c:pt>
                <c:pt idx="1">
                  <c:v>Open University can be one of choices for senior high school alumni</c:v>
                </c:pt>
                <c:pt idx="2">
                  <c:v>Pursuing study in Open University do not need to run out the duty </c:v>
                </c:pt>
                <c:pt idx="3">
                  <c:v>Affordable tuition fee </c:v>
                </c:pt>
                <c:pt idx="4">
                  <c:v>Open University offers a affordable learning choice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9EC0-442C-A4C8-F11B854C742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Open University is a public university which administers distance education in Indonesia</c:v>
                </c:pt>
                <c:pt idx="1">
                  <c:v>Open University can be one of choices for senior high school alumni</c:v>
                </c:pt>
                <c:pt idx="2">
                  <c:v>Pursuing study in Open University do not need to run out the duty </c:v>
                </c:pt>
                <c:pt idx="3">
                  <c:v>Affordable tuition fee </c:v>
                </c:pt>
                <c:pt idx="4">
                  <c:v>Open University offers a affordable learning choice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9EC0-442C-A4C8-F11B854C74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88904176"/>
        <c:axId val="288899080"/>
        <c:axId val="0"/>
      </c:bar3DChart>
      <c:catAx>
        <c:axId val="28890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99080"/>
        <c:crosses val="autoZero"/>
        <c:auto val="1"/>
        <c:lblAlgn val="ctr"/>
        <c:lblOffset val="100"/>
        <c:noMultiLvlLbl val="0"/>
      </c:catAx>
      <c:valAx>
        <c:axId val="288899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90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Students’ Response</a:t>
            </a:r>
          </a:p>
        </c:rich>
      </c:tx>
      <c:layout>
        <c:manualLayout>
          <c:xMode val="edge"/>
          <c:yMode val="edge"/>
          <c:x val="0.39543616599811815"/>
          <c:y val="1.66170437258048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103716423744903"/>
          <c:y val="0.14017193688945315"/>
          <c:w val="0.96604938271604934"/>
          <c:h val="0.5355883366141732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Open University is one of public universities in Indonesia </c:v>
                </c:pt>
                <c:pt idx="1">
                  <c:v>Open University is a public university which administers a distance education</c:v>
                </c:pt>
                <c:pt idx="2">
                  <c:v>Do not need a test to become a student  </c:v>
                </c:pt>
                <c:pt idx="3">
                  <c:v>Open University applies modul and independent learning system  </c:v>
                </c:pt>
                <c:pt idx="4">
                  <c:v>An affordable tuition fee</c:v>
                </c:pt>
                <c:pt idx="5">
                  <c:v>I am interested to study at Open University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3.01</c:v>
                </c:pt>
                <c:pt idx="1">
                  <c:v>2.63</c:v>
                </c:pt>
                <c:pt idx="2">
                  <c:v>2.77</c:v>
                </c:pt>
                <c:pt idx="3">
                  <c:v>2.89</c:v>
                </c:pt>
                <c:pt idx="4">
                  <c:v>3.1</c:v>
                </c:pt>
                <c:pt idx="5">
                  <c:v>2.52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2D-44F7-B4B8-9BD34414D5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Open University is one of public universities in Indonesia </c:v>
                </c:pt>
                <c:pt idx="1">
                  <c:v>Open University is a public university which administers a distance education</c:v>
                </c:pt>
                <c:pt idx="2">
                  <c:v>Do not need a test to become a student  </c:v>
                </c:pt>
                <c:pt idx="3">
                  <c:v>Open University applies modul and independent learning system  </c:v>
                </c:pt>
                <c:pt idx="4">
                  <c:v>An affordable tuition fee</c:v>
                </c:pt>
                <c:pt idx="5">
                  <c:v>I am interested to study at Open University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392D-44F7-B4B8-9BD34414D5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Open University is one of public universities in Indonesia </c:v>
                </c:pt>
                <c:pt idx="1">
                  <c:v>Open University is a public university which administers a distance education</c:v>
                </c:pt>
                <c:pt idx="2">
                  <c:v>Do not need a test to become a student  </c:v>
                </c:pt>
                <c:pt idx="3">
                  <c:v>Open University applies modul and independent learning system  </c:v>
                </c:pt>
                <c:pt idx="4">
                  <c:v>An affordable tuition fee</c:v>
                </c:pt>
                <c:pt idx="5">
                  <c:v>I am interested to study at Open University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392D-44F7-B4B8-9BD34414D5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8902216"/>
        <c:axId val="288899864"/>
        <c:axId val="0"/>
      </c:bar3DChart>
      <c:catAx>
        <c:axId val="288902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99864"/>
        <c:crosses val="autoZero"/>
        <c:auto val="1"/>
        <c:lblAlgn val="ctr"/>
        <c:lblOffset val="100"/>
        <c:noMultiLvlLbl val="0"/>
      </c:catAx>
      <c:valAx>
        <c:axId val="288899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902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C8E1F-3AF8-40FA-A6A0-ED2E847A1D3A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1B13E-9D8E-419F-89E4-3D6B963ED7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58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56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11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8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64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3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10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31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43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74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85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1E12-BB65-4883-B7E0-052F666CA93D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96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E1E12-BB65-4883-B7E0-052F666CA93D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EE701-A80F-4A82-821E-EAE9476D1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81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8229600" cy="434339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100" b="1" dirty="0">
                <a:solidFill>
                  <a:schemeClr val="accent4">
                    <a:lumMod val="50000"/>
                  </a:schemeClr>
                </a:solidFill>
              </a:rPr>
              <a:t>STAKEHOLDERS, PRINCIPALS, TEACHERS</a:t>
            </a: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  <a:br>
              <a:rPr lang="en-US" sz="31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100" b="1" dirty="0">
                <a:solidFill>
                  <a:schemeClr val="accent4">
                    <a:lumMod val="50000"/>
                  </a:schemeClr>
                </a:solidFill>
              </a:rPr>
              <a:t>AND STUDENTS </a:t>
            </a:r>
            <a:r>
              <a:rPr lang="en-US" sz="3100" b="1" dirty="0" smtClean="0">
                <a:solidFill>
                  <a:schemeClr val="accent4">
                    <a:lumMod val="50000"/>
                  </a:schemeClr>
                </a:solidFill>
              </a:rPr>
              <a:t>UT MAKASSAR</a:t>
            </a:r>
            <a:r>
              <a:rPr lang="en-US" sz="31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sz="31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1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31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Presenter</a:t>
            </a:r>
            <a:r>
              <a:rPr lang="en-US" sz="2700" b="1" dirty="0" smtClean="0">
                <a:latin typeface="Arial Narrow" pitchFamily="34" charset="0"/>
                <a:cs typeface="Arial" pitchFamily="34" charset="0"/>
              </a:rPr>
              <a:t/>
            </a:r>
            <a:br>
              <a:rPr lang="en-US" sz="2700" b="1" dirty="0" smtClean="0">
                <a:latin typeface="Arial Narrow" pitchFamily="34" charset="0"/>
                <a:cs typeface="Arial" pitchFamily="34" charset="0"/>
              </a:rPr>
            </a:br>
            <a:r>
              <a:rPr lang="en-US" sz="2700" b="1" dirty="0">
                <a:latin typeface="Arial Narrow" pitchFamily="34" charset="0"/>
                <a:cs typeface="Arial" pitchFamily="34" charset="0"/>
              </a:rPr>
              <a:t/>
            </a:r>
            <a:br>
              <a:rPr lang="en-US" sz="2700" b="1" dirty="0">
                <a:latin typeface="Arial Narrow" pitchFamily="34" charset="0"/>
                <a:cs typeface="Arial" pitchFamily="34" charset="0"/>
              </a:rPr>
            </a:b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Handwriting" panose="03010101010101010101" pitchFamily="66" charset="0"/>
                <a:cs typeface="Arial" pitchFamily="34" charset="0"/>
              </a:rPr>
              <a:t>RANAK 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Lucida Handwriting" panose="03010101010101010101" pitchFamily="66" charset="0"/>
                <a:cs typeface="Arial" pitchFamily="34" charset="0"/>
              </a:rPr>
              <a:t>LINCE</a:t>
            </a:r>
            <a:b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Lucida Handwriting" panose="03010101010101010101" pitchFamily="66" charset="0"/>
                <a:cs typeface="Arial" pitchFamily="34" charset="0"/>
              </a:rPr>
            </a:b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Lucida Handwriting" panose="03010101010101010101" pitchFamily="66" charset="0"/>
                <a:cs typeface="Arial" pitchFamily="34" charset="0"/>
              </a:rPr>
              <a:t>ARIFIN </a:t>
            </a: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Handwriting" panose="03010101010101010101" pitchFamily="66" charset="0"/>
                <a:cs typeface="Arial" pitchFamily="34" charset="0"/>
              </a:rPr>
              <a:t>ZAIDIN</a:t>
            </a:r>
            <a:r>
              <a:rPr lang="en-US" sz="1800" b="1" dirty="0" smtClean="0">
                <a:solidFill>
                  <a:srgbClr val="00B050"/>
                </a:solidFill>
                <a:latin typeface="Lucida Handwriting" panose="03010101010101010101" pitchFamily="66" charset="0"/>
                <a:cs typeface="Arial" pitchFamily="34" charset="0"/>
              </a:rPr>
              <a:t/>
            </a:r>
            <a:br>
              <a:rPr lang="en-US" sz="1800" b="1" dirty="0" smtClean="0">
                <a:solidFill>
                  <a:srgbClr val="00B050"/>
                </a:solidFill>
                <a:latin typeface="Lucida Handwriting" panose="03010101010101010101" pitchFamily="66" charset="0"/>
                <a:cs typeface="Arial" pitchFamily="34" charset="0"/>
              </a:rPr>
            </a:b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Lucida Handwriting" panose="03010101010101010101" pitchFamily="66" charset="0"/>
                <a:cs typeface="Arial" pitchFamily="34" charset="0"/>
              </a:rPr>
              <a:t/>
            </a:r>
            <a:br>
              <a:rPr lang="en-US" sz="1800" b="1" dirty="0" smtClean="0">
                <a:solidFill>
                  <a:schemeClr val="tx2">
                    <a:lumMod val="50000"/>
                  </a:schemeClr>
                </a:solidFill>
                <a:latin typeface="Lucida Handwriting" panose="03010101010101010101" pitchFamily="66" charset="0"/>
                <a:cs typeface="Arial" pitchFamily="34" charset="0"/>
              </a:rPr>
            </a:b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Lucida Handwriting" panose="03010101010101010101" pitchFamily="66" charset="0"/>
                <a:cs typeface="Arial" pitchFamily="34" charset="0"/>
              </a:rPr>
              <a:t>FACULTY OF TEACHER TRAINING AND EDUCATION</a:t>
            </a:r>
            <a:b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Lucida Handwriting" panose="03010101010101010101" pitchFamily="66" charset="0"/>
                <a:cs typeface="Arial" pitchFamily="34" charset="0"/>
              </a:rPr>
            </a:b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Lucida Handwriting" panose="03010101010101010101" pitchFamily="66" charset="0"/>
                <a:cs typeface="Arial" pitchFamily="34" charset="0"/>
              </a:rPr>
              <a:t>UNIT OF DISTANCE LEARNING PROGRAM FOR OPEN UNIVERSITY MAKASSAR INDONESIA  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Lucida Handwriting" panose="03010101010101010101" pitchFamily="66" charset="0"/>
              </a:rPr>
              <a:t/>
            </a:r>
            <a:br>
              <a:rPr lang="en-US" sz="1600" b="1" dirty="0">
                <a:solidFill>
                  <a:schemeClr val="tx2">
                    <a:lumMod val="50000"/>
                  </a:schemeClr>
                </a:solidFill>
                <a:latin typeface="Lucida Handwriting" panose="03010101010101010101" pitchFamily="66" charset="0"/>
              </a:rPr>
            </a:br>
            <a:r>
              <a:rPr lang="en-US" sz="1600" b="1" dirty="0">
                <a:latin typeface="Lucida Handwriting" panose="03010101010101010101" pitchFamily="66" charset="0"/>
              </a:rPr>
              <a:t/>
            </a:r>
            <a:br>
              <a:rPr lang="en-US" sz="1600" b="1" dirty="0">
                <a:latin typeface="Lucida Handwriting" panose="03010101010101010101" pitchFamily="66" charset="0"/>
              </a:rPr>
            </a:br>
            <a:r>
              <a:rPr lang="en-US" sz="2000" u="sng" dirty="0"/>
              <a:t> </a:t>
            </a:r>
            <a:r>
              <a:rPr lang="en-US" sz="3200" dirty="0"/>
              <a:t/>
            </a:r>
            <a:br>
              <a:rPr lang="en-US" sz="3200" dirty="0"/>
            </a:b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16357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1. I</a:t>
            </a:r>
            <a:r>
              <a:rPr lang="en-US" dirty="0" smtClean="0">
                <a:latin typeface="Arial Narrow" panose="020B0606020202030204" pitchFamily="34" charset="0"/>
              </a:rPr>
              <a:t>ncreased </a:t>
            </a:r>
            <a:r>
              <a:rPr lang="en-US" dirty="0">
                <a:latin typeface="Arial Narrow" panose="020B0606020202030204" pitchFamily="34" charset="0"/>
              </a:rPr>
              <a:t>gross participation (APK) of Open University(OU) students, Head of Education Office, Principals, Teachers, and Students still need to understand the existence of UT academic programs through continuous socialization and promotion</a:t>
            </a:r>
          </a:p>
          <a:p>
            <a:pPr marL="0" indent="0">
              <a:buNone/>
            </a:pPr>
            <a:r>
              <a:rPr lang="en-US" sz="4000" dirty="0" smtClean="0">
                <a:latin typeface="Arial Narrow" panose="020B0606020202030204" pitchFamily="34" charset="0"/>
              </a:rPr>
              <a:t>2. Implication </a:t>
            </a:r>
            <a:r>
              <a:rPr lang="en-US" sz="4000" dirty="0">
                <a:latin typeface="Arial Narrow" panose="020B0606020202030204" pitchFamily="34" charset="0"/>
              </a:rPr>
              <a:t>research results</a:t>
            </a:r>
          </a:p>
          <a:p>
            <a:pPr marL="0" indent="0" algn="just">
              <a:buNone/>
            </a:pPr>
            <a:r>
              <a:rPr lang="en-US" dirty="0">
                <a:latin typeface="Arial Narrow" panose="020B0606020202030204" pitchFamily="34" charset="0"/>
              </a:rPr>
              <a:t>Intensive coordination with the head of the district education office, school principals, and teachers to get to know OU through outreach and promotion</a:t>
            </a:r>
          </a:p>
          <a:p>
            <a:pPr marL="0" indent="0" algn="just">
              <a:buNone/>
            </a:pPr>
            <a:r>
              <a:rPr lang="en-US" sz="4000" dirty="0">
                <a:latin typeface="Arial Narrow" panose="020B0606020202030204" pitchFamily="34" charset="0"/>
              </a:rPr>
              <a:t>3</a:t>
            </a:r>
            <a:r>
              <a:rPr lang="en-US" sz="4000" dirty="0" smtClean="0">
                <a:latin typeface="Arial Narrow" panose="020B0606020202030204" pitchFamily="34" charset="0"/>
              </a:rPr>
              <a:t>.Follow-up </a:t>
            </a:r>
            <a:r>
              <a:rPr lang="en-US" sz="4000" dirty="0">
                <a:latin typeface="Arial Narrow" panose="020B0606020202030204" pitchFamily="34" charset="0"/>
              </a:rPr>
              <a:t>research results</a:t>
            </a:r>
          </a:p>
          <a:p>
            <a:pPr marL="0" indent="0" algn="just">
              <a:buNone/>
            </a:pPr>
            <a:r>
              <a:rPr lang="en-US" dirty="0">
                <a:latin typeface="Arial Narrow" panose="020B0606020202030204" pitchFamily="34" charset="0"/>
              </a:rPr>
              <a:t>Based on the survey results, socialization and promotion of OU to Senior high school is also needed. Students still lack understanding about OU, as a distance education in Indonesia (2.65), the mechanism of becoming a student (2.77), teaching materials and learning techniques (2.85), and interest in studying at UT is still unclear (2.52).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17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1E37A-4F92-4548-BC48-F19BE6D00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6600" dirty="0">
                <a:solidFill>
                  <a:srgbClr val="0070C0"/>
                </a:solidFill>
                <a:latin typeface="Comic Sans MS" panose="030F0702030302020204" pitchFamily="66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8508081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Bell MT" pitchFamily="18" charset="0"/>
              </a:rPr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Education is basic right of every citizen.</a:t>
            </a:r>
          </a:p>
          <a:p>
            <a:pPr marL="400050" indent="-400050" algn="just">
              <a:buFont typeface="Wingdings" panose="05000000000000000000" pitchFamily="2" charset="2"/>
              <a:buChar char="v"/>
              <a:tabLst>
                <a:tab pos="628650" algn="l"/>
              </a:tabLst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Open and distance education offers and enables a wide opportunity for a flexible learning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method,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and learning process thus it can open a universal access on high quality education. </a:t>
            </a:r>
          </a:p>
          <a:p>
            <a:pPr marL="400050" indent="-400050" algn="just">
              <a:buFont typeface="Wingdings" panose="05000000000000000000" pitchFamily="2" charset="2"/>
              <a:buChar char="v"/>
              <a:tabLst>
                <a:tab pos="628650" algn="l"/>
              </a:tabLst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Indonesian Government responses on the importance of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open,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and distance education in order to develop the nation’s intellectual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life,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as mandate of Preamble of the Republic Indonesia’s constitution 1945.  </a:t>
            </a:r>
          </a:p>
        </p:txBody>
      </p:sp>
    </p:spTree>
    <p:extLst>
      <p:ext uri="{BB962C8B-B14F-4D97-AF65-F5344CB8AC3E}">
        <p14:creationId xmlns:p14="http://schemas.microsoft.com/office/powerpoint/2010/main" val="79218468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Research Purposes</a:t>
            </a:r>
            <a:b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Describe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the Perceptions of Stakeholders, Principals, Teachers and Students Towards Open Universities in South Sulawesi ".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Analyzing and interpreting the Perceptions of Stakeholders, Principals, Teachers, and Students Towards Open Universities in South Sulawesi </a:t>
            </a:r>
            <a:r>
              <a:rPr lang="en-US" dirty="0">
                <a:latin typeface="Arial Narrow" panose="020B0606020202030204" pitchFamily="34" charset="0"/>
              </a:rPr>
              <a:t>".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9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" y="1171575"/>
            <a:ext cx="8763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3688" indent="-293688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Definition of Perception</a:t>
            </a:r>
          </a:p>
          <a:p>
            <a:pPr marL="293688" algn="just"/>
            <a:r>
              <a:rPr lang="en-US" sz="1600" dirty="0"/>
              <a:t>Robbins ( 2001 : 88 ) stated that perception can be defined as a process in which people as individual </a:t>
            </a:r>
            <a:r>
              <a:rPr lang="en-US" sz="1600" dirty="0" smtClean="0"/>
              <a:t>organizes, </a:t>
            </a:r>
            <a:r>
              <a:rPr lang="en-US" sz="1600" dirty="0"/>
              <a:t>and translates their sense impression in order to give meaning to their environment.</a:t>
            </a:r>
            <a:endParaRPr lang="en-US" sz="1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3688" indent="-293688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Stakeholders</a:t>
            </a:r>
          </a:p>
          <a:p>
            <a:pPr marL="293688" algn="just"/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Herry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Tj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 (2011) explained that stakeholders is not only as a shareholder in a </a:t>
            </a:r>
            <a:r>
              <a:rPr lang="en-US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company, 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but also as an employee, supplier,  consumer, government and a community, and even as a stakeholder in living environment.</a:t>
            </a:r>
            <a:endParaRPr lang="en-US" sz="1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3688" indent="-293688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Principals</a:t>
            </a:r>
          </a:p>
          <a:p>
            <a:pPr marL="293688"/>
            <a:r>
              <a:rPr lang="en-US" sz="1600" dirty="0"/>
              <a:t>Principals play a role as a leader, manager, educator, administrator, creator of work climate, supervisor and facilitator. </a:t>
            </a:r>
          </a:p>
          <a:p>
            <a:pPr marL="293688" indent="-293688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Teachers </a:t>
            </a:r>
          </a:p>
          <a:p>
            <a:pPr marL="293688" algn="just"/>
            <a:r>
              <a:rPr lang="en-US" sz="1600" dirty="0">
                <a:cs typeface="Times New Roman" panose="02020603050405020304" pitchFamily="18" charset="0"/>
              </a:rPr>
              <a:t>Teachers are an educator that plan, do and evaluate the education and learning at school based on their educational background. Based on their task, they have  a strong influence to guide students to choose a university for their further study.</a:t>
            </a:r>
          </a:p>
          <a:p>
            <a:pPr marL="293688" indent="-293688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Students</a:t>
            </a:r>
          </a:p>
          <a:p>
            <a:pPr marL="293688" algn="just"/>
            <a:r>
              <a:rPr lang="en-US" sz="1600" dirty="0"/>
              <a:t>Students are the user of higher education service who can explain their perception on higher education such as Open Education. </a:t>
            </a:r>
            <a:endParaRPr lang="en-US" sz="1600" dirty="0"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6DE4A2-1898-441E-B446-B225A40967A4}"/>
              </a:ext>
            </a:extLst>
          </p:cNvPr>
          <p:cNvSpPr/>
          <p:nvPr/>
        </p:nvSpPr>
        <p:spPr>
          <a:xfrm>
            <a:off x="3200400" y="304800"/>
            <a:ext cx="327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310676463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51537-5E4A-4CE8-9A47-C6E44F078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63" y="244682"/>
            <a:ext cx="8229600" cy="1143000"/>
          </a:xfrm>
        </p:spPr>
        <p:txBody>
          <a:bodyPr/>
          <a:lstStyle/>
          <a:p>
            <a:r>
              <a:rPr lang="en-US" dirty="0"/>
              <a:t>Research Methodology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0797B7C-1A91-4453-87E0-9D733BDF6E14}"/>
              </a:ext>
            </a:extLst>
          </p:cNvPr>
          <p:cNvGrpSpPr/>
          <p:nvPr/>
        </p:nvGrpSpPr>
        <p:grpSpPr>
          <a:xfrm rot="16200000">
            <a:off x="1005375" y="282755"/>
            <a:ext cx="1436410" cy="2789012"/>
            <a:chOff x="1387588" y="2182683"/>
            <a:chExt cx="1808603" cy="1894017"/>
          </a:xfrm>
        </p:grpSpPr>
        <p:sp>
          <p:nvSpPr>
            <p:cNvPr id="49" name="Rectangle: Top Corners Rounded 48">
              <a:extLst>
                <a:ext uri="{FF2B5EF4-FFF2-40B4-BE49-F238E27FC236}">
                  <a16:creationId xmlns:a16="http://schemas.microsoft.com/office/drawing/2014/main" id="{724EBC71-40EC-4CCB-BAC9-8C957A85DF48}"/>
                </a:ext>
              </a:extLst>
            </p:cNvPr>
            <p:cNvSpPr/>
            <p:nvPr/>
          </p:nvSpPr>
          <p:spPr>
            <a:xfrm>
              <a:off x="1494518" y="2209801"/>
              <a:ext cx="1116587" cy="1866899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B0FE507-F999-4672-89A5-CA101E6349A4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03CE62F-58FC-444F-8821-54FFDC1B3240}"/>
                </a:ext>
              </a:extLst>
            </p:cNvPr>
            <p:cNvSpPr txBox="1"/>
            <p:nvPr/>
          </p:nvSpPr>
          <p:spPr>
            <a:xfrm>
              <a:off x="1390750" y="2184607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3947238-007F-49D9-B54B-113A98D29FB7}"/>
                </a:ext>
              </a:extLst>
            </p:cNvPr>
            <p:cNvSpPr txBox="1"/>
            <p:nvPr/>
          </p:nvSpPr>
          <p:spPr>
            <a:xfrm rot="5400000">
              <a:off x="1715632" y="2450764"/>
              <a:ext cx="981145" cy="763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Tw Cen MT" panose="020B0602020104020603" pitchFamily="34" charset="0"/>
                </a:rPr>
                <a:t>Research Design</a:t>
              </a:r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4C624E5-23FF-4272-BC51-6D9648A63434}"/>
              </a:ext>
            </a:extLst>
          </p:cNvPr>
          <p:cNvSpPr/>
          <p:nvPr/>
        </p:nvSpPr>
        <p:spPr>
          <a:xfrm rot="16200000" flipV="1">
            <a:off x="4834087" y="-1309545"/>
            <a:ext cx="890091" cy="6344457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D30FA08-F61A-48AB-90F3-565C6D9CB06E}"/>
              </a:ext>
            </a:extLst>
          </p:cNvPr>
          <p:cNvSpPr txBox="1"/>
          <p:nvPr/>
        </p:nvSpPr>
        <p:spPr>
          <a:xfrm>
            <a:off x="2814729" y="1567206"/>
            <a:ext cx="55873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ym typeface="Wingdings" panose="05000000000000000000" pitchFamily="2" charset="2"/>
              </a:rPr>
              <a:t>Qualitative Descriptive Research</a:t>
            </a:r>
            <a:endParaRPr lang="en-US" sz="2200" dirty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ACA2301-3EFD-4701-92F3-D5100A12BF8E}"/>
              </a:ext>
            </a:extLst>
          </p:cNvPr>
          <p:cNvGrpSpPr/>
          <p:nvPr/>
        </p:nvGrpSpPr>
        <p:grpSpPr>
          <a:xfrm rot="16200000">
            <a:off x="922202" y="1829256"/>
            <a:ext cx="1569659" cy="2749080"/>
            <a:chOff x="1494518" y="2209801"/>
            <a:chExt cx="1116587" cy="1866899"/>
          </a:xfrm>
          <a:solidFill>
            <a:srgbClr val="00FFCC"/>
          </a:solidFill>
        </p:grpSpPr>
        <p:sp>
          <p:nvSpPr>
            <p:cNvPr id="57" name="Rectangle: Top Corners Rounded 56">
              <a:extLst>
                <a:ext uri="{FF2B5EF4-FFF2-40B4-BE49-F238E27FC236}">
                  <a16:creationId xmlns:a16="http://schemas.microsoft.com/office/drawing/2014/main" id="{7EF236AD-46B6-4E1A-B0DF-5814C2A98D43}"/>
                </a:ext>
              </a:extLst>
            </p:cNvPr>
            <p:cNvSpPr/>
            <p:nvPr/>
          </p:nvSpPr>
          <p:spPr>
            <a:xfrm>
              <a:off x="1494518" y="2209801"/>
              <a:ext cx="1116587" cy="1866899"/>
            </a:xfrm>
            <a:prstGeom prst="round2SameRect">
              <a:avLst>
                <a:gd name="adj1" fmla="val 12063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B53DD9C8-3F04-4FAC-81B9-21B5531223B0}"/>
                </a:ext>
              </a:extLst>
            </p:cNvPr>
            <p:cNvSpPr txBox="1"/>
            <p:nvPr/>
          </p:nvSpPr>
          <p:spPr>
            <a:xfrm rot="5400000">
              <a:off x="1392658" y="2497259"/>
              <a:ext cx="1211514" cy="76357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Tw Cen MT" panose="020B0602020104020603" pitchFamily="34" charset="0"/>
                </a:rPr>
                <a:t>Population &amp; Sample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2B6B432-6257-4FD3-82F1-1208F6C6AF07}"/>
              </a:ext>
            </a:extLst>
          </p:cNvPr>
          <p:cNvGrpSpPr/>
          <p:nvPr/>
        </p:nvGrpSpPr>
        <p:grpSpPr>
          <a:xfrm rot="16200000">
            <a:off x="1072139" y="3297325"/>
            <a:ext cx="1229853" cy="2789015"/>
            <a:chOff x="1481041" y="2182681"/>
            <a:chExt cx="1130064" cy="1894019"/>
          </a:xfrm>
          <a:solidFill>
            <a:srgbClr val="FFFF00"/>
          </a:solidFill>
        </p:grpSpPr>
        <p:sp>
          <p:nvSpPr>
            <p:cNvPr id="63" name="Rectangle: Top Corners Rounded 62">
              <a:extLst>
                <a:ext uri="{FF2B5EF4-FFF2-40B4-BE49-F238E27FC236}">
                  <a16:creationId xmlns:a16="http://schemas.microsoft.com/office/drawing/2014/main" id="{F801ACFD-7961-42B2-9C10-B64945BA375E}"/>
                </a:ext>
              </a:extLst>
            </p:cNvPr>
            <p:cNvSpPr/>
            <p:nvPr/>
          </p:nvSpPr>
          <p:spPr>
            <a:xfrm>
              <a:off x="1494518" y="2209801"/>
              <a:ext cx="1116587" cy="1866899"/>
            </a:xfrm>
            <a:prstGeom prst="round2SameRect">
              <a:avLst>
                <a:gd name="adj1" fmla="val 12063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BF65399-80CB-4B25-BA3D-76FB6ADAB603}"/>
                </a:ext>
              </a:extLst>
            </p:cNvPr>
            <p:cNvSpPr txBox="1"/>
            <p:nvPr/>
          </p:nvSpPr>
          <p:spPr>
            <a:xfrm rot="5400000">
              <a:off x="1392064" y="2271658"/>
              <a:ext cx="1280889" cy="110293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Tw Cen MT" panose="020B0602020104020603" pitchFamily="34" charset="0"/>
                </a:rPr>
                <a:t>Technique of Data Collection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53501C4-A29F-4D09-88B9-D5B2F59968F5}"/>
              </a:ext>
            </a:extLst>
          </p:cNvPr>
          <p:cNvGrpSpPr/>
          <p:nvPr/>
        </p:nvGrpSpPr>
        <p:grpSpPr>
          <a:xfrm rot="16200000">
            <a:off x="1092855" y="4611278"/>
            <a:ext cx="1228710" cy="2756273"/>
            <a:chOff x="1482091" y="2204916"/>
            <a:chExt cx="1129014" cy="1871784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69" name="Rectangle: Top Corners Rounded 68">
              <a:extLst>
                <a:ext uri="{FF2B5EF4-FFF2-40B4-BE49-F238E27FC236}">
                  <a16:creationId xmlns:a16="http://schemas.microsoft.com/office/drawing/2014/main" id="{D682C3E3-DF45-43DA-A462-AACF78214279}"/>
                </a:ext>
              </a:extLst>
            </p:cNvPr>
            <p:cNvSpPr/>
            <p:nvPr/>
          </p:nvSpPr>
          <p:spPr>
            <a:xfrm>
              <a:off x="1494518" y="2209801"/>
              <a:ext cx="1116587" cy="1866899"/>
            </a:xfrm>
            <a:prstGeom prst="round2SameRect">
              <a:avLst>
                <a:gd name="adj1" fmla="val 12063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DCA7B64-F746-40D3-B798-2DA041A35B74}"/>
                </a:ext>
              </a:extLst>
            </p:cNvPr>
            <p:cNvSpPr txBox="1"/>
            <p:nvPr/>
          </p:nvSpPr>
          <p:spPr>
            <a:xfrm rot="5400000">
              <a:off x="1429898" y="2257109"/>
              <a:ext cx="1207322" cy="110293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Tw Cen MT" panose="020B0602020104020603" pitchFamily="34" charset="0"/>
                </a:rPr>
                <a:t>Technique of Data Analysis</a:t>
              </a:r>
            </a:p>
          </p:txBody>
        </p:sp>
      </p:grp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CCE48F51-A366-4E49-A312-9F56F050556E}"/>
              </a:ext>
            </a:extLst>
          </p:cNvPr>
          <p:cNvSpPr/>
          <p:nvPr/>
        </p:nvSpPr>
        <p:spPr>
          <a:xfrm rot="16200000" flipV="1">
            <a:off x="4487217" y="38653"/>
            <a:ext cx="1583832" cy="6344457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56750BE3-087C-4C8E-85D7-D9BEA9AC13C4}"/>
              </a:ext>
            </a:extLst>
          </p:cNvPr>
          <p:cNvSpPr/>
          <p:nvPr/>
        </p:nvSpPr>
        <p:spPr>
          <a:xfrm rot="16200000" flipV="1">
            <a:off x="4728670" y="1522539"/>
            <a:ext cx="1223652" cy="6344457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CF379C7-98D3-4854-B8E3-F000A9A72AC3}"/>
              </a:ext>
            </a:extLst>
          </p:cNvPr>
          <p:cNvSpPr/>
          <p:nvPr/>
        </p:nvSpPr>
        <p:spPr>
          <a:xfrm rot="16200000" flipV="1">
            <a:off x="4712470" y="2799308"/>
            <a:ext cx="1223652" cy="6344457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4945ECE-06AE-474F-B09C-FBA371E36AD3}"/>
              </a:ext>
            </a:extLst>
          </p:cNvPr>
          <p:cNvSpPr txBox="1"/>
          <p:nvPr/>
        </p:nvSpPr>
        <p:spPr>
          <a:xfrm>
            <a:off x="3099476" y="2344857"/>
            <a:ext cx="530257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ym typeface="Wingdings" panose="05000000000000000000" pitchFamily="2" charset="2"/>
              </a:rPr>
              <a:t>Population: </a:t>
            </a:r>
            <a:r>
              <a:rPr lang="en-US" sz="2400" b="1" dirty="0" smtClean="0">
                <a:sym typeface="Wingdings" panose="05000000000000000000" pitchFamily="2" charset="2"/>
              </a:rPr>
              <a:t>8.771</a:t>
            </a:r>
            <a:endParaRPr lang="en-US" sz="2400" b="1" dirty="0">
              <a:sym typeface="Wingdings" panose="05000000000000000000" pitchFamily="2" charset="2"/>
            </a:endParaRP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r>
              <a:rPr lang="en-US" sz="2400" b="1" dirty="0" smtClean="0">
                <a:sym typeface="Wingdings" panose="05000000000000000000" pitchFamily="2" charset="2"/>
              </a:rPr>
              <a:t>Sample</a:t>
            </a:r>
            <a:r>
              <a:rPr lang="en-US" sz="2000" b="1" dirty="0">
                <a:sym typeface="Wingdings" panose="05000000000000000000" pitchFamily="2" charset="2"/>
              </a:rPr>
              <a:t>: </a:t>
            </a:r>
            <a:r>
              <a:rPr lang="en-US" sz="2000" b="1" dirty="0" smtClean="0">
                <a:sym typeface="Wingdings" panose="05000000000000000000" pitchFamily="2" charset="2"/>
              </a:rPr>
              <a:t> 336 Purposive </a:t>
            </a:r>
            <a:r>
              <a:rPr lang="en-US" sz="2000" b="1" dirty="0">
                <a:sym typeface="Wingdings" panose="05000000000000000000" pitchFamily="2" charset="2"/>
              </a:rPr>
              <a:t>Random Sampling</a:t>
            </a:r>
            <a:endParaRPr lang="en-US" sz="2000" b="1" dirty="0"/>
          </a:p>
          <a:p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886B997-D5E7-4B8D-B9D0-8A78772E040E}"/>
              </a:ext>
            </a:extLst>
          </p:cNvPr>
          <p:cNvSpPr txBox="1"/>
          <p:nvPr/>
        </p:nvSpPr>
        <p:spPr>
          <a:xfrm>
            <a:off x="2552059" y="4400628"/>
            <a:ext cx="55873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ym typeface="Wingdings" panose="05000000000000000000" pitchFamily="2" charset="2"/>
              </a:rPr>
              <a:t>Questionnaire and Interview</a:t>
            </a:r>
            <a:endParaRPr lang="en-US" sz="22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6952E39-14CB-4BE7-BB53-BB16796518E6}"/>
              </a:ext>
            </a:extLst>
          </p:cNvPr>
          <p:cNvSpPr txBox="1"/>
          <p:nvPr/>
        </p:nvSpPr>
        <p:spPr>
          <a:xfrm>
            <a:off x="2997274" y="5740703"/>
            <a:ext cx="55873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ym typeface="Wingdings" panose="05000000000000000000" pitchFamily="2" charset="2"/>
              </a:rPr>
              <a:t>Qualitative Descriptive Analysis Technique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87393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924800" cy="490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Results</a:t>
            </a:r>
          </a:p>
          <a:p>
            <a:pPr marL="0" indent="0" algn="ctr">
              <a:buNone/>
            </a:pPr>
            <a:r>
              <a:rPr lang="en-US" sz="1400" b="1" dirty="0"/>
              <a:t>Description of Research Data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20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C213B4-5CB3-4D72-9A5C-AFCE2DB8967E}"/>
              </a:ext>
            </a:extLst>
          </p:cNvPr>
          <p:cNvSpPr txBox="1">
            <a:spLocks/>
          </p:cNvSpPr>
          <p:nvPr/>
        </p:nvSpPr>
        <p:spPr>
          <a:xfrm>
            <a:off x="2667000" y="537524"/>
            <a:ext cx="4114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100" dirty="0"/>
              <a:t>Results and Discussion</a:t>
            </a:r>
          </a:p>
          <a:p>
            <a:pPr marL="0" indent="0" algn="ctr">
              <a:buFont typeface="Arial" pitchFamily="34" charset="0"/>
              <a:buNone/>
            </a:pPr>
            <a:endParaRPr lang="en-US" sz="2000" b="1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40A3DA8-8909-4EA5-BC1F-3DF8633136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9554791"/>
              </p:ext>
            </p:extLst>
          </p:nvPr>
        </p:nvGraphicFramePr>
        <p:xfrm>
          <a:off x="914400" y="2049153"/>
          <a:ext cx="7772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518306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GB" sz="36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14B1523-FC1C-4288-B26B-C0CDF27DED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923910"/>
              </p:ext>
            </p:extLst>
          </p:nvPr>
        </p:nvGraphicFramePr>
        <p:xfrm>
          <a:off x="1066800" y="1397000"/>
          <a:ext cx="72390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070910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0F8C077-B7E2-4E5E-B5AA-2C7B8A352F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916629"/>
              </p:ext>
            </p:extLst>
          </p:nvPr>
        </p:nvGraphicFramePr>
        <p:xfrm>
          <a:off x="457200" y="1371600"/>
          <a:ext cx="82296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981392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E90586C0-603E-4B0F-8A17-87B41D05CA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916559"/>
              </p:ext>
            </p:extLst>
          </p:nvPr>
        </p:nvGraphicFramePr>
        <p:xfrm>
          <a:off x="457200" y="1295400"/>
          <a:ext cx="80772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9465466"/>
      </p:ext>
    </p:extLst>
  </p:cSld>
  <p:clrMapOvr>
    <a:masterClrMapping/>
  </p:clrMapOvr>
</p:sld>
</file>

<file path=ppt/theme/theme1.xml><?xml version="1.0" encoding="utf-8"?>
<a:theme xmlns:a="http://schemas.openxmlformats.org/drawingml/2006/main" name="bagraoun 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bagraoun ut</Template>
  <TotalTime>11420</TotalTime>
  <Words>485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Narrow</vt:lpstr>
      <vt:lpstr>Bell MT</vt:lpstr>
      <vt:lpstr>Calibri</vt:lpstr>
      <vt:lpstr>Comic Sans MS</vt:lpstr>
      <vt:lpstr>Lucida Handwriting</vt:lpstr>
      <vt:lpstr>Times New Roman</vt:lpstr>
      <vt:lpstr>Tw Cen MT</vt:lpstr>
      <vt:lpstr>Wingdings</vt:lpstr>
      <vt:lpstr>bagraoun ut</vt:lpstr>
      <vt:lpstr>  STAKEHOLDERS, PRINCIPALS, TEACHERS,  AND STUDENTS UT MAKASSAR  Presenter  RANAK LINCE ARIFIN ZAIDIN  FACULTY OF TEACHER TRAINING AND EDUCATION UNIT OF DISTANCE LEARNING PROGRAM FOR OPEN UNIVERSITY MAKASSAR INDONESIA      </vt:lpstr>
      <vt:lpstr>INTRODUCTION </vt:lpstr>
      <vt:lpstr>Research Purposes </vt:lpstr>
      <vt:lpstr>PowerPoint Presentation</vt:lpstr>
      <vt:lpstr>Research Methodology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MEMBANGUN KUALITAS PEMBELAJARAN   BERBASIS  ICT   Presenter M. Arifin Zaidin UPBJJ UT Makassar</dc:title>
  <dc:creator>ASUS PC</dc:creator>
  <cp:lastModifiedBy>Windows User</cp:lastModifiedBy>
  <cp:revision>185</cp:revision>
  <cp:lastPrinted>2019-09-25T03:20:51Z</cp:lastPrinted>
  <dcterms:created xsi:type="dcterms:W3CDTF">2018-11-22T21:26:50Z</dcterms:created>
  <dcterms:modified xsi:type="dcterms:W3CDTF">2019-10-09T22:27:04Z</dcterms:modified>
</cp:coreProperties>
</file>