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vml" ContentType="application/vnd.openxmlformats-officedocument.vmlDrawing"/>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7" r:id="rId2"/>
    <p:sldId id="259" r:id="rId3"/>
    <p:sldId id="290" r:id="rId4"/>
    <p:sldId id="291" r:id="rId5"/>
    <p:sldId id="292" r:id="rId6"/>
    <p:sldId id="293" r:id="rId7"/>
    <p:sldId id="294" r:id="rId8"/>
    <p:sldId id="295" r:id="rId9"/>
    <p:sldId id="298" r:id="rId10"/>
    <p:sldId id="277" r:id="rId11"/>
    <p:sldId id="297" r:id="rId12"/>
    <p:sldId id="258" r:id="rId13"/>
    <p:sldId id="296"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49"/>
    <p:restoredTop sz="93165"/>
  </p:normalViewPr>
  <p:slideViewPr>
    <p:cSldViewPr snapToGrid="0" snapToObjects="1">
      <p:cViewPr varScale="1">
        <p:scale>
          <a:sx n="65" d="100"/>
          <a:sy n="65" d="100"/>
        </p:scale>
        <p:origin x="1864" y="2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71122E8-B2E9-DD48-A527-2682EE314F30}" type="doc">
      <dgm:prSet loTypeId="urn:microsoft.com/office/officeart/2005/8/layout/hChevron3" loCatId="" qsTypeId="urn:microsoft.com/office/officeart/2005/8/quickstyle/simple4" qsCatId="simple" csTypeId="urn:microsoft.com/office/officeart/2005/8/colors/accent1_2" csCatId="accent1" phldr="1"/>
      <dgm:spPr/>
    </dgm:pt>
    <dgm:pt modelId="{75AE399D-0603-E349-A233-EE0E89B4BDE5}">
      <dgm:prSet phldrT="[Text]"/>
      <dgm:spPr/>
      <dgm:t>
        <a:bodyPr/>
        <a:lstStyle/>
        <a:p>
          <a:r>
            <a:rPr lang="en-US" dirty="0"/>
            <a:t>PR</a:t>
          </a:r>
        </a:p>
      </dgm:t>
    </dgm:pt>
    <dgm:pt modelId="{81101139-4EF2-2B43-A724-4A72A27A734F}" type="parTrans" cxnId="{85E12105-4DDA-DF4B-814B-2CCA63E5364A}">
      <dgm:prSet/>
      <dgm:spPr/>
      <dgm:t>
        <a:bodyPr/>
        <a:lstStyle/>
        <a:p>
          <a:endParaRPr lang="en-US"/>
        </a:p>
      </dgm:t>
    </dgm:pt>
    <dgm:pt modelId="{7557A232-5111-CC44-9C28-760F93A4FCB1}" type="sibTrans" cxnId="{85E12105-4DDA-DF4B-814B-2CCA63E5364A}">
      <dgm:prSet/>
      <dgm:spPr/>
      <dgm:t>
        <a:bodyPr/>
        <a:lstStyle/>
        <a:p>
          <a:endParaRPr lang="en-US"/>
        </a:p>
      </dgm:t>
    </dgm:pt>
    <dgm:pt modelId="{D291AEA4-7516-E246-B81B-06B87AD17D49}">
      <dgm:prSet phldrT="[Text]"/>
      <dgm:spPr/>
      <dgm:t>
        <a:bodyPr/>
        <a:lstStyle/>
        <a:p>
          <a:r>
            <a:rPr lang="en-US" dirty="0"/>
            <a:t>VR</a:t>
          </a:r>
        </a:p>
      </dgm:t>
    </dgm:pt>
    <dgm:pt modelId="{956A4D7C-BFF3-144D-AFC2-3CC1EF07BE7F}" type="parTrans" cxnId="{FF952D5A-C5DC-8843-A8F7-3E83FC6018EF}">
      <dgm:prSet/>
      <dgm:spPr/>
      <dgm:t>
        <a:bodyPr/>
        <a:lstStyle/>
        <a:p>
          <a:endParaRPr lang="en-US"/>
        </a:p>
      </dgm:t>
    </dgm:pt>
    <dgm:pt modelId="{A759E5C1-5F5E-FA41-9A9D-B970AE0479C0}" type="sibTrans" cxnId="{FF952D5A-C5DC-8843-A8F7-3E83FC6018EF}">
      <dgm:prSet/>
      <dgm:spPr/>
      <dgm:t>
        <a:bodyPr/>
        <a:lstStyle/>
        <a:p>
          <a:endParaRPr lang="en-US"/>
        </a:p>
      </dgm:t>
    </dgm:pt>
    <dgm:pt modelId="{BDD34350-2633-2F47-8F8A-C610ED268E71}">
      <dgm:prSet phldrT="[Text]"/>
      <dgm:spPr/>
      <dgm:t>
        <a:bodyPr/>
        <a:lstStyle/>
        <a:p>
          <a:r>
            <a:rPr lang="en-US" dirty="0"/>
            <a:t>XR</a:t>
          </a:r>
        </a:p>
      </dgm:t>
    </dgm:pt>
    <dgm:pt modelId="{21806A9E-9B6F-CF46-9742-75E5E781C7F0}" type="parTrans" cxnId="{648B6544-6DA3-DF41-8D7C-A7289AB9646D}">
      <dgm:prSet/>
      <dgm:spPr/>
      <dgm:t>
        <a:bodyPr/>
        <a:lstStyle/>
        <a:p>
          <a:endParaRPr lang="en-US"/>
        </a:p>
      </dgm:t>
    </dgm:pt>
    <dgm:pt modelId="{6E78DD01-1AEA-154F-802B-0220714749F3}" type="sibTrans" cxnId="{648B6544-6DA3-DF41-8D7C-A7289AB9646D}">
      <dgm:prSet/>
      <dgm:spPr/>
      <dgm:t>
        <a:bodyPr/>
        <a:lstStyle/>
        <a:p>
          <a:endParaRPr lang="en-US"/>
        </a:p>
      </dgm:t>
    </dgm:pt>
    <dgm:pt modelId="{30E62A31-68B2-0D44-B75F-E0714579A555}">
      <dgm:prSet/>
      <dgm:spPr/>
      <dgm:t>
        <a:bodyPr/>
        <a:lstStyle/>
        <a:p>
          <a:r>
            <a:rPr lang="en-US" dirty="0"/>
            <a:t>MR</a:t>
          </a:r>
        </a:p>
      </dgm:t>
    </dgm:pt>
    <dgm:pt modelId="{F10CEC35-AEDD-A946-AF2E-56CE7E6841A4}" type="parTrans" cxnId="{2B8698B4-AB4B-564D-B3C4-E8D858F72774}">
      <dgm:prSet/>
      <dgm:spPr/>
      <dgm:t>
        <a:bodyPr/>
        <a:lstStyle/>
        <a:p>
          <a:endParaRPr lang="en-US"/>
        </a:p>
      </dgm:t>
    </dgm:pt>
    <dgm:pt modelId="{09D05031-93E7-A140-902F-BA61DFD4A133}" type="sibTrans" cxnId="{2B8698B4-AB4B-564D-B3C4-E8D858F72774}">
      <dgm:prSet/>
      <dgm:spPr/>
      <dgm:t>
        <a:bodyPr/>
        <a:lstStyle/>
        <a:p>
          <a:endParaRPr lang="en-US"/>
        </a:p>
      </dgm:t>
    </dgm:pt>
    <dgm:pt modelId="{F4EB03C7-1662-D745-9E22-9510682D712B}">
      <dgm:prSet/>
      <dgm:spPr/>
      <dgm:t>
        <a:bodyPr/>
        <a:lstStyle/>
        <a:p>
          <a:r>
            <a:rPr lang="en-US" dirty="0"/>
            <a:t>AR</a:t>
          </a:r>
        </a:p>
      </dgm:t>
    </dgm:pt>
    <dgm:pt modelId="{98DEAD0A-608B-724D-81D4-A69DAE9FDCFF}" type="parTrans" cxnId="{6FA056F2-EFE0-0941-9F09-75E6E075111A}">
      <dgm:prSet/>
      <dgm:spPr/>
      <dgm:t>
        <a:bodyPr/>
        <a:lstStyle/>
        <a:p>
          <a:endParaRPr lang="en-US"/>
        </a:p>
      </dgm:t>
    </dgm:pt>
    <dgm:pt modelId="{E2BBF856-F47A-074D-B68D-1D587073703A}" type="sibTrans" cxnId="{6FA056F2-EFE0-0941-9F09-75E6E075111A}">
      <dgm:prSet/>
      <dgm:spPr/>
      <dgm:t>
        <a:bodyPr/>
        <a:lstStyle/>
        <a:p>
          <a:endParaRPr lang="en-US"/>
        </a:p>
      </dgm:t>
    </dgm:pt>
    <dgm:pt modelId="{42E8C34E-BD21-2D4B-BC2A-9E3D5B3BC852}" type="pres">
      <dgm:prSet presAssocID="{171122E8-B2E9-DD48-A527-2682EE314F30}" presName="Name0" presStyleCnt="0">
        <dgm:presLayoutVars>
          <dgm:dir/>
          <dgm:resizeHandles val="exact"/>
        </dgm:presLayoutVars>
      </dgm:prSet>
      <dgm:spPr/>
    </dgm:pt>
    <dgm:pt modelId="{50B288AC-CAE5-C94E-A1F2-6E0D2DC5F02C}" type="pres">
      <dgm:prSet presAssocID="{75AE399D-0603-E349-A233-EE0E89B4BDE5}" presName="parTxOnly" presStyleLbl="node1" presStyleIdx="0" presStyleCnt="5">
        <dgm:presLayoutVars>
          <dgm:bulletEnabled val="1"/>
        </dgm:presLayoutVars>
      </dgm:prSet>
      <dgm:spPr/>
    </dgm:pt>
    <dgm:pt modelId="{ED312428-595A-CE46-92FD-9DDF35EAA73A}" type="pres">
      <dgm:prSet presAssocID="{7557A232-5111-CC44-9C28-760F93A4FCB1}" presName="parSpace" presStyleCnt="0"/>
      <dgm:spPr/>
    </dgm:pt>
    <dgm:pt modelId="{AD117A52-C510-3F45-BA4E-2F6E5F85BBD4}" type="pres">
      <dgm:prSet presAssocID="{30E62A31-68B2-0D44-B75F-E0714579A555}" presName="parTxOnly" presStyleLbl="node1" presStyleIdx="1" presStyleCnt="5">
        <dgm:presLayoutVars>
          <dgm:bulletEnabled val="1"/>
        </dgm:presLayoutVars>
      </dgm:prSet>
      <dgm:spPr/>
    </dgm:pt>
    <dgm:pt modelId="{39F62B89-17FF-F642-BF32-4BA322852C2F}" type="pres">
      <dgm:prSet presAssocID="{09D05031-93E7-A140-902F-BA61DFD4A133}" presName="parSpace" presStyleCnt="0"/>
      <dgm:spPr/>
    </dgm:pt>
    <dgm:pt modelId="{37FAFC7B-CF72-F344-920A-2C292E07C41A}" type="pres">
      <dgm:prSet presAssocID="{F4EB03C7-1662-D745-9E22-9510682D712B}" presName="parTxOnly" presStyleLbl="node1" presStyleIdx="2" presStyleCnt="5">
        <dgm:presLayoutVars>
          <dgm:bulletEnabled val="1"/>
        </dgm:presLayoutVars>
      </dgm:prSet>
      <dgm:spPr/>
    </dgm:pt>
    <dgm:pt modelId="{EB1D3E08-0BE2-F342-B7AE-50549E0298AB}" type="pres">
      <dgm:prSet presAssocID="{E2BBF856-F47A-074D-B68D-1D587073703A}" presName="parSpace" presStyleCnt="0"/>
      <dgm:spPr/>
    </dgm:pt>
    <dgm:pt modelId="{A7F8AC90-7EC9-EF47-B6E9-3F271022BAD2}" type="pres">
      <dgm:prSet presAssocID="{D291AEA4-7516-E246-B81B-06B87AD17D49}" presName="parTxOnly" presStyleLbl="node1" presStyleIdx="3" presStyleCnt="5" custLinFactNeighborX="4622">
        <dgm:presLayoutVars>
          <dgm:bulletEnabled val="1"/>
        </dgm:presLayoutVars>
      </dgm:prSet>
      <dgm:spPr/>
    </dgm:pt>
    <dgm:pt modelId="{83B0A3AE-D8DB-2641-BDE6-0EF1AB07B3F6}" type="pres">
      <dgm:prSet presAssocID="{A759E5C1-5F5E-FA41-9A9D-B970AE0479C0}" presName="parSpace" presStyleCnt="0"/>
      <dgm:spPr/>
    </dgm:pt>
    <dgm:pt modelId="{08685E0E-143B-184D-A7BB-F132C281C936}" type="pres">
      <dgm:prSet presAssocID="{BDD34350-2633-2F47-8F8A-C610ED268E71}" presName="parTxOnly" presStyleLbl="node1" presStyleIdx="4" presStyleCnt="5">
        <dgm:presLayoutVars>
          <dgm:bulletEnabled val="1"/>
        </dgm:presLayoutVars>
      </dgm:prSet>
      <dgm:spPr/>
    </dgm:pt>
  </dgm:ptLst>
  <dgm:cxnLst>
    <dgm:cxn modelId="{85E12105-4DDA-DF4B-814B-2CCA63E5364A}" srcId="{171122E8-B2E9-DD48-A527-2682EE314F30}" destId="{75AE399D-0603-E349-A233-EE0E89B4BDE5}" srcOrd="0" destOrd="0" parTransId="{81101139-4EF2-2B43-A724-4A72A27A734F}" sibTransId="{7557A232-5111-CC44-9C28-760F93A4FCB1}"/>
    <dgm:cxn modelId="{09AB7C25-45A7-964E-8769-9E9B5FC48723}" type="presOf" srcId="{30E62A31-68B2-0D44-B75F-E0714579A555}" destId="{AD117A52-C510-3F45-BA4E-2F6E5F85BBD4}" srcOrd="0" destOrd="0" presId="urn:microsoft.com/office/officeart/2005/8/layout/hChevron3"/>
    <dgm:cxn modelId="{F71FDD32-592A-7B4C-87ED-D1A52E10308D}" type="presOf" srcId="{75AE399D-0603-E349-A233-EE0E89B4BDE5}" destId="{50B288AC-CAE5-C94E-A1F2-6E0D2DC5F02C}" srcOrd="0" destOrd="0" presId="urn:microsoft.com/office/officeart/2005/8/layout/hChevron3"/>
    <dgm:cxn modelId="{648B6544-6DA3-DF41-8D7C-A7289AB9646D}" srcId="{171122E8-B2E9-DD48-A527-2682EE314F30}" destId="{BDD34350-2633-2F47-8F8A-C610ED268E71}" srcOrd="4" destOrd="0" parTransId="{21806A9E-9B6F-CF46-9742-75E5E781C7F0}" sibTransId="{6E78DD01-1AEA-154F-802B-0220714749F3}"/>
    <dgm:cxn modelId="{5F9A3955-191F-2A45-9F2D-D9778C1794ED}" type="presOf" srcId="{D291AEA4-7516-E246-B81B-06B87AD17D49}" destId="{A7F8AC90-7EC9-EF47-B6E9-3F271022BAD2}" srcOrd="0" destOrd="0" presId="urn:microsoft.com/office/officeart/2005/8/layout/hChevron3"/>
    <dgm:cxn modelId="{FF952D5A-C5DC-8843-A8F7-3E83FC6018EF}" srcId="{171122E8-B2E9-DD48-A527-2682EE314F30}" destId="{D291AEA4-7516-E246-B81B-06B87AD17D49}" srcOrd="3" destOrd="0" parTransId="{956A4D7C-BFF3-144D-AFC2-3CC1EF07BE7F}" sibTransId="{A759E5C1-5F5E-FA41-9A9D-B970AE0479C0}"/>
    <dgm:cxn modelId="{0FEE3573-AFF7-7242-AF79-75D370353505}" type="presOf" srcId="{BDD34350-2633-2F47-8F8A-C610ED268E71}" destId="{08685E0E-143B-184D-A7BB-F132C281C936}" srcOrd="0" destOrd="0" presId="urn:microsoft.com/office/officeart/2005/8/layout/hChevron3"/>
    <dgm:cxn modelId="{48E0A67F-AC1B-2140-B70D-5C77B5C0BC49}" type="presOf" srcId="{F4EB03C7-1662-D745-9E22-9510682D712B}" destId="{37FAFC7B-CF72-F344-920A-2C292E07C41A}" srcOrd="0" destOrd="0" presId="urn:microsoft.com/office/officeart/2005/8/layout/hChevron3"/>
    <dgm:cxn modelId="{5DF1DD7F-4941-274F-8699-E03D8B41B4B2}" type="presOf" srcId="{171122E8-B2E9-DD48-A527-2682EE314F30}" destId="{42E8C34E-BD21-2D4B-BC2A-9E3D5B3BC852}" srcOrd="0" destOrd="0" presId="urn:microsoft.com/office/officeart/2005/8/layout/hChevron3"/>
    <dgm:cxn modelId="{2B8698B4-AB4B-564D-B3C4-E8D858F72774}" srcId="{171122E8-B2E9-DD48-A527-2682EE314F30}" destId="{30E62A31-68B2-0D44-B75F-E0714579A555}" srcOrd="1" destOrd="0" parTransId="{F10CEC35-AEDD-A946-AF2E-56CE7E6841A4}" sibTransId="{09D05031-93E7-A140-902F-BA61DFD4A133}"/>
    <dgm:cxn modelId="{6FA056F2-EFE0-0941-9F09-75E6E075111A}" srcId="{171122E8-B2E9-DD48-A527-2682EE314F30}" destId="{F4EB03C7-1662-D745-9E22-9510682D712B}" srcOrd="2" destOrd="0" parTransId="{98DEAD0A-608B-724D-81D4-A69DAE9FDCFF}" sibTransId="{E2BBF856-F47A-074D-B68D-1D587073703A}"/>
    <dgm:cxn modelId="{5F64F2ED-79D8-834E-9625-6276C8840793}" type="presParOf" srcId="{42E8C34E-BD21-2D4B-BC2A-9E3D5B3BC852}" destId="{50B288AC-CAE5-C94E-A1F2-6E0D2DC5F02C}" srcOrd="0" destOrd="0" presId="urn:microsoft.com/office/officeart/2005/8/layout/hChevron3"/>
    <dgm:cxn modelId="{F3D7DBA3-5317-5849-890D-75D439268086}" type="presParOf" srcId="{42E8C34E-BD21-2D4B-BC2A-9E3D5B3BC852}" destId="{ED312428-595A-CE46-92FD-9DDF35EAA73A}" srcOrd="1" destOrd="0" presId="urn:microsoft.com/office/officeart/2005/8/layout/hChevron3"/>
    <dgm:cxn modelId="{5606684F-4D08-BC4A-9BB9-6E08BCDF3590}" type="presParOf" srcId="{42E8C34E-BD21-2D4B-BC2A-9E3D5B3BC852}" destId="{AD117A52-C510-3F45-BA4E-2F6E5F85BBD4}" srcOrd="2" destOrd="0" presId="urn:microsoft.com/office/officeart/2005/8/layout/hChevron3"/>
    <dgm:cxn modelId="{D14936A5-BF7C-4C45-9C9F-4AA01B73B72A}" type="presParOf" srcId="{42E8C34E-BD21-2D4B-BC2A-9E3D5B3BC852}" destId="{39F62B89-17FF-F642-BF32-4BA322852C2F}" srcOrd="3" destOrd="0" presId="urn:microsoft.com/office/officeart/2005/8/layout/hChevron3"/>
    <dgm:cxn modelId="{0AC3E08E-5ED9-8E49-A7FF-44948E063CEF}" type="presParOf" srcId="{42E8C34E-BD21-2D4B-BC2A-9E3D5B3BC852}" destId="{37FAFC7B-CF72-F344-920A-2C292E07C41A}" srcOrd="4" destOrd="0" presId="urn:microsoft.com/office/officeart/2005/8/layout/hChevron3"/>
    <dgm:cxn modelId="{BB8C071B-69C8-B247-A52C-CE5AAAE6803B}" type="presParOf" srcId="{42E8C34E-BD21-2D4B-BC2A-9E3D5B3BC852}" destId="{EB1D3E08-0BE2-F342-B7AE-50549E0298AB}" srcOrd="5" destOrd="0" presId="urn:microsoft.com/office/officeart/2005/8/layout/hChevron3"/>
    <dgm:cxn modelId="{5A0C889A-5878-B346-8C8B-8CE8B5BD79C4}" type="presParOf" srcId="{42E8C34E-BD21-2D4B-BC2A-9E3D5B3BC852}" destId="{A7F8AC90-7EC9-EF47-B6E9-3F271022BAD2}" srcOrd="6" destOrd="0" presId="urn:microsoft.com/office/officeart/2005/8/layout/hChevron3"/>
    <dgm:cxn modelId="{00D7C5A1-B6EF-EB4E-97AA-C2379D552ABA}" type="presParOf" srcId="{42E8C34E-BD21-2D4B-BC2A-9E3D5B3BC852}" destId="{83B0A3AE-D8DB-2641-BDE6-0EF1AB07B3F6}" srcOrd="7" destOrd="0" presId="urn:microsoft.com/office/officeart/2005/8/layout/hChevron3"/>
    <dgm:cxn modelId="{B50F51DE-FA16-C340-B303-8CC87AB5CCE5}" type="presParOf" srcId="{42E8C34E-BD21-2D4B-BC2A-9E3D5B3BC852}" destId="{08685E0E-143B-184D-A7BB-F132C281C936}" srcOrd="8" destOrd="0" presId="urn:microsoft.com/office/officeart/2005/8/layout/hChevro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0B288AC-CAE5-C94E-A1F2-6E0D2DC5F02C}">
      <dsp:nvSpPr>
        <dsp:cNvPr id="0" name=""/>
        <dsp:cNvSpPr/>
      </dsp:nvSpPr>
      <dsp:spPr>
        <a:xfrm>
          <a:off x="770" y="409211"/>
          <a:ext cx="1502359" cy="600943"/>
        </a:xfrm>
        <a:prstGeom prst="homePlat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65354" tIns="82677" rIns="41339" bIns="82677" numCol="1" spcCol="1270" anchor="ctr" anchorCtr="0">
          <a:noAutofit/>
        </a:bodyPr>
        <a:lstStyle/>
        <a:p>
          <a:pPr marL="0" lvl="0" indent="0" algn="ctr" defTabSz="1377950">
            <a:lnSpc>
              <a:spcPct val="90000"/>
            </a:lnSpc>
            <a:spcBef>
              <a:spcPct val="0"/>
            </a:spcBef>
            <a:spcAft>
              <a:spcPct val="35000"/>
            </a:spcAft>
            <a:buNone/>
          </a:pPr>
          <a:r>
            <a:rPr lang="en-US" sz="3100" kern="1200" dirty="0"/>
            <a:t>PR</a:t>
          </a:r>
        </a:p>
      </dsp:txBody>
      <dsp:txXfrm>
        <a:off x="770" y="409211"/>
        <a:ext cx="1352123" cy="600943"/>
      </dsp:txXfrm>
    </dsp:sp>
    <dsp:sp modelId="{AD117A52-C510-3F45-BA4E-2F6E5F85BBD4}">
      <dsp:nvSpPr>
        <dsp:cNvPr id="0" name=""/>
        <dsp:cNvSpPr/>
      </dsp:nvSpPr>
      <dsp:spPr>
        <a:xfrm>
          <a:off x="1202657" y="409211"/>
          <a:ext cx="1502359" cy="600943"/>
        </a:xfrm>
        <a:prstGeom prst="chevron">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4016" tIns="82677" rIns="41339" bIns="82677" numCol="1" spcCol="1270" anchor="ctr" anchorCtr="0">
          <a:noAutofit/>
        </a:bodyPr>
        <a:lstStyle/>
        <a:p>
          <a:pPr marL="0" lvl="0" indent="0" algn="ctr" defTabSz="1377950">
            <a:lnSpc>
              <a:spcPct val="90000"/>
            </a:lnSpc>
            <a:spcBef>
              <a:spcPct val="0"/>
            </a:spcBef>
            <a:spcAft>
              <a:spcPct val="35000"/>
            </a:spcAft>
            <a:buNone/>
          </a:pPr>
          <a:r>
            <a:rPr lang="en-US" sz="3100" kern="1200" dirty="0"/>
            <a:t>MR</a:t>
          </a:r>
        </a:p>
      </dsp:txBody>
      <dsp:txXfrm>
        <a:off x="1503129" y="409211"/>
        <a:ext cx="901416" cy="600943"/>
      </dsp:txXfrm>
    </dsp:sp>
    <dsp:sp modelId="{37FAFC7B-CF72-F344-920A-2C292E07C41A}">
      <dsp:nvSpPr>
        <dsp:cNvPr id="0" name=""/>
        <dsp:cNvSpPr/>
      </dsp:nvSpPr>
      <dsp:spPr>
        <a:xfrm>
          <a:off x="2404544" y="409211"/>
          <a:ext cx="1502359" cy="600943"/>
        </a:xfrm>
        <a:prstGeom prst="chevron">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4016" tIns="82677" rIns="41339" bIns="82677" numCol="1" spcCol="1270" anchor="ctr" anchorCtr="0">
          <a:noAutofit/>
        </a:bodyPr>
        <a:lstStyle/>
        <a:p>
          <a:pPr marL="0" lvl="0" indent="0" algn="ctr" defTabSz="1377950">
            <a:lnSpc>
              <a:spcPct val="90000"/>
            </a:lnSpc>
            <a:spcBef>
              <a:spcPct val="0"/>
            </a:spcBef>
            <a:spcAft>
              <a:spcPct val="35000"/>
            </a:spcAft>
            <a:buNone/>
          </a:pPr>
          <a:r>
            <a:rPr lang="en-US" sz="3100" kern="1200" dirty="0"/>
            <a:t>AR</a:t>
          </a:r>
        </a:p>
      </dsp:txBody>
      <dsp:txXfrm>
        <a:off x="2705016" y="409211"/>
        <a:ext cx="901416" cy="600943"/>
      </dsp:txXfrm>
    </dsp:sp>
    <dsp:sp modelId="{A7F8AC90-7EC9-EF47-B6E9-3F271022BAD2}">
      <dsp:nvSpPr>
        <dsp:cNvPr id="0" name=""/>
        <dsp:cNvSpPr/>
      </dsp:nvSpPr>
      <dsp:spPr>
        <a:xfrm>
          <a:off x="3620320" y="409211"/>
          <a:ext cx="1502359" cy="600943"/>
        </a:xfrm>
        <a:prstGeom prst="chevron">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4016" tIns="82677" rIns="41339" bIns="82677" numCol="1" spcCol="1270" anchor="ctr" anchorCtr="0">
          <a:noAutofit/>
        </a:bodyPr>
        <a:lstStyle/>
        <a:p>
          <a:pPr marL="0" lvl="0" indent="0" algn="ctr" defTabSz="1377950">
            <a:lnSpc>
              <a:spcPct val="90000"/>
            </a:lnSpc>
            <a:spcBef>
              <a:spcPct val="0"/>
            </a:spcBef>
            <a:spcAft>
              <a:spcPct val="35000"/>
            </a:spcAft>
            <a:buNone/>
          </a:pPr>
          <a:r>
            <a:rPr lang="en-US" sz="3100" kern="1200" dirty="0"/>
            <a:t>VR</a:t>
          </a:r>
        </a:p>
      </dsp:txBody>
      <dsp:txXfrm>
        <a:off x="3920792" y="409211"/>
        <a:ext cx="901416" cy="600943"/>
      </dsp:txXfrm>
    </dsp:sp>
    <dsp:sp modelId="{08685E0E-143B-184D-A7BB-F132C281C936}">
      <dsp:nvSpPr>
        <dsp:cNvPr id="0" name=""/>
        <dsp:cNvSpPr/>
      </dsp:nvSpPr>
      <dsp:spPr>
        <a:xfrm>
          <a:off x="4808319" y="409211"/>
          <a:ext cx="1502359" cy="600943"/>
        </a:xfrm>
        <a:prstGeom prst="chevron">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4016" tIns="82677" rIns="41339" bIns="82677" numCol="1" spcCol="1270" anchor="ctr" anchorCtr="0">
          <a:noAutofit/>
        </a:bodyPr>
        <a:lstStyle/>
        <a:p>
          <a:pPr marL="0" lvl="0" indent="0" algn="ctr" defTabSz="1377950">
            <a:lnSpc>
              <a:spcPct val="90000"/>
            </a:lnSpc>
            <a:spcBef>
              <a:spcPct val="0"/>
            </a:spcBef>
            <a:spcAft>
              <a:spcPct val="35000"/>
            </a:spcAft>
            <a:buNone/>
          </a:pPr>
          <a:r>
            <a:rPr lang="en-US" sz="3100" kern="1200" dirty="0"/>
            <a:t>XR</a:t>
          </a:r>
        </a:p>
      </dsp:txBody>
      <dsp:txXfrm>
        <a:off x="5108791" y="409211"/>
        <a:ext cx="901416" cy="600943"/>
      </dsp:txXfrm>
    </dsp:sp>
  </dsp:spTree>
</dsp:drawing>
</file>

<file path=ppt/diagrams/layout1.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png"/></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089ED0-C9A4-704E-B856-360A5023BB3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13DB2BA-99A9-CC42-92BB-8684AE541F5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B2C263A-C0E8-3C4A-AAA8-C90214BAF1CF}"/>
              </a:ext>
            </a:extLst>
          </p:cNvPr>
          <p:cNvSpPr>
            <a:spLocks noGrp="1"/>
          </p:cNvSpPr>
          <p:nvPr>
            <p:ph type="dt" sz="half" idx="10"/>
          </p:nvPr>
        </p:nvSpPr>
        <p:spPr/>
        <p:txBody>
          <a:bodyPr/>
          <a:lstStyle/>
          <a:p>
            <a:fld id="{465C7D13-2C7C-D24C-8CDB-DEFE8F9C214E}" type="datetimeFigureOut">
              <a:rPr lang="en-US" smtClean="0"/>
              <a:t>10/14/19</a:t>
            </a:fld>
            <a:endParaRPr lang="en-US"/>
          </a:p>
        </p:txBody>
      </p:sp>
      <p:sp>
        <p:nvSpPr>
          <p:cNvPr id="5" name="Footer Placeholder 4">
            <a:extLst>
              <a:ext uri="{FF2B5EF4-FFF2-40B4-BE49-F238E27FC236}">
                <a16:creationId xmlns:a16="http://schemas.microsoft.com/office/drawing/2014/main" id="{60FB14B9-89D0-A24F-BBEC-884DBD6CB66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83256D0-49FD-DB46-826C-9579A564E812}"/>
              </a:ext>
            </a:extLst>
          </p:cNvPr>
          <p:cNvSpPr>
            <a:spLocks noGrp="1"/>
          </p:cNvSpPr>
          <p:nvPr>
            <p:ph type="sldNum" sz="quarter" idx="12"/>
          </p:nvPr>
        </p:nvSpPr>
        <p:spPr/>
        <p:txBody>
          <a:bodyPr/>
          <a:lstStyle/>
          <a:p>
            <a:fld id="{A395C3BB-A05D-6D49-9295-18476C1C4A24}" type="slidenum">
              <a:rPr lang="en-US" smtClean="0"/>
              <a:t>‹#›</a:t>
            </a:fld>
            <a:endParaRPr lang="en-US"/>
          </a:p>
        </p:txBody>
      </p:sp>
    </p:spTree>
    <p:extLst>
      <p:ext uri="{BB962C8B-B14F-4D97-AF65-F5344CB8AC3E}">
        <p14:creationId xmlns:p14="http://schemas.microsoft.com/office/powerpoint/2010/main" val="10375662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1F9107-44E2-B24C-9C24-FF075C121FC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AFE9ECE-ACA0-7249-8EE2-A67C0A6FDB3E}"/>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5894663-8F05-E645-B3C1-DC823CE33870}"/>
              </a:ext>
            </a:extLst>
          </p:cNvPr>
          <p:cNvSpPr>
            <a:spLocks noGrp="1"/>
          </p:cNvSpPr>
          <p:nvPr>
            <p:ph type="dt" sz="half" idx="10"/>
          </p:nvPr>
        </p:nvSpPr>
        <p:spPr/>
        <p:txBody>
          <a:bodyPr/>
          <a:lstStyle/>
          <a:p>
            <a:fld id="{465C7D13-2C7C-D24C-8CDB-DEFE8F9C214E}" type="datetimeFigureOut">
              <a:rPr lang="en-US" smtClean="0"/>
              <a:t>10/14/19</a:t>
            </a:fld>
            <a:endParaRPr lang="en-US"/>
          </a:p>
        </p:txBody>
      </p:sp>
      <p:sp>
        <p:nvSpPr>
          <p:cNvPr id="5" name="Footer Placeholder 4">
            <a:extLst>
              <a:ext uri="{FF2B5EF4-FFF2-40B4-BE49-F238E27FC236}">
                <a16:creationId xmlns:a16="http://schemas.microsoft.com/office/drawing/2014/main" id="{0FA92FAC-C4B7-524C-8B72-D810A0C67CA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D8A563-69D8-404F-B10D-60C25F1961ED}"/>
              </a:ext>
            </a:extLst>
          </p:cNvPr>
          <p:cNvSpPr>
            <a:spLocks noGrp="1"/>
          </p:cNvSpPr>
          <p:nvPr>
            <p:ph type="sldNum" sz="quarter" idx="12"/>
          </p:nvPr>
        </p:nvSpPr>
        <p:spPr/>
        <p:txBody>
          <a:bodyPr/>
          <a:lstStyle/>
          <a:p>
            <a:fld id="{A395C3BB-A05D-6D49-9295-18476C1C4A24}" type="slidenum">
              <a:rPr lang="en-US" smtClean="0"/>
              <a:t>‹#›</a:t>
            </a:fld>
            <a:endParaRPr lang="en-US"/>
          </a:p>
        </p:txBody>
      </p:sp>
    </p:spTree>
    <p:extLst>
      <p:ext uri="{BB962C8B-B14F-4D97-AF65-F5344CB8AC3E}">
        <p14:creationId xmlns:p14="http://schemas.microsoft.com/office/powerpoint/2010/main" val="31995807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09164FD-D4D5-D14A-AD57-41B9AEA71A3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DEA42E4-C89F-0245-B02F-C9F4DAFE5FA2}"/>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57A76D-4AFE-0944-BD74-EA320C5F3B07}"/>
              </a:ext>
            </a:extLst>
          </p:cNvPr>
          <p:cNvSpPr>
            <a:spLocks noGrp="1"/>
          </p:cNvSpPr>
          <p:nvPr>
            <p:ph type="dt" sz="half" idx="10"/>
          </p:nvPr>
        </p:nvSpPr>
        <p:spPr/>
        <p:txBody>
          <a:bodyPr/>
          <a:lstStyle/>
          <a:p>
            <a:fld id="{465C7D13-2C7C-D24C-8CDB-DEFE8F9C214E}" type="datetimeFigureOut">
              <a:rPr lang="en-US" smtClean="0"/>
              <a:t>10/14/19</a:t>
            </a:fld>
            <a:endParaRPr lang="en-US"/>
          </a:p>
        </p:txBody>
      </p:sp>
      <p:sp>
        <p:nvSpPr>
          <p:cNvPr id="5" name="Footer Placeholder 4">
            <a:extLst>
              <a:ext uri="{FF2B5EF4-FFF2-40B4-BE49-F238E27FC236}">
                <a16:creationId xmlns:a16="http://schemas.microsoft.com/office/drawing/2014/main" id="{AF9DB38B-C3D9-4B4A-80A3-D0EA5710273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3F9AA64-62B6-344F-A0A8-536F2F662B37}"/>
              </a:ext>
            </a:extLst>
          </p:cNvPr>
          <p:cNvSpPr>
            <a:spLocks noGrp="1"/>
          </p:cNvSpPr>
          <p:nvPr>
            <p:ph type="sldNum" sz="quarter" idx="12"/>
          </p:nvPr>
        </p:nvSpPr>
        <p:spPr/>
        <p:txBody>
          <a:bodyPr/>
          <a:lstStyle/>
          <a:p>
            <a:fld id="{A395C3BB-A05D-6D49-9295-18476C1C4A24}" type="slidenum">
              <a:rPr lang="en-US" smtClean="0"/>
              <a:t>‹#›</a:t>
            </a:fld>
            <a:endParaRPr lang="en-US"/>
          </a:p>
        </p:txBody>
      </p:sp>
    </p:spTree>
    <p:extLst>
      <p:ext uri="{BB962C8B-B14F-4D97-AF65-F5344CB8AC3E}">
        <p14:creationId xmlns:p14="http://schemas.microsoft.com/office/powerpoint/2010/main" val="25088445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61A862-179D-E847-B68F-32BE825CE1A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D064616-38DA-464E-BAA4-5AB01361C778}"/>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A3A7C4-962D-C94B-8452-2C80700847F3}"/>
              </a:ext>
            </a:extLst>
          </p:cNvPr>
          <p:cNvSpPr>
            <a:spLocks noGrp="1"/>
          </p:cNvSpPr>
          <p:nvPr>
            <p:ph type="dt" sz="half" idx="10"/>
          </p:nvPr>
        </p:nvSpPr>
        <p:spPr/>
        <p:txBody>
          <a:bodyPr/>
          <a:lstStyle/>
          <a:p>
            <a:fld id="{465C7D13-2C7C-D24C-8CDB-DEFE8F9C214E}" type="datetimeFigureOut">
              <a:rPr lang="en-US" smtClean="0"/>
              <a:t>10/14/19</a:t>
            </a:fld>
            <a:endParaRPr lang="en-US"/>
          </a:p>
        </p:txBody>
      </p:sp>
      <p:sp>
        <p:nvSpPr>
          <p:cNvPr id="5" name="Footer Placeholder 4">
            <a:extLst>
              <a:ext uri="{FF2B5EF4-FFF2-40B4-BE49-F238E27FC236}">
                <a16:creationId xmlns:a16="http://schemas.microsoft.com/office/drawing/2014/main" id="{F686FFBA-6530-334D-991E-1934B48D893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28C6745-E63E-FE43-A492-546EF31E65D0}"/>
              </a:ext>
            </a:extLst>
          </p:cNvPr>
          <p:cNvSpPr>
            <a:spLocks noGrp="1"/>
          </p:cNvSpPr>
          <p:nvPr>
            <p:ph type="sldNum" sz="quarter" idx="12"/>
          </p:nvPr>
        </p:nvSpPr>
        <p:spPr/>
        <p:txBody>
          <a:bodyPr/>
          <a:lstStyle/>
          <a:p>
            <a:fld id="{A395C3BB-A05D-6D49-9295-18476C1C4A24}" type="slidenum">
              <a:rPr lang="en-US" smtClean="0"/>
              <a:t>‹#›</a:t>
            </a:fld>
            <a:endParaRPr lang="en-US"/>
          </a:p>
        </p:txBody>
      </p:sp>
    </p:spTree>
    <p:extLst>
      <p:ext uri="{BB962C8B-B14F-4D97-AF65-F5344CB8AC3E}">
        <p14:creationId xmlns:p14="http://schemas.microsoft.com/office/powerpoint/2010/main" val="28342617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68FD60-4AF9-8D4D-8352-DA57712977C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FBD433E-3056-E846-9E62-506766ED626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3A4F8758-7C96-5E43-9415-5029AF76686E}"/>
              </a:ext>
            </a:extLst>
          </p:cNvPr>
          <p:cNvSpPr>
            <a:spLocks noGrp="1"/>
          </p:cNvSpPr>
          <p:nvPr>
            <p:ph type="dt" sz="half" idx="10"/>
          </p:nvPr>
        </p:nvSpPr>
        <p:spPr/>
        <p:txBody>
          <a:bodyPr/>
          <a:lstStyle/>
          <a:p>
            <a:fld id="{465C7D13-2C7C-D24C-8CDB-DEFE8F9C214E}" type="datetimeFigureOut">
              <a:rPr lang="en-US" smtClean="0"/>
              <a:t>10/14/19</a:t>
            </a:fld>
            <a:endParaRPr lang="en-US"/>
          </a:p>
        </p:txBody>
      </p:sp>
      <p:sp>
        <p:nvSpPr>
          <p:cNvPr id="5" name="Footer Placeholder 4">
            <a:extLst>
              <a:ext uri="{FF2B5EF4-FFF2-40B4-BE49-F238E27FC236}">
                <a16:creationId xmlns:a16="http://schemas.microsoft.com/office/drawing/2014/main" id="{192F0348-A589-AF42-95BD-5030FA7545D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D98D0FA-1F51-AF47-85FA-453B1600B1FB}"/>
              </a:ext>
            </a:extLst>
          </p:cNvPr>
          <p:cNvSpPr>
            <a:spLocks noGrp="1"/>
          </p:cNvSpPr>
          <p:nvPr>
            <p:ph type="sldNum" sz="quarter" idx="12"/>
          </p:nvPr>
        </p:nvSpPr>
        <p:spPr/>
        <p:txBody>
          <a:bodyPr/>
          <a:lstStyle/>
          <a:p>
            <a:fld id="{A395C3BB-A05D-6D49-9295-18476C1C4A24}" type="slidenum">
              <a:rPr lang="en-US" smtClean="0"/>
              <a:t>‹#›</a:t>
            </a:fld>
            <a:endParaRPr lang="en-US"/>
          </a:p>
        </p:txBody>
      </p:sp>
    </p:spTree>
    <p:extLst>
      <p:ext uri="{BB962C8B-B14F-4D97-AF65-F5344CB8AC3E}">
        <p14:creationId xmlns:p14="http://schemas.microsoft.com/office/powerpoint/2010/main" val="13022973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A08B2D-9A13-F04E-94B3-3B4A8E26009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5DDDB8A-8BF0-FA40-920C-615F66051F36}"/>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A2EEF09-7979-8244-8299-C85B1635090A}"/>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4942424-EA53-134F-B40C-913B57CF4014}"/>
              </a:ext>
            </a:extLst>
          </p:cNvPr>
          <p:cNvSpPr>
            <a:spLocks noGrp="1"/>
          </p:cNvSpPr>
          <p:nvPr>
            <p:ph type="dt" sz="half" idx="10"/>
          </p:nvPr>
        </p:nvSpPr>
        <p:spPr/>
        <p:txBody>
          <a:bodyPr/>
          <a:lstStyle/>
          <a:p>
            <a:fld id="{465C7D13-2C7C-D24C-8CDB-DEFE8F9C214E}" type="datetimeFigureOut">
              <a:rPr lang="en-US" smtClean="0"/>
              <a:t>10/14/19</a:t>
            </a:fld>
            <a:endParaRPr lang="en-US"/>
          </a:p>
        </p:txBody>
      </p:sp>
      <p:sp>
        <p:nvSpPr>
          <p:cNvPr id="6" name="Footer Placeholder 5">
            <a:extLst>
              <a:ext uri="{FF2B5EF4-FFF2-40B4-BE49-F238E27FC236}">
                <a16:creationId xmlns:a16="http://schemas.microsoft.com/office/drawing/2014/main" id="{FF16CF9F-8018-FB47-BED3-01178F65652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EF601E4-E65B-AF42-AA56-69C108419755}"/>
              </a:ext>
            </a:extLst>
          </p:cNvPr>
          <p:cNvSpPr>
            <a:spLocks noGrp="1"/>
          </p:cNvSpPr>
          <p:nvPr>
            <p:ph type="sldNum" sz="quarter" idx="12"/>
          </p:nvPr>
        </p:nvSpPr>
        <p:spPr/>
        <p:txBody>
          <a:bodyPr/>
          <a:lstStyle/>
          <a:p>
            <a:fld id="{A395C3BB-A05D-6D49-9295-18476C1C4A24}" type="slidenum">
              <a:rPr lang="en-US" smtClean="0"/>
              <a:t>‹#›</a:t>
            </a:fld>
            <a:endParaRPr lang="en-US"/>
          </a:p>
        </p:txBody>
      </p:sp>
    </p:spTree>
    <p:extLst>
      <p:ext uri="{BB962C8B-B14F-4D97-AF65-F5344CB8AC3E}">
        <p14:creationId xmlns:p14="http://schemas.microsoft.com/office/powerpoint/2010/main" val="11755385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4C9099-6156-984B-85D7-D600A944A77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290D172-0AEE-454C-BCE3-EA730661BE1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47BD20A2-7D10-E047-AF57-0D7A3B84D155}"/>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5CC8484-4960-6C4A-BA39-6C1004FB64E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34DAC349-84FA-634C-9146-DEB6F1C28599}"/>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4BE7F74-F3B0-8E48-9D35-2A1A08822243}"/>
              </a:ext>
            </a:extLst>
          </p:cNvPr>
          <p:cNvSpPr>
            <a:spLocks noGrp="1"/>
          </p:cNvSpPr>
          <p:nvPr>
            <p:ph type="dt" sz="half" idx="10"/>
          </p:nvPr>
        </p:nvSpPr>
        <p:spPr/>
        <p:txBody>
          <a:bodyPr/>
          <a:lstStyle/>
          <a:p>
            <a:fld id="{465C7D13-2C7C-D24C-8CDB-DEFE8F9C214E}" type="datetimeFigureOut">
              <a:rPr lang="en-US" smtClean="0"/>
              <a:t>10/14/19</a:t>
            </a:fld>
            <a:endParaRPr lang="en-US"/>
          </a:p>
        </p:txBody>
      </p:sp>
      <p:sp>
        <p:nvSpPr>
          <p:cNvPr id="8" name="Footer Placeholder 7">
            <a:extLst>
              <a:ext uri="{FF2B5EF4-FFF2-40B4-BE49-F238E27FC236}">
                <a16:creationId xmlns:a16="http://schemas.microsoft.com/office/drawing/2014/main" id="{669CBB80-CCDC-2E44-94D1-825FEA79C98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121E025-83FF-8E4B-A4E6-EA114C486F50}"/>
              </a:ext>
            </a:extLst>
          </p:cNvPr>
          <p:cNvSpPr>
            <a:spLocks noGrp="1"/>
          </p:cNvSpPr>
          <p:nvPr>
            <p:ph type="sldNum" sz="quarter" idx="12"/>
          </p:nvPr>
        </p:nvSpPr>
        <p:spPr/>
        <p:txBody>
          <a:bodyPr/>
          <a:lstStyle/>
          <a:p>
            <a:fld id="{A395C3BB-A05D-6D49-9295-18476C1C4A24}" type="slidenum">
              <a:rPr lang="en-US" smtClean="0"/>
              <a:t>‹#›</a:t>
            </a:fld>
            <a:endParaRPr lang="en-US"/>
          </a:p>
        </p:txBody>
      </p:sp>
    </p:spTree>
    <p:extLst>
      <p:ext uri="{BB962C8B-B14F-4D97-AF65-F5344CB8AC3E}">
        <p14:creationId xmlns:p14="http://schemas.microsoft.com/office/powerpoint/2010/main" val="2785586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98A41A-5CD6-7346-A9E6-D0187CD9C09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59CFE6B-B749-524D-97CB-A919317FB635}"/>
              </a:ext>
            </a:extLst>
          </p:cNvPr>
          <p:cNvSpPr>
            <a:spLocks noGrp="1"/>
          </p:cNvSpPr>
          <p:nvPr>
            <p:ph type="dt" sz="half" idx="10"/>
          </p:nvPr>
        </p:nvSpPr>
        <p:spPr/>
        <p:txBody>
          <a:bodyPr/>
          <a:lstStyle/>
          <a:p>
            <a:fld id="{465C7D13-2C7C-D24C-8CDB-DEFE8F9C214E}" type="datetimeFigureOut">
              <a:rPr lang="en-US" smtClean="0"/>
              <a:t>10/14/19</a:t>
            </a:fld>
            <a:endParaRPr lang="en-US"/>
          </a:p>
        </p:txBody>
      </p:sp>
      <p:sp>
        <p:nvSpPr>
          <p:cNvPr id="4" name="Footer Placeholder 3">
            <a:extLst>
              <a:ext uri="{FF2B5EF4-FFF2-40B4-BE49-F238E27FC236}">
                <a16:creationId xmlns:a16="http://schemas.microsoft.com/office/drawing/2014/main" id="{D30365F0-383B-C94A-8252-ADA22078E59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4A2F5D1-ED4C-0F46-965E-8F89E03ECB3F}"/>
              </a:ext>
            </a:extLst>
          </p:cNvPr>
          <p:cNvSpPr>
            <a:spLocks noGrp="1"/>
          </p:cNvSpPr>
          <p:nvPr>
            <p:ph type="sldNum" sz="quarter" idx="12"/>
          </p:nvPr>
        </p:nvSpPr>
        <p:spPr/>
        <p:txBody>
          <a:bodyPr/>
          <a:lstStyle/>
          <a:p>
            <a:fld id="{A395C3BB-A05D-6D49-9295-18476C1C4A24}" type="slidenum">
              <a:rPr lang="en-US" smtClean="0"/>
              <a:t>‹#›</a:t>
            </a:fld>
            <a:endParaRPr lang="en-US"/>
          </a:p>
        </p:txBody>
      </p:sp>
    </p:spTree>
    <p:extLst>
      <p:ext uri="{BB962C8B-B14F-4D97-AF65-F5344CB8AC3E}">
        <p14:creationId xmlns:p14="http://schemas.microsoft.com/office/powerpoint/2010/main" val="14424083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386757D-84BA-A54F-BA51-33AE74E214DF}"/>
              </a:ext>
            </a:extLst>
          </p:cNvPr>
          <p:cNvSpPr>
            <a:spLocks noGrp="1"/>
          </p:cNvSpPr>
          <p:nvPr>
            <p:ph type="dt" sz="half" idx="10"/>
          </p:nvPr>
        </p:nvSpPr>
        <p:spPr/>
        <p:txBody>
          <a:bodyPr/>
          <a:lstStyle/>
          <a:p>
            <a:fld id="{465C7D13-2C7C-D24C-8CDB-DEFE8F9C214E}" type="datetimeFigureOut">
              <a:rPr lang="en-US" smtClean="0"/>
              <a:t>10/14/19</a:t>
            </a:fld>
            <a:endParaRPr lang="en-US"/>
          </a:p>
        </p:txBody>
      </p:sp>
      <p:sp>
        <p:nvSpPr>
          <p:cNvPr id="3" name="Footer Placeholder 2">
            <a:extLst>
              <a:ext uri="{FF2B5EF4-FFF2-40B4-BE49-F238E27FC236}">
                <a16:creationId xmlns:a16="http://schemas.microsoft.com/office/drawing/2014/main" id="{E5612E05-7C98-D448-ADC0-7A87E3CD09A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5D2AE32-D8C0-EA4B-8FCD-28395A0DCAD1}"/>
              </a:ext>
            </a:extLst>
          </p:cNvPr>
          <p:cNvSpPr>
            <a:spLocks noGrp="1"/>
          </p:cNvSpPr>
          <p:nvPr>
            <p:ph type="sldNum" sz="quarter" idx="12"/>
          </p:nvPr>
        </p:nvSpPr>
        <p:spPr/>
        <p:txBody>
          <a:bodyPr/>
          <a:lstStyle/>
          <a:p>
            <a:fld id="{A395C3BB-A05D-6D49-9295-18476C1C4A24}" type="slidenum">
              <a:rPr lang="en-US" smtClean="0"/>
              <a:t>‹#›</a:t>
            </a:fld>
            <a:endParaRPr lang="en-US"/>
          </a:p>
        </p:txBody>
      </p:sp>
    </p:spTree>
    <p:extLst>
      <p:ext uri="{BB962C8B-B14F-4D97-AF65-F5344CB8AC3E}">
        <p14:creationId xmlns:p14="http://schemas.microsoft.com/office/powerpoint/2010/main" val="40371024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3C79B6-CD2B-E14F-9B82-5511902EDF0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6DC0BC9-4703-4446-80A3-CD0A7D77812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139076B-7F3B-7D4D-9021-12F950480FA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7FB075A-4495-074C-BC69-B46E8B7B4F80}"/>
              </a:ext>
            </a:extLst>
          </p:cNvPr>
          <p:cNvSpPr>
            <a:spLocks noGrp="1"/>
          </p:cNvSpPr>
          <p:nvPr>
            <p:ph type="dt" sz="half" idx="10"/>
          </p:nvPr>
        </p:nvSpPr>
        <p:spPr/>
        <p:txBody>
          <a:bodyPr/>
          <a:lstStyle/>
          <a:p>
            <a:fld id="{465C7D13-2C7C-D24C-8CDB-DEFE8F9C214E}" type="datetimeFigureOut">
              <a:rPr lang="en-US" smtClean="0"/>
              <a:t>10/14/19</a:t>
            </a:fld>
            <a:endParaRPr lang="en-US"/>
          </a:p>
        </p:txBody>
      </p:sp>
      <p:sp>
        <p:nvSpPr>
          <p:cNvPr id="6" name="Footer Placeholder 5">
            <a:extLst>
              <a:ext uri="{FF2B5EF4-FFF2-40B4-BE49-F238E27FC236}">
                <a16:creationId xmlns:a16="http://schemas.microsoft.com/office/drawing/2014/main" id="{94A338BB-F1AC-BE43-A0C1-19F6DF61E9F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1479099-0FCF-F842-84B4-9946BDE17239}"/>
              </a:ext>
            </a:extLst>
          </p:cNvPr>
          <p:cNvSpPr>
            <a:spLocks noGrp="1"/>
          </p:cNvSpPr>
          <p:nvPr>
            <p:ph type="sldNum" sz="quarter" idx="12"/>
          </p:nvPr>
        </p:nvSpPr>
        <p:spPr/>
        <p:txBody>
          <a:bodyPr/>
          <a:lstStyle/>
          <a:p>
            <a:fld id="{A395C3BB-A05D-6D49-9295-18476C1C4A24}" type="slidenum">
              <a:rPr lang="en-US" smtClean="0"/>
              <a:t>‹#›</a:t>
            </a:fld>
            <a:endParaRPr lang="en-US"/>
          </a:p>
        </p:txBody>
      </p:sp>
    </p:spTree>
    <p:extLst>
      <p:ext uri="{BB962C8B-B14F-4D97-AF65-F5344CB8AC3E}">
        <p14:creationId xmlns:p14="http://schemas.microsoft.com/office/powerpoint/2010/main" val="1283142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110A0B-3295-5049-8F21-A00C20EF705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9EDE5E1-F2EF-3647-B6DA-0702A780AEE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7CD4088-FE27-0E49-BE99-46CC04DDC40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3DD3B69-3755-FF4A-8622-D38D7987BC31}"/>
              </a:ext>
            </a:extLst>
          </p:cNvPr>
          <p:cNvSpPr>
            <a:spLocks noGrp="1"/>
          </p:cNvSpPr>
          <p:nvPr>
            <p:ph type="dt" sz="half" idx="10"/>
          </p:nvPr>
        </p:nvSpPr>
        <p:spPr/>
        <p:txBody>
          <a:bodyPr/>
          <a:lstStyle/>
          <a:p>
            <a:fld id="{465C7D13-2C7C-D24C-8CDB-DEFE8F9C214E}" type="datetimeFigureOut">
              <a:rPr lang="en-US" smtClean="0"/>
              <a:t>10/14/19</a:t>
            </a:fld>
            <a:endParaRPr lang="en-US"/>
          </a:p>
        </p:txBody>
      </p:sp>
      <p:sp>
        <p:nvSpPr>
          <p:cNvPr id="6" name="Footer Placeholder 5">
            <a:extLst>
              <a:ext uri="{FF2B5EF4-FFF2-40B4-BE49-F238E27FC236}">
                <a16:creationId xmlns:a16="http://schemas.microsoft.com/office/drawing/2014/main" id="{80602B9F-5CC4-664F-8550-9056AB97DB0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B25003A-AB9D-8B4C-B6D9-16C75FAC8303}"/>
              </a:ext>
            </a:extLst>
          </p:cNvPr>
          <p:cNvSpPr>
            <a:spLocks noGrp="1"/>
          </p:cNvSpPr>
          <p:nvPr>
            <p:ph type="sldNum" sz="quarter" idx="12"/>
          </p:nvPr>
        </p:nvSpPr>
        <p:spPr/>
        <p:txBody>
          <a:bodyPr/>
          <a:lstStyle/>
          <a:p>
            <a:fld id="{A395C3BB-A05D-6D49-9295-18476C1C4A24}" type="slidenum">
              <a:rPr lang="en-US" smtClean="0"/>
              <a:t>‹#›</a:t>
            </a:fld>
            <a:endParaRPr lang="en-US"/>
          </a:p>
        </p:txBody>
      </p:sp>
    </p:spTree>
    <p:extLst>
      <p:ext uri="{BB962C8B-B14F-4D97-AF65-F5344CB8AC3E}">
        <p14:creationId xmlns:p14="http://schemas.microsoft.com/office/powerpoint/2010/main" val="9476424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0AAB4AF-57F5-B74D-9192-A48B2E4AA7F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2B5CB13-A15E-804C-82A2-51CED52308B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A5E86B1-3E86-CF46-B895-5EDF9450A81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65C7D13-2C7C-D24C-8CDB-DEFE8F9C214E}" type="datetimeFigureOut">
              <a:rPr lang="en-US" smtClean="0"/>
              <a:t>10/14/19</a:t>
            </a:fld>
            <a:endParaRPr lang="en-US"/>
          </a:p>
        </p:txBody>
      </p:sp>
      <p:sp>
        <p:nvSpPr>
          <p:cNvPr id="5" name="Footer Placeholder 4">
            <a:extLst>
              <a:ext uri="{FF2B5EF4-FFF2-40B4-BE49-F238E27FC236}">
                <a16:creationId xmlns:a16="http://schemas.microsoft.com/office/drawing/2014/main" id="{761037A5-BB9B-E84D-A6F5-6C3741D1FBE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00ECE05-3DF4-454A-BB42-AC9CF88629A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95C3BB-A05D-6D49-9295-18476C1C4A24}" type="slidenum">
              <a:rPr lang="en-US" smtClean="0"/>
              <a:t>‹#›</a:t>
            </a:fld>
            <a:endParaRPr lang="en-US"/>
          </a:p>
        </p:txBody>
      </p:sp>
    </p:spTree>
    <p:extLst>
      <p:ext uri="{BB962C8B-B14F-4D97-AF65-F5344CB8AC3E}">
        <p14:creationId xmlns:p14="http://schemas.microsoft.com/office/powerpoint/2010/main" val="267426974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xml"/><Relationship Id="rId1" Type="http://schemas.openxmlformats.org/officeDocument/2006/relationships/vmlDrawing" Target="../drawings/vmlDrawing1.vml"/><Relationship Id="rId5" Type="http://schemas.openxmlformats.org/officeDocument/2006/relationships/image" Target="../media/image2.tiff"/><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29B4C-27E4-5849-9A7D-CF8914AE5D40}"/>
              </a:ext>
            </a:extLst>
          </p:cNvPr>
          <p:cNvSpPr>
            <a:spLocks noGrp="1"/>
          </p:cNvSpPr>
          <p:nvPr>
            <p:ph type="ctrTitle"/>
          </p:nvPr>
        </p:nvSpPr>
        <p:spPr/>
        <p:txBody>
          <a:bodyPr>
            <a:normAutofit fontScale="90000"/>
          </a:bodyPr>
          <a:lstStyle/>
          <a:p>
            <a:r>
              <a:rPr lang="en-US" b="1" dirty="0"/>
              <a:t>Universities in the Era of Disruptions and Social Commitments</a:t>
            </a:r>
            <a:br>
              <a:rPr lang="en-US" dirty="0"/>
            </a:br>
            <a:endParaRPr lang="en-US" dirty="0"/>
          </a:p>
        </p:txBody>
      </p:sp>
      <p:sp>
        <p:nvSpPr>
          <p:cNvPr id="3" name="Subtitle 2">
            <a:extLst>
              <a:ext uri="{FF2B5EF4-FFF2-40B4-BE49-F238E27FC236}">
                <a16:creationId xmlns:a16="http://schemas.microsoft.com/office/drawing/2014/main" id="{12EA3826-E828-224E-A6B6-EFC3B9329751}"/>
              </a:ext>
            </a:extLst>
          </p:cNvPr>
          <p:cNvSpPr>
            <a:spLocks noGrp="1"/>
          </p:cNvSpPr>
          <p:nvPr>
            <p:ph type="subTitle" idx="1"/>
          </p:nvPr>
        </p:nvSpPr>
        <p:spPr>
          <a:xfrm>
            <a:off x="1742661" y="3323744"/>
            <a:ext cx="9144000" cy="1655762"/>
          </a:xfrm>
        </p:spPr>
        <p:txBody>
          <a:bodyPr/>
          <a:lstStyle/>
          <a:p>
            <a:pPr>
              <a:lnSpc>
                <a:spcPct val="100000"/>
              </a:lnSpc>
              <a:spcBef>
                <a:spcPts val="0"/>
              </a:spcBef>
            </a:pPr>
            <a:r>
              <a:rPr lang="en-US" sz="3200" b="1" dirty="0"/>
              <a:t>Melinda </a:t>
            </a:r>
            <a:r>
              <a:rPr lang="en-US" sz="3200" b="1" dirty="0" err="1"/>
              <a:t>dela</a:t>
            </a:r>
            <a:r>
              <a:rPr lang="en-US" sz="3200" b="1" dirty="0"/>
              <a:t> Peña </a:t>
            </a:r>
            <a:r>
              <a:rPr lang="en-US" sz="3200" b="1" dirty="0" err="1"/>
              <a:t>Bandalaria</a:t>
            </a:r>
            <a:r>
              <a:rPr lang="en-US" sz="3200" b="1" dirty="0"/>
              <a:t>, PhD</a:t>
            </a:r>
          </a:p>
          <a:p>
            <a:pPr>
              <a:lnSpc>
                <a:spcPct val="100000"/>
              </a:lnSpc>
              <a:spcBef>
                <a:spcPts val="0"/>
              </a:spcBef>
            </a:pPr>
            <a:r>
              <a:rPr lang="en-US" sz="3200" dirty="0"/>
              <a:t>Chancellor &amp; Professor, UP Open University</a:t>
            </a:r>
          </a:p>
          <a:p>
            <a:pPr>
              <a:lnSpc>
                <a:spcPct val="100000"/>
              </a:lnSpc>
              <a:spcBef>
                <a:spcPts val="0"/>
              </a:spcBef>
            </a:pPr>
            <a:r>
              <a:rPr lang="en-US" sz="3200" dirty="0"/>
              <a:t>President, Asian Association of Open Universities</a:t>
            </a:r>
          </a:p>
          <a:p>
            <a:endParaRPr lang="en-US" dirty="0"/>
          </a:p>
        </p:txBody>
      </p:sp>
      <p:graphicFrame>
        <p:nvGraphicFramePr>
          <p:cNvPr id="4" name="Object 3">
            <a:extLst>
              <a:ext uri="{FF2B5EF4-FFF2-40B4-BE49-F238E27FC236}">
                <a16:creationId xmlns:a16="http://schemas.microsoft.com/office/drawing/2014/main" id="{358F40D7-3054-3940-831E-B917CD475C06}"/>
              </a:ext>
            </a:extLst>
          </p:cNvPr>
          <p:cNvGraphicFramePr>
            <a:graphicFrameLocks noChangeAspect="1"/>
          </p:cNvGraphicFramePr>
          <p:nvPr/>
        </p:nvGraphicFramePr>
        <p:xfrm>
          <a:off x="0" y="0"/>
          <a:ext cx="1533525" cy="1019175"/>
        </p:xfrm>
        <a:graphic>
          <a:graphicData uri="http://schemas.openxmlformats.org/presentationml/2006/ole">
            <mc:AlternateContent xmlns:mc="http://schemas.openxmlformats.org/markup-compatibility/2006">
              <mc:Choice xmlns:v="urn:schemas-microsoft-com:vml" Requires="v">
                <p:oleObj spid="_x0000_s2057" name="Picture" r:id="rId3" imgW="1591194" imgH="1058019" progId="Word.Picture.8">
                  <p:embed/>
                </p:oleObj>
              </mc:Choice>
              <mc:Fallback>
                <p:oleObj name="Picture" r:id="rId3" imgW="1591194" imgH="1058019" progId="Word.Picture.8">
                  <p:embed/>
                  <p:pic>
                    <p:nvPicPr>
                      <p:cNvPr id="4" name="Object 3">
                        <a:extLst>
                          <a:ext uri="{FF2B5EF4-FFF2-40B4-BE49-F238E27FC236}">
                            <a16:creationId xmlns:a16="http://schemas.microsoft.com/office/drawing/2014/main" id="{358F40D7-3054-3940-831E-B917CD475C0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533525" cy="101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pic>
        <p:nvPicPr>
          <p:cNvPr id="5" name="Picture 4">
            <a:extLst>
              <a:ext uri="{FF2B5EF4-FFF2-40B4-BE49-F238E27FC236}">
                <a16:creationId xmlns:a16="http://schemas.microsoft.com/office/drawing/2014/main" id="{54E28088-1D96-D443-AAF0-5E45EE9E8DA8}"/>
              </a:ext>
            </a:extLst>
          </p:cNvPr>
          <p:cNvPicPr>
            <a:picLocks noChangeAspect="1"/>
          </p:cNvPicPr>
          <p:nvPr/>
        </p:nvPicPr>
        <p:blipFill rotWithShape="1">
          <a:blip r:embed="rId5"/>
          <a:srcRect r="70171"/>
          <a:stretch/>
        </p:blipFill>
        <p:spPr>
          <a:xfrm>
            <a:off x="10668000" y="16669"/>
            <a:ext cx="1524000" cy="1250950"/>
          </a:xfrm>
          <a:prstGeom prst="rect">
            <a:avLst/>
          </a:prstGeom>
        </p:spPr>
      </p:pic>
      <p:sp>
        <p:nvSpPr>
          <p:cNvPr id="6" name="TextBox 5">
            <a:extLst>
              <a:ext uri="{FF2B5EF4-FFF2-40B4-BE49-F238E27FC236}">
                <a16:creationId xmlns:a16="http://schemas.microsoft.com/office/drawing/2014/main" id="{9C7D26EB-4740-AE4A-BCAE-8898339F8626}"/>
              </a:ext>
            </a:extLst>
          </p:cNvPr>
          <p:cNvSpPr txBox="1"/>
          <p:nvPr/>
        </p:nvSpPr>
        <p:spPr>
          <a:xfrm>
            <a:off x="3200399" y="6082748"/>
            <a:ext cx="7089913" cy="646331"/>
          </a:xfrm>
          <a:prstGeom prst="rect">
            <a:avLst/>
          </a:prstGeom>
          <a:noFill/>
        </p:spPr>
        <p:txBody>
          <a:bodyPr wrap="square" rtlCol="0">
            <a:spAutoFit/>
          </a:bodyPr>
          <a:lstStyle/>
          <a:p>
            <a:pPr algn="ctr"/>
            <a:r>
              <a:rPr lang="en-US" b="1" dirty="0"/>
              <a:t>33</a:t>
            </a:r>
            <a:r>
              <a:rPr lang="en-US" b="1" baseline="30000" dirty="0"/>
              <a:t>rd</a:t>
            </a:r>
            <a:r>
              <a:rPr lang="en-US" b="1" dirty="0"/>
              <a:t> AAOU Annual Conference; 14-16 October 2019</a:t>
            </a:r>
          </a:p>
          <a:p>
            <a:pPr algn="ctr"/>
            <a:r>
              <a:rPr lang="en-US" b="1" dirty="0"/>
              <a:t>VUP, Lahore, Pakistan</a:t>
            </a:r>
          </a:p>
        </p:txBody>
      </p:sp>
    </p:spTree>
    <p:extLst>
      <p:ext uri="{BB962C8B-B14F-4D97-AF65-F5344CB8AC3E}">
        <p14:creationId xmlns:p14="http://schemas.microsoft.com/office/powerpoint/2010/main" val="10404075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090400" cy="6210300"/>
          </a:xfrm>
          <a:prstGeom prst="rect">
            <a:avLst/>
          </a:prstGeom>
        </p:spPr>
      </p:pic>
      <p:sp>
        <p:nvSpPr>
          <p:cNvPr id="3" name="Rectangle 2"/>
          <p:cNvSpPr/>
          <p:nvPr/>
        </p:nvSpPr>
        <p:spPr>
          <a:xfrm>
            <a:off x="6096000" y="6210300"/>
            <a:ext cx="6096000" cy="523220"/>
          </a:xfrm>
          <a:prstGeom prst="rect">
            <a:avLst/>
          </a:prstGeom>
        </p:spPr>
        <p:txBody>
          <a:bodyPr>
            <a:spAutoFit/>
          </a:bodyPr>
          <a:lstStyle/>
          <a:p>
            <a:r>
              <a:rPr lang="en-US" sz="1400" dirty="0"/>
              <a:t>https://</a:t>
            </a:r>
            <a:r>
              <a:rPr lang="en-US" sz="1400" dirty="0" err="1"/>
              <a:t>medium.com</a:t>
            </a:r>
            <a:r>
              <a:rPr lang="en-US" sz="1400" dirty="0"/>
              <a:t>/@</a:t>
            </a:r>
            <a:r>
              <a:rPr lang="en-US" sz="1400" dirty="0" err="1"/>
              <a:t>UNDPasiapac</a:t>
            </a:r>
            <a:r>
              <a:rPr lang="en-US" sz="1400" dirty="0"/>
              <a:t>/making-the-fourth-industrial-revolution-count-for-sustainable-development-in-asia-and-the-pacific-22c351ddd4bf</a:t>
            </a:r>
          </a:p>
        </p:txBody>
      </p:sp>
      <p:sp>
        <p:nvSpPr>
          <p:cNvPr id="9" name="Double Bracket 8"/>
          <p:cNvSpPr/>
          <p:nvPr/>
        </p:nvSpPr>
        <p:spPr>
          <a:xfrm>
            <a:off x="8830101" y="0"/>
            <a:ext cx="2265529" cy="2292824"/>
          </a:xfrm>
          <a:prstGeom prst="bracketPair">
            <a:avLst/>
          </a:prstGeom>
          <a:ln w="762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606995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23EF38-715A-2444-8A86-28A27CEB3378}"/>
              </a:ext>
            </a:extLst>
          </p:cNvPr>
          <p:cNvSpPr>
            <a:spLocks noGrp="1"/>
          </p:cNvSpPr>
          <p:nvPr>
            <p:ph type="title"/>
          </p:nvPr>
        </p:nvSpPr>
        <p:spPr/>
        <p:txBody>
          <a:bodyPr>
            <a:normAutofit fontScale="90000"/>
          </a:bodyPr>
          <a:lstStyle/>
          <a:p>
            <a:r>
              <a:rPr lang="en-US" b="1" dirty="0"/>
              <a:t>Challenges to Universities in the era of disruptions and social commitments towards sustainability</a:t>
            </a:r>
          </a:p>
        </p:txBody>
      </p:sp>
      <p:sp>
        <p:nvSpPr>
          <p:cNvPr id="3" name="Content Placeholder 2">
            <a:extLst>
              <a:ext uri="{FF2B5EF4-FFF2-40B4-BE49-F238E27FC236}">
                <a16:creationId xmlns:a16="http://schemas.microsoft.com/office/drawing/2014/main" id="{1B0C7358-2CD0-4D48-BE93-44B9B8E957F5}"/>
              </a:ext>
            </a:extLst>
          </p:cNvPr>
          <p:cNvSpPr>
            <a:spLocks noGrp="1"/>
          </p:cNvSpPr>
          <p:nvPr>
            <p:ph idx="1"/>
          </p:nvPr>
        </p:nvSpPr>
        <p:spPr>
          <a:xfrm>
            <a:off x="838200" y="2623928"/>
            <a:ext cx="3872948" cy="4850297"/>
          </a:xfrm>
        </p:spPr>
        <p:txBody>
          <a:bodyPr>
            <a:normAutofit/>
          </a:bodyPr>
          <a:lstStyle/>
          <a:p>
            <a:r>
              <a:rPr lang="en-US" sz="3200" i="1" dirty="0"/>
              <a:t>Full digital strategy in place</a:t>
            </a:r>
          </a:p>
          <a:p>
            <a:pPr marL="0" indent="0">
              <a:buNone/>
            </a:pPr>
            <a:endParaRPr lang="en-US" sz="4400" i="1" dirty="0"/>
          </a:p>
        </p:txBody>
      </p:sp>
      <p:sp>
        <p:nvSpPr>
          <p:cNvPr id="4" name="Rectangle 3">
            <a:extLst>
              <a:ext uri="{FF2B5EF4-FFF2-40B4-BE49-F238E27FC236}">
                <a16:creationId xmlns:a16="http://schemas.microsoft.com/office/drawing/2014/main" id="{2547C065-7778-C042-BB82-4F50989FB3D2}"/>
              </a:ext>
            </a:extLst>
          </p:cNvPr>
          <p:cNvSpPr/>
          <p:nvPr/>
        </p:nvSpPr>
        <p:spPr>
          <a:xfrm>
            <a:off x="6359852" y="1690688"/>
            <a:ext cx="5367129" cy="3877985"/>
          </a:xfrm>
          <a:prstGeom prst="rect">
            <a:avLst/>
          </a:prstGeom>
        </p:spPr>
        <p:txBody>
          <a:bodyPr wrap="square">
            <a:spAutoFit/>
          </a:bodyPr>
          <a:lstStyle/>
          <a:p>
            <a:r>
              <a:rPr lang="en-US" sz="2800" dirty="0"/>
              <a:t>Less than a quarter of educational institutions in Asia have a full digital strategy in place. More than half (53 percent) are in progress with specific strategy but 24 percent have limited or no strategy in place. </a:t>
            </a:r>
          </a:p>
          <a:p>
            <a:r>
              <a:rPr lang="en-US" sz="2400" dirty="0"/>
              <a:t>(</a:t>
            </a:r>
            <a:r>
              <a:rPr lang="en-US" i="1" dirty="0"/>
              <a:t>survey by Microsoft for its Microsoft Asia Digital Transformation Study from October to November 2016 with 265 respondents from higher education institutions and universities) </a:t>
            </a:r>
          </a:p>
        </p:txBody>
      </p:sp>
      <p:sp>
        <p:nvSpPr>
          <p:cNvPr id="5" name="Rectangle 4">
            <a:extLst>
              <a:ext uri="{FF2B5EF4-FFF2-40B4-BE49-F238E27FC236}">
                <a16:creationId xmlns:a16="http://schemas.microsoft.com/office/drawing/2014/main" id="{D0E9924F-5BA1-714E-B59C-B4D2CA87A6DF}"/>
              </a:ext>
            </a:extLst>
          </p:cNvPr>
          <p:cNvSpPr/>
          <p:nvPr/>
        </p:nvSpPr>
        <p:spPr>
          <a:xfrm>
            <a:off x="506587" y="5657671"/>
            <a:ext cx="10098774" cy="1200329"/>
          </a:xfrm>
          <a:prstGeom prst="rect">
            <a:avLst/>
          </a:prstGeom>
        </p:spPr>
        <p:txBody>
          <a:bodyPr wrap="square">
            <a:spAutoFit/>
          </a:bodyPr>
          <a:lstStyle/>
          <a:p>
            <a:r>
              <a:rPr lang="en-US" b="1" i="1" dirty="0">
                <a:solidFill>
                  <a:srgbClr val="2E2E2E"/>
                </a:solidFill>
                <a:latin typeface="khula" charset="0"/>
              </a:rPr>
              <a:t>We are entering a new space—a "</a:t>
            </a:r>
            <a:r>
              <a:rPr lang="en-US" b="1" i="1" dirty="0" err="1">
                <a:solidFill>
                  <a:srgbClr val="2E2E2E"/>
                </a:solidFill>
                <a:latin typeface="khula" charset="0"/>
              </a:rPr>
              <a:t>metaverse</a:t>
            </a:r>
            <a:r>
              <a:rPr lang="en-US" b="1" i="1" dirty="0">
                <a:solidFill>
                  <a:srgbClr val="2E2E2E"/>
                </a:solidFill>
                <a:latin typeface="khula" charset="0"/>
              </a:rPr>
              <a:t>"—where experiences are available on demand—a world where the lines of the physical and digital are blurred. These developments will not happen overnight, but they will eventually take us into a new realm. We are at the dawn of an amazing journey that will profoundly transform the learning environment, our institutions, and the human experience itself.</a:t>
            </a:r>
            <a:endParaRPr lang="en-US" b="1" i="1" dirty="0"/>
          </a:p>
        </p:txBody>
      </p:sp>
      <p:graphicFrame>
        <p:nvGraphicFramePr>
          <p:cNvPr id="6" name="Content Placeholder 4">
            <a:extLst>
              <a:ext uri="{FF2B5EF4-FFF2-40B4-BE49-F238E27FC236}">
                <a16:creationId xmlns:a16="http://schemas.microsoft.com/office/drawing/2014/main" id="{8233024B-7E50-174E-87A4-C53D44AFAB72}"/>
              </a:ext>
            </a:extLst>
          </p:cNvPr>
          <p:cNvGraphicFramePr>
            <a:graphicFrameLocks/>
          </p:cNvGraphicFramePr>
          <p:nvPr>
            <p:extLst>
              <p:ext uri="{D42A27DB-BD31-4B8C-83A1-F6EECF244321}">
                <p14:modId xmlns:p14="http://schemas.microsoft.com/office/powerpoint/2010/main" val="909206036"/>
              </p:ext>
            </p:extLst>
          </p:nvPr>
        </p:nvGraphicFramePr>
        <p:xfrm>
          <a:off x="48403" y="4331763"/>
          <a:ext cx="6311449" cy="141936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8302023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130D9D-5506-374E-B970-F122BD03FA43}"/>
              </a:ext>
            </a:extLst>
          </p:cNvPr>
          <p:cNvSpPr>
            <a:spLocks noGrp="1"/>
          </p:cNvSpPr>
          <p:nvPr>
            <p:ph type="title"/>
          </p:nvPr>
        </p:nvSpPr>
        <p:spPr>
          <a:xfrm>
            <a:off x="838200" y="500062"/>
            <a:ext cx="10515600" cy="1325563"/>
          </a:xfrm>
        </p:spPr>
        <p:txBody>
          <a:bodyPr/>
          <a:lstStyle/>
          <a:p>
            <a:r>
              <a:rPr lang="en-US" b="1" dirty="0"/>
              <a:t>Open and Distance Learning: 2020 and Beyond</a:t>
            </a:r>
          </a:p>
        </p:txBody>
      </p:sp>
      <p:sp>
        <p:nvSpPr>
          <p:cNvPr id="3" name="Content Placeholder 2">
            <a:extLst>
              <a:ext uri="{FF2B5EF4-FFF2-40B4-BE49-F238E27FC236}">
                <a16:creationId xmlns:a16="http://schemas.microsoft.com/office/drawing/2014/main" id="{841BCD71-7EBB-9B48-95DC-56E19EE5CE8C}"/>
              </a:ext>
            </a:extLst>
          </p:cNvPr>
          <p:cNvSpPr>
            <a:spLocks noGrp="1"/>
          </p:cNvSpPr>
          <p:nvPr>
            <p:ph idx="1"/>
          </p:nvPr>
        </p:nvSpPr>
        <p:spPr>
          <a:xfrm>
            <a:off x="838200" y="3041373"/>
            <a:ext cx="10515600" cy="1093305"/>
          </a:xfrm>
        </p:spPr>
        <p:txBody>
          <a:bodyPr>
            <a:normAutofit/>
          </a:bodyPr>
          <a:lstStyle/>
          <a:p>
            <a:pPr marL="0" indent="0">
              <a:buNone/>
            </a:pPr>
            <a:r>
              <a:rPr lang="en-US" sz="3600" b="1" i="1" dirty="0"/>
              <a:t>Open university system as the University of the Future</a:t>
            </a:r>
          </a:p>
        </p:txBody>
      </p:sp>
    </p:spTree>
    <p:extLst>
      <p:ext uri="{BB962C8B-B14F-4D97-AF65-F5344CB8AC3E}">
        <p14:creationId xmlns:p14="http://schemas.microsoft.com/office/powerpoint/2010/main" val="19957066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37E8A2F-6702-5E4D-9141-6EF1622D0C00}"/>
              </a:ext>
            </a:extLst>
          </p:cNvPr>
          <p:cNvSpPr txBox="1"/>
          <p:nvPr/>
        </p:nvSpPr>
        <p:spPr>
          <a:xfrm>
            <a:off x="2464904" y="2464904"/>
            <a:ext cx="7653131" cy="769441"/>
          </a:xfrm>
          <a:prstGeom prst="rect">
            <a:avLst/>
          </a:prstGeom>
          <a:noFill/>
        </p:spPr>
        <p:txBody>
          <a:bodyPr wrap="square" rtlCol="0">
            <a:spAutoFit/>
          </a:bodyPr>
          <a:lstStyle/>
          <a:p>
            <a:pPr algn="ctr"/>
            <a:r>
              <a:rPr lang="en-US" sz="4400" b="1" i="1" dirty="0"/>
              <a:t>Thank you!!</a:t>
            </a:r>
          </a:p>
        </p:txBody>
      </p:sp>
    </p:spTree>
    <p:extLst>
      <p:ext uri="{BB962C8B-B14F-4D97-AF65-F5344CB8AC3E}">
        <p14:creationId xmlns:p14="http://schemas.microsoft.com/office/powerpoint/2010/main" val="19545702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5743575" y="411162"/>
            <a:ext cx="5962650" cy="4292600"/>
          </a:xfrm>
          <a:prstGeom prst="rect">
            <a:avLst/>
          </a:prstGeom>
        </p:spPr>
      </p:pic>
      <p:sp>
        <p:nvSpPr>
          <p:cNvPr id="7" name="Rectangle 6"/>
          <p:cNvSpPr/>
          <p:nvPr/>
        </p:nvSpPr>
        <p:spPr>
          <a:xfrm>
            <a:off x="490538" y="741700"/>
            <a:ext cx="4652963" cy="5262979"/>
          </a:xfrm>
          <a:prstGeom prst="rect">
            <a:avLst/>
          </a:prstGeom>
        </p:spPr>
        <p:txBody>
          <a:bodyPr wrap="square">
            <a:spAutoFit/>
          </a:bodyPr>
          <a:lstStyle/>
          <a:p>
            <a:r>
              <a:rPr lang="en-US" sz="2400" i="1" dirty="0">
                <a:solidFill>
                  <a:srgbClr val="333333"/>
                </a:solidFill>
                <a:latin typeface="Georgia" charset="0"/>
              </a:rPr>
              <a:t>"The changes are so profound that, from the perspective of human history, there has never been a time of </a:t>
            </a:r>
            <a:r>
              <a:rPr lang="en-US" sz="2400" b="1" i="1" dirty="0">
                <a:solidFill>
                  <a:srgbClr val="FF0000"/>
                </a:solidFill>
                <a:latin typeface="Georgia" charset="0"/>
              </a:rPr>
              <a:t>greater promise </a:t>
            </a:r>
            <a:r>
              <a:rPr lang="en-US" sz="2400" i="1" dirty="0">
                <a:solidFill>
                  <a:srgbClr val="333333"/>
                </a:solidFill>
                <a:latin typeface="Georgia" charset="0"/>
              </a:rPr>
              <a:t>or </a:t>
            </a:r>
            <a:r>
              <a:rPr lang="en-US" sz="2400" b="1" i="1" dirty="0">
                <a:solidFill>
                  <a:srgbClr val="FF0000"/>
                </a:solidFill>
                <a:latin typeface="Georgia" charset="0"/>
              </a:rPr>
              <a:t>potential peril</a:t>
            </a:r>
            <a:r>
              <a:rPr lang="en-US" sz="2400" i="1" dirty="0">
                <a:solidFill>
                  <a:srgbClr val="333333"/>
                </a:solidFill>
                <a:latin typeface="Georgia" charset="0"/>
              </a:rPr>
              <a:t>. My concern, however, is that decision-makers are too often caught in traditional, linear (and non-disruptive) thinking or too absorbed by immediate concerns to think strategically about the forces of disruption and innovation shaping our future."</a:t>
            </a:r>
            <a:endParaRPr lang="en-US" sz="2400" i="1" dirty="0"/>
          </a:p>
        </p:txBody>
      </p:sp>
      <p:sp>
        <p:nvSpPr>
          <p:cNvPr id="8" name="Rectangle 7"/>
          <p:cNvSpPr/>
          <p:nvPr/>
        </p:nvSpPr>
        <p:spPr>
          <a:xfrm>
            <a:off x="5919787" y="5653385"/>
            <a:ext cx="6096000" cy="646331"/>
          </a:xfrm>
          <a:prstGeom prst="rect">
            <a:avLst/>
          </a:prstGeom>
        </p:spPr>
        <p:txBody>
          <a:bodyPr>
            <a:spAutoFit/>
          </a:bodyPr>
          <a:lstStyle/>
          <a:p>
            <a:r>
              <a:rPr lang="en-US" i="1" dirty="0"/>
              <a:t>https://</a:t>
            </a:r>
            <a:r>
              <a:rPr lang="en-US" i="1" dirty="0" err="1"/>
              <a:t>www.forbes.com</a:t>
            </a:r>
            <a:r>
              <a:rPr lang="en-US" i="1" dirty="0"/>
              <a:t>/sites/</a:t>
            </a:r>
            <a:r>
              <a:rPr lang="en-US" i="1" dirty="0" err="1"/>
              <a:t>bernardmarr</a:t>
            </a:r>
            <a:r>
              <a:rPr lang="en-US" i="1" dirty="0"/>
              <a:t>/2018/08/13/the-4th-industrial-revolution-is-here-are-you-ready/#4c803584628b</a:t>
            </a:r>
          </a:p>
        </p:txBody>
      </p:sp>
    </p:spTree>
    <p:extLst>
      <p:ext uri="{BB962C8B-B14F-4D97-AF65-F5344CB8AC3E}">
        <p14:creationId xmlns:p14="http://schemas.microsoft.com/office/powerpoint/2010/main" val="5621634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atin typeface="Arial Rounded MT Bold" charset="0"/>
                <a:ea typeface="Arial Rounded MT Bold" charset="0"/>
                <a:cs typeface="Arial Rounded MT Bold" charset="0"/>
              </a:rPr>
              <a:t>The Buzz words of IR4.0</a:t>
            </a:r>
          </a:p>
        </p:txBody>
      </p:sp>
      <p:sp>
        <p:nvSpPr>
          <p:cNvPr id="4" name="TextBox 3"/>
          <p:cNvSpPr txBox="1"/>
          <p:nvPr/>
        </p:nvSpPr>
        <p:spPr>
          <a:xfrm>
            <a:off x="4815319" y="1895792"/>
            <a:ext cx="6909749" cy="4031873"/>
          </a:xfrm>
          <a:prstGeom prst="rect">
            <a:avLst/>
          </a:prstGeom>
          <a:noFill/>
        </p:spPr>
        <p:txBody>
          <a:bodyPr wrap="square" rtlCol="0">
            <a:spAutoFit/>
          </a:bodyPr>
          <a:lstStyle/>
          <a:p>
            <a:pPr marL="285750" indent="-285750">
              <a:buFont typeface="Arial" charset="0"/>
              <a:buChar char="•"/>
            </a:pPr>
            <a:r>
              <a:rPr lang="en-US" sz="3200" dirty="0"/>
              <a:t>Data driven</a:t>
            </a:r>
          </a:p>
          <a:p>
            <a:pPr marL="285750" indent="-285750">
              <a:buFont typeface="Arial" charset="0"/>
              <a:buChar char="•"/>
            </a:pPr>
            <a:r>
              <a:rPr lang="en-US" sz="3200" dirty="0"/>
              <a:t>Machine connected to another machine (M2M; Internet of Things)</a:t>
            </a:r>
          </a:p>
          <a:p>
            <a:pPr marL="285750" indent="-285750">
              <a:buFont typeface="Arial" charset="0"/>
              <a:buChar char="•"/>
            </a:pPr>
            <a:r>
              <a:rPr lang="en-US" sz="3200" dirty="0"/>
              <a:t>Artificial Intelligence</a:t>
            </a:r>
          </a:p>
          <a:p>
            <a:pPr marL="285750" indent="-285750">
              <a:buFont typeface="Arial" charset="0"/>
              <a:buChar char="•"/>
            </a:pPr>
            <a:r>
              <a:rPr lang="en-US" sz="3200" dirty="0"/>
              <a:t>Big Data</a:t>
            </a:r>
          </a:p>
          <a:p>
            <a:pPr marL="285750" indent="-285750">
              <a:buFont typeface="Arial" charset="0"/>
              <a:buChar char="•"/>
            </a:pPr>
            <a:r>
              <a:rPr lang="en-US" sz="3200" dirty="0"/>
              <a:t>Internet of Things</a:t>
            </a:r>
          </a:p>
          <a:p>
            <a:pPr marL="285750" indent="-285750">
              <a:buFont typeface="Arial" charset="0"/>
              <a:buChar char="•"/>
            </a:pPr>
            <a:r>
              <a:rPr lang="en-US" sz="3200" dirty="0"/>
              <a:t>Physical-biological-computational convergence (Cyber-physical systems</a:t>
            </a:r>
            <a:r>
              <a:rPr lang="en-US" sz="2800" dirty="0"/>
              <a:t>)</a:t>
            </a:r>
          </a:p>
        </p:txBody>
      </p:sp>
      <p:pic>
        <p:nvPicPr>
          <p:cNvPr id="5" name="Picture 4"/>
          <p:cNvPicPr>
            <a:picLocks noChangeAspect="1"/>
          </p:cNvPicPr>
          <p:nvPr/>
        </p:nvPicPr>
        <p:blipFill>
          <a:blip r:embed="rId2"/>
          <a:stretch>
            <a:fillRect/>
          </a:stretch>
        </p:blipFill>
        <p:spPr>
          <a:xfrm>
            <a:off x="1111682" y="2250356"/>
            <a:ext cx="3703637" cy="2366963"/>
          </a:xfrm>
          <a:prstGeom prst="rect">
            <a:avLst/>
          </a:prstGeom>
        </p:spPr>
      </p:pic>
    </p:spTree>
    <p:extLst>
      <p:ext uri="{BB962C8B-B14F-4D97-AF65-F5344CB8AC3E}">
        <p14:creationId xmlns:p14="http://schemas.microsoft.com/office/powerpoint/2010/main" val="28089989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1F9A454-76BD-B341-A66B-B2F29DC3F79C}"/>
              </a:ext>
            </a:extLst>
          </p:cNvPr>
          <p:cNvSpPr txBox="1"/>
          <p:nvPr/>
        </p:nvSpPr>
        <p:spPr>
          <a:xfrm>
            <a:off x="0" y="218661"/>
            <a:ext cx="11469756" cy="1815882"/>
          </a:xfrm>
          <a:prstGeom prst="rect">
            <a:avLst/>
          </a:prstGeom>
          <a:noFill/>
        </p:spPr>
        <p:txBody>
          <a:bodyPr wrap="square" rtlCol="0">
            <a:spAutoFit/>
          </a:bodyPr>
          <a:lstStyle/>
          <a:p>
            <a:pPr algn="ctr"/>
            <a:r>
              <a:rPr lang="en-US" sz="4000" b="1" dirty="0">
                <a:solidFill>
                  <a:srgbClr val="FF0000"/>
                </a:solidFill>
              </a:rPr>
              <a:t>University Social  Responsibility and Commitment:  </a:t>
            </a:r>
          </a:p>
          <a:p>
            <a:pPr algn="ctr"/>
            <a:r>
              <a:rPr lang="en-US" sz="3600" b="1" dirty="0"/>
              <a:t>Contributing to the attainment of the Sustainable Development Goals (SDGs)</a:t>
            </a:r>
          </a:p>
        </p:txBody>
      </p:sp>
      <p:pic>
        <p:nvPicPr>
          <p:cNvPr id="3" name="Picture 2">
            <a:extLst>
              <a:ext uri="{FF2B5EF4-FFF2-40B4-BE49-F238E27FC236}">
                <a16:creationId xmlns:a16="http://schemas.microsoft.com/office/drawing/2014/main" id="{1FB9DE19-99AB-6742-8385-11DAC9D3BDC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034543"/>
            <a:ext cx="12192000" cy="4500986"/>
          </a:xfrm>
          <a:prstGeom prst="rect">
            <a:avLst/>
          </a:prstGeom>
        </p:spPr>
      </p:pic>
    </p:spTree>
    <p:extLst>
      <p:ext uri="{BB962C8B-B14F-4D97-AF65-F5344CB8AC3E}">
        <p14:creationId xmlns:p14="http://schemas.microsoft.com/office/powerpoint/2010/main" val="13428280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1F9A454-76BD-B341-A66B-B2F29DC3F79C}"/>
              </a:ext>
            </a:extLst>
          </p:cNvPr>
          <p:cNvSpPr txBox="1"/>
          <p:nvPr/>
        </p:nvSpPr>
        <p:spPr>
          <a:xfrm>
            <a:off x="536713" y="536713"/>
            <a:ext cx="11151704" cy="5693866"/>
          </a:xfrm>
          <a:prstGeom prst="rect">
            <a:avLst/>
          </a:prstGeom>
          <a:noFill/>
        </p:spPr>
        <p:txBody>
          <a:bodyPr wrap="square" rtlCol="0">
            <a:spAutoFit/>
          </a:bodyPr>
          <a:lstStyle/>
          <a:p>
            <a:r>
              <a:rPr lang="en-US" sz="4000" b="1" dirty="0">
                <a:solidFill>
                  <a:srgbClr val="FF0000"/>
                </a:solidFill>
              </a:rPr>
              <a:t>President of the UN General Assembly (in 2016):  </a:t>
            </a:r>
          </a:p>
          <a:p>
            <a:pPr algn="ctr"/>
            <a:endParaRPr lang="en-US" sz="3600" b="1" dirty="0"/>
          </a:p>
          <a:p>
            <a:pPr algn="ctr"/>
            <a:r>
              <a:rPr lang="en-US" sz="3600" b="1" dirty="0"/>
              <a:t>“</a:t>
            </a:r>
            <a:r>
              <a:rPr lang="en-US" sz="3600" i="1" dirty="0"/>
              <a:t>very few human beings in the world know anything about the UN’s Sustainable Development Goals”</a:t>
            </a:r>
          </a:p>
          <a:p>
            <a:pPr algn="ctr"/>
            <a:endParaRPr lang="en-US" sz="3600" i="1" dirty="0"/>
          </a:p>
          <a:p>
            <a:pPr algn="ctr"/>
            <a:r>
              <a:rPr lang="en-US" sz="3600" i="1" dirty="0"/>
              <a:t>…if every school curriculum in the world incorporates the SDGs, every school teaches them, and every young person in the planet is made aware of them as rights and responsibilities, the world will stand a very good chance of attaining the goals by 2030”..</a:t>
            </a:r>
          </a:p>
        </p:txBody>
      </p:sp>
    </p:spTree>
    <p:extLst>
      <p:ext uri="{BB962C8B-B14F-4D97-AF65-F5344CB8AC3E}">
        <p14:creationId xmlns:p14="http://schemas.microsoft.com/office/powerpoint/2010/main" val="38472135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0889A6-9BA8-6145-8EC3-4CC79CAD2387}"/>
              </a:ext>
            </a:extLst>
          </p:cNvPr>
          <p:cNvSpPr>
            <a:spLocks noGrp="1"/>
          </p:cNvSpPr>
          <p:nvPr>
            <p:ph type="title"/>
          </p:nvPr>
        </p:nvSpPr>
        <p:spPr/>
        <p:txBody>
          <a:bodyPr/>
          <a:lstStyle/>
          <a:p>
            <a:r>
              <a:rPr lang="en-US" b="1" dirty="0"/>
              <a:t>Asia’s SDG Progress as of 2018:</a:t>
            </a:r>
          </a:p>
        </p:txBody>
      </p:sp>
      <p:sp>
        <p:nvSpPr>
          <p:cNvPr id="3" name="Content Placeholder 2">
            <a:extLst>
              <a:ext uri="{FF2B5EF4-FFF2-40B4-BE49-F238E27FC236}">
                <a16:creationId xmlns:a16="http://schemas.microsoft.com/office/drawing/2014/main" id="{80463A86-ED67-0A4A-BC40-545CC11D9311}"/>
              </a:ext>
            </a:extLst>
          </p:cNvPr>
          <p:cNvSpPr>
            <a:spLocks noGrp="1"/>
          </p:cNvSpPr>
          <p:nvPr>
            <p:ph idx="1"/>
          </p:nvPr>
        </p:nvSpPr>
        <p:spPr/>
        <p:txBody>
          <a:bodyPr>
            <a:normAutofit/>
          </a:bodyPr>
          <a:lstStyle/>
          <a:p>
            <a:r>
              <a:rPr lang="en-US" sz="3000" dirty="0"/>
              <a:t>Progress has been made towards some SDGs but the rate of progress is insufficient (Goal 1; Goal4: Goal 7)</a:t>
            </a:r>
          </a:p>
          <a:p>
            <a:r>
              <a:rPr lang="en-US" sz="3000" dirty="0"/>
              <a:t>For more than half the SDGs, progress is stagnant or heading in the wrong direction.  (Goal 2; Goal 9; Goal 10; Goal 11; Goal 13; Goal 14; Goal 15; and Goal 16)</a:t>
            </a:r>
          </a:p>
          <a:p>
            <a:pPr marL="0" indent="0">
              <a:buNone/>
            </a:pPr>
            <a:r>
              <a:rPr lang="en-US" sz="3000" dirty="0"/>
              <a:t>   Negative trends:  Goals 6; 8; and 12)</a:t>
            </a:r>
          </a:p>
          <a:p>
            <a:r>
              <a:rPr lang="en-US" sz="3000" dirty="0"/>
              <a:t>Lack of progress towards SDG 17 could undermine the progress towards all other SDGs</a:t>
            </a:r>
          </a:p>
        </p:txBody>
      </p:sp>
    </p:spTree>
    <p:extLst>
      <p:ext uri="{BB962C8B-B14F-4D97-AF65-F5344CB8AC3E}">
        <p14:creationId xmlns:p14="http://schemas.microsoft.com/office/powerpoint/2010/main" val="15766505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23EF38-715A-2444-8A86-28A27CEB3378}"/>
              </a:ext>
            </a:extLst>
          </p:cNvPr>
          <p:cNvSpPr>
            <a:spLocks noGrp="1"/>
          </p:cNvSpPr>
          <p:nvPr>
            <p:ph type="title"/>
          </p:nvPr>
        </p:nvSpPr>
        <p:spPr/>
        <p:txBody>
          <a:bodyPr/>
          <a:lstStyle/>
          <a:p>
            <a:r>
              <a:rPr lang="en-US" b="1" dirty="0"/>
              <a:t>Challenges to Universities in the era of disruptions and social commitments</a:t>
            </a:r>
          </a:p>
        </p:txBody>
      </p:sp>
      <p:sp>
        <p:nvSpPr>
          <p:cNvPr id="3" name="Content Placeholder 2">
            <a:extLst>
              <a:ext uri="{FF2B5EF4-FFF2-40B4-BE49-F238E27FC236}">
                <a16:creationId xmlns:a16="http://schemas.microsoft.com/office/drawing/2014/main" id="{1B0C7358-2CD0-4D48-BE93-44B9B8E957F5}"/>
              </a:ext>
            </a:extLst>
          </p:cNvPr>
          <p:cNvSpPr>
            <a:spLocks noGrp="1"/>
          </p:cNvSpPr>
          <p:nvPr>
            <p:ph idx="1"/>
          </p:nvPr>
        </p:nvSpPr>
        <p:spPr>
          <a:xfrm>
            <a:off x="838200" y="2882347"/>
            <a:ext cx="10515600" cy="3294615"/>
          </a:xfrm>
        </p:spPr>
        <p:txBody>
          <a:bodyPr>
            <a:normAutofit/>
          </a:bodyPr>
          <a:lstStyle/>
          <a:p>
            <a:pPr marL="0" indent="0" algn="ctr">
              <a:buNone/>
            </a:pPr>
            <a:r>
              <a:rPr lang="en-US" sz="4400" i="1" dirty="0"/>
              <a:t>….”at the center of disruptions and development </a:t>
            </a:r>
          </a:p>
          <a:p>
            <a:pPr marL="0" indent="0" algn="ctr">
              <a:buNone/>
            </a:pPr>
            <a:r>
              <a:rPr lang="en-US" sz="4400" i="1" dirty="0"/>
              <a:t>are human beings”..</a:t>
            </a:r>
          </a:p>
        </p:txBody>
      </p:sp>
    </p:spTree>
    <p:extLst>
      <p:ext uri="{BB962C8B-B14F-4D97-AF65-F5344CB8AC3E}">
        <p14:creationId xmlns:p14="http://schemas.microsoft.com/office/powerpoint/2010/main" val="27986920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23EF38-715A-2444-8A86-28A27CEB3378}"/>
              </a:ext>
            </a:extLst>
          </p:cNvPr>
          <p:cNvSpPr>
            <a:spLocks noGrp="1"/>
          </p:cNvSpPr>
          <p:nvPr>
            <p:ph type="title"/>
          </p:nvPr>
        </p:nvSpPr>
        <p:spPr/>
        <p:txBody>
          <a:bodyPr>
            <a:normAutofit fontScale="90000"/>
          </a:bodyPr>
          <a:lstStyle/>
          <a:p>
            <a:r>
              <a:rPr lang="en-US" b="1" dirty="0"/>
              <a:t>Challenges to Universities in the era of disruptions and social commitments towards sustainability</a:t>
            </a:r>
          </a:p>
        </p:txBody>
      </p:sp>
      <p:sp>
        <p:nvSpPr>
          <p:cNvPr id="3" name="Content Placeholder 2">
            <a:extLst>
              <a:ext uri="{FF2B5EF4-FFF2-40B4-BE49-F238E27FC236}">
                <a16:creationId xmlns:a16="http://schemas.microsoft.com/office/drawing/2014/main" id="{1B0C7358-2CD0-4D48-BE93-44B9B8E957F5}"/>
              </a:ext>
            </a:extLst>
          </p:cNvPr>
          <p:cNvSpPr>
            <a:spLocks noGrp="1"/>
          </p:cNvSpPr>
          <p:nvPr>
            <p:ph idx="1"/>
          </p:nvPr>
        </p:nvSpPr>
        <p:spPr>
          <a:xfrm>
            <a:off x="838200" y="2007702"/>
            <a:ext cx="10515600" cy="4850297"/>
          </a:xfrm>
        </p:spPr>
        <p:txBody>
          <a:bodyPr>
            <a:normAutofit/>
          </a:bodyPr>
          <a:lstStyle/>
          <a:p>
            <a:r>
              <a:rPr lang="en-US" sz="3600" i="1" dirty="0"/>
              <a:t>Inclusion in the teaching- learning environment (no one left behind)</a:t>
            </a:r>
          </a:p>
          <a:p>
            <a:r>
              <a:rPr lang="en-US" sz="3600" i="1" dirty="0"/>
              <a:t>Curricula for future-ready degrees</a:t>
            </a:r>
          </a:p>
          <a:p>
            <a:r>
              <a:rPr lang="en-US" sz="3600" i="1" dirty="0"/>
              <a:t>Curricula and teaching for future-ready Leaders</a:t>
            </a:r>
          </a:p>
          <a:p>
            <a:r>
              <a:rPr lang="en-US" sz="3600" i="1" dirty="0"/>
              <a:t>Curricula and teaching strategies that would develop the next century competencies</a:t>
            </a:r>
          </a:p>
          <a:p>
            <a:r>
              <a:rPr lang="en-US" sz="3600" i="1" dirty="0"/>
              <a:t>Need to partner with industries</a:t>
            </a:r>
          </a:p>
        </p:txBody>
      </p:sp>
    </p:spTree>
    <p:extLst>
      <p:ext uri="{BB962C8B-B14F-4D97-AF65-F5344CB8AC3E}">
        <p14:creationId xmlns:p14="http://schemas.microsoft.com/office/powerpoint/2010/main" val="3793031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23EF38-715A-2444-8A86-28A27CEB3378}"/>
              </a:ext>
            </a:extLst>
          </p:cNvPr>
          <p:cNvSpPr>
            <a:spLocks noGrp="1"/>
          </p:cNvSpPr>
          <p:nvPr>
            <p:ph type="title"/>
          </p:nvPr>
        </p:nvSpPr>
        <p:spPr/>
        <p:txBody>
          <a:bodyPr>
            <a:normAutofit fontScale="90000"/>
          </a:bodyPr>
          <a:lstStyle/>
          <a:p>
            <a:r>
              <a:rPr lang="en-US" b="1" dirty="0"/>
              <a:t>Challenges to Universities in the era of disruptions and social commitments towards sustainability</a:t>
            </a:r>
          </a:p>
        </p:txBody>
      </p:sp>
      <p:sp>
        <p:nvSpPr>
          <p:cNvPr id="3" name="Content Placeholder 2">
            <a:extLst>
              <a:ext uri="{FF2B5EF4-FFF2-40B4-BE49-F238E27FC236}">
                <a16:creationId xmlns:a16="http://schemas.microsoft.com/office/drawing/2014/main" id="{1B0C7358-2CD0-4D48-BE93-44B9B8E957F5}"/>
              </a:ext>
            </a:extLst>
          </p:cNvPr>
          <p:cNvSpPr>
            <a:spLocks noGrp="1"/>
          </p:cNvSpPr>
          <p:nvPr>
            <p:ph idx="1"/>
          </p:nvPr>
        </p:nvSpPr>
        <p:spPr>
          <a:xfrm>
            <a:off x="838200" y="2007702"/>
            <a:ext cx="4568687" cy="4850297"/>
          </a:xfrm>
        </p:spPr>
        <p:txBody>
          <a:bodyPr>
            <a:normAutofit/>
          </a:bodyPr>
          <a:lstStyle/>
          <a:p>
            <a:r>
              <a:rPr lang="en-US" sz="3200" i="1" dirty="0"/>
              <a:t>Re-skills the current workforce (provide lifelong learning opportunities)</a:t>
            </a:r>
          </a:p>
          <a:p>
            <a:pPr marL="0" indent="0">
              <a:buNone/>
            </a:pPr>
            <a:endParaRPr lang="en-US" sz="4400" i="1" dirty="0"/>
          </a:p>
        </p:txBody>
      </p:sp>
      <p:sp>
        <p:nvSpPr>
          <p:cNvPr id="4" name="Rectangle 3">
            <a:extLst>
              <a:ext uri="{FF2B5EF4-FFF2-40B4-BE49-F238E27FC236}">
                <a16:creationId xmlns:a16="http://schemas.microsoft.com/office/drawing/2014/main" id="{D2F9772A-3649-8841-BC2F-5446310A0891}"/>
              </a:ext>
            </a:extLst>
          </p:cNvPr>
          <p:cNvSpPr/>
          <p:nvPr/>
        </p:nvSpPr>
        <p:spPr>
          <a:xfrm>
            <a:off x="6801680" y="1690688"/>
            <a:ext cx="4711147" cy="4832092"/>
          </a:xfrm>
          <a:prstGeom prst="rect">
            <a:avLst/>
          </a:prstGeom>
        </p:spPr>
        <p:txBody>
          <a:bodyPr wrap="square">
            <a:spAutoFit/>
          </a:bodyPr>
          <a:lstStyle/>
          <a:p>
            <a:r>
              <a:rPr lang="en-US" sz="2800" i="1" dirty="0"/>
              <a:t>More than half (56 percent) of the salaried workforce from Cambodia, Indonesia, the Philippines, Thailand and Vietnam stand to lose their jobs as technologies including 3D printing, nanotechnology and robotic automation could disrupt the region’s manufacturing sector (ILO Study, 2016)</a:t>
            </a:r>
          </a:p>
        </p:txBody>
      </p:sp>
    </p:spTree>
    <p:extLst>
      <p:ext uri="{BB962C8B-B14F-4D97-AF65-F5344CB8AC3E}">
        <p14:creationId xmlns:p14="http://schemas.microsoft.com/office/powerpoint/2010/main" val="429450267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381</TotalTime>
  <Words>693</Words>
  <Application>Microsoft Macintosh PowerPoint</Application>
  <PresentationFormat>Widescreen</PresentationFormat>
  <Paragraphs>53</Paragraphs>
  <Slides>13</Slides>
  <Notes>0</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13</vt:i4>
      </vt:variant>
    </vt:vector>
  </HeadingPairs>
  <TitlesOfParts>
    <vt:vector size="21" baseType="lpstr">
      <vt:lpstr>Arial</vt:lpstr>
      <vt:lpstr>Arial Rounded MT Bold</vt:lpstr>
      <vt:lpstr>Calibri</vt:lpstr>
      <vt:lpstr>Calibri Light</vt:lpstr>
      <vt:lpstr>Georgia</vt:lpstr>
      <vt:lpstr>khula</vt:lpstr>
      <vt:lpstr>Office Theme</vt:lpstr>
      <vt:lpstr>Picture</vt:lpstr>
      <vt:lpstr>Universities in the Era of Disruptions and Social Commitments </vt:lpstr>
      <vt:lpstr>PowerPoint Presentation</vt:lpstr>
      <vt:lpstr>The Buzz words of IR4.0</vt:lpstr>
      <vt:lpstr>PowerPoint Presentation</vt:lpstr>
      <vt:lpstr>PowerPoint Presentation</vt:lpstr>
      <vt:lpstr>Asia’s SDG Progress as of 2018:</vt:lpstr>
      <vt:lpstr>Challenges to Universities in the era of disruptions and social commitments</vt:lpstr>
      <vt:lpstr>Challenges to Universities in the era of disruptions and social commitments towards sustainability</vt:lpstr>
      <vt:lpstr>Challenges to Universities in the era of disruptions and social commitments towards sustainability</vt:lpstr>
      <vt:lpstr>PowerPoint Presentation</vt:lpstr>
      <vt:lpstr>Challenges to Universities in the era of disruptions and social commitments towards sustainability</vt:lpstr>
      <vt:lpstr>Open and Distance Learning: 2020 and Beyond</vt:lpstr>
      <vt:lpstr>PowerPoint Presentation</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Universities in the Era of Disruptions and Social Commitments </dc:title>
  <dc:creator>Microsoft Office User</dc:creator>
  <cp:lastModifiedBy>Microsoft Office User</cp:lastModifiedBy>
  <cp:revision>7</cp:revision>
  <dcterms:created xsi:type="dcterms:W3CDTF">2019-10-13T21:00:58Z</dcterms:created>
  <dcterms:modified xsi:type="dcterms:W3CDTF">2019-10-14T03:38:00Z</dcterms:modified>
</cp:coreProperties>
</file>