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258" r:id="rId3"/>
    <p:sldId id="277" r:id="rId4"/>
    <p:sldId id="279" r:id="rId5"/>
    <p:sldId id="291" r:id="rId6"/>
    <p:sldId id="292" r:id="rId7"/>
    <p:sldId id="293" r:id="rId8"/>
    <p:sldId id="298" r:id="rId9"/>
    <p:sldId id="299" r:id="rId10"/>
    <p:sldId id="301" r:id="rId11"/>
    <p:sldId id="302" r:id="rId12"/>
    <p:sldId id="303" r:id="rId13"/>
    <p:sldId id="304" r:id="rId14"/>
    <p:sldId id="305" r:id="rId15"/>
    <p:sldId id="306" r:id="rId16"/>
    <p:sldId id="307" r:id="rId17"/>
    <p:sldId id="308" r:id="rId18"/>
    <p:sldId id="309" r:id="rId19"/>
    <p:sldId id="314" r:id="rId20"/>
    <p:sldId id="315" r:id="rId21"/>
    <p:sldId id="316" r:id="rId22"/>
    <p:sldId id="317" r:id="rId23"/>
    <p:sldId id="269" r:id="rId24"/>
    <p:sldId id="278" r:id="rId25"/>
    <p:sldId id="259" r:id="rId26"/>
    <p:sldId id="260" r:id="rId27"/>
    <p:sldId id="318" r:id="rId28"/>
    <p:sldId id="312" r:id="rId29"/>
    <p:sldId id="313" r:id="rId30"/>
    <p:sldId id="311" r:id="rId31"/>
    <p:sldId id="310" r:id="rId32"/>
    <p:sldId id="286" r:id="rId33"/>
    <p:sldId id="287" r:id="rId34"/>
    <p:sldId id="288" r:id="rId35"/>
    <p:sldId id="28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60"/>
  </p:normalViewPr>
  <p:slideViewPr>
    <p:cSldViewPr>
      <p:cViewPr>
        <p:scale>
          <a:sx n="66" d="100"/>
          <a:sy n="66" d="100"/>
        </p:scale>
        <p:origin x="147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3CC3D5-F54B-4749-8600-0F8B68A0C9B9}" type="datetimeFigureOut">
              <a:rPr lang="en-US" smtClean="0"/>
              <a:t>10/13/2019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EC73CA4-BDB3-4AC1-90B9-D04FD8D5DEE8}" type="slidenum">
              <a:rPr lang="en-US" smtClean="0"/>
              <a:t>‹#›</a:t>
            </a:fld>
            <a:endParaRPr lang="en-US"/>
          </a:p>
        </p:txBody>
      </p:sp>
    </p:spTree>
    <p:extLst>
      <p:ext uri="{BB962C8B-B14F-4D97-AF65-F5344CB8AC3E}">
        <p14:creationId xmlns:p14="http://schemas.microsoft.com/office/powerpoint/2010/main" val="33245111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8F941F-80B2-4735-B64E-0854F125BC44}" type="datetimeFigureOut">
              <a:rPr lang="en-US" smtClean="0"/>
              <a:pPr/>
              <a:t>10/13/2019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78FFB1-1083-406C-AECC-0EFFF956F3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F941F-80B2-4735-B64E-0854F125BC44}" type="datetimeFigureOut">
              <a:rPr lang="en-US" smtClean="0"/>
              <a:pPr/>
              <a:t>10/13/2019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78FFB1-1083-406C-AECC-0EFFF956F3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tahira.naushahi@aiou.edu.pk" TargetMode="External"/><Relationship Id="rId4" Type="http://schemas.openxmlformats.org/officeDocument/2006/relationships/hyperlink" Target="mailto:canvassanalysis@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open.edu/" TargetMode="External"/><Relationship Id="rId7" Type="http://schemas.openxmlformats.org/officeDocument/2006/relationships/image" Target="../media/image2.png"/><Relationship Id="rId2" Type="http://schemas.openxmlformats.org/officeDocument/2006/relationships/hyperlink" Target="http://www.futurelearn.com/" TargetMode="External"/><Relationship Id="rId1" Type="http://schemas.openxmlformats.org/officeDocument/2006/relationships/slideLayout" Target="../slideLayouts/slideLayout2.xml"/><Relationship Id="rId6" Type="http://schemas.openxmlformats.org/officeDocument/2006/relationships/hyperlink" Target="http://www.edx.com/" TargetMode="External"/><Relationship Id="rId5" Type="http://schemas.openxmlformats.org/officeDocument/2006/relationships/hyperlink" Target="http://www.courser.com/" TargetMode="External"/><Relationship Id="rId4" Type="http://schemas.openxmlformats.org/officeDocument/2006/relationships/hyperlink" Target="http://www.britishcouncil.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al chairs"/>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457" y="-1"/>
            <a:ext cx="9146457" cy="72176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sz="2400" b="1" dirty="0">
                <a:solidFill>
                  <a:schemeClr val="bg1">
                    <a:lumMod val="85000"/>
                  </a:schemeClr>
                </a:solidFill>
                <a:latin typeface="Times New Roman" panose="02020603050405020304" pitchFamily="18" charset="0"/>
                <a:cs typeface="Times New Roman" panose="02020603050405020304" pitchFamily="18" charset="0"/>
              </a:rPr>
              <a:t>Examining the Use of Digital Learning Platforms by Educators for Knowledge Acquisition and Improvements in Teaching Practices: </a:t>
            </a:r>
            <a:r>
              <a:rPr lang="en-US" sz="2400" b="1" dirty="0" smtClean="0">
                <a:solidFill>
                  <a:schemeClr val="bg1">
                    <a:lumMod val="85000"/>
                  </a:schemeClr>
                </a:solidFill>
                <a:latin typeface="Times New Roman" panose="02020603050405020304" pitchFamily="18" charset="0"/>
                <a:cs typeface="Times New Roman" panose="02020603050405020304" pitchFamily="18" charset="0"/>
              </a:rPr>
              <a:t/>
            </a:r>
            <a:br>
              <a:rPr lang="en-US" sz="2400" b="1" dirty="0" smtClean="0">
                <a:solidFill>
                  <a:schemeClr val="bg1">
                    <a:lumMod val="85000"/>
                  </a:schemeClr>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Arial Rounded MT Bold" panose="020F0704030504030204" pitchFamily="34" charset="0"/>
                <a:cs typeface="Times New Roman" panose="02020603050405020304" pitchFamily="18" charset="0"/>
              </a:rPr>
              <a:t>Future-Learn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a:solidFill>
                  <a:schemeClr val="bg1">
                    <a:lumMod val="85000"/>
                  </a:schemeClr>
                </a:solidFill>
                <a:latin typeface="Times New Roman" panose="02020603050405020304" pitchFamily="18" charset="0"/>
                <a:cs typeface="Times New Roman" panose="02020603050405020304" pitchFamily="18" charset="0"/>
              </a:rPr>
              <a:t>by “The Open University”</a:t>
            </a:r>
            <a:r>
              <a:rPr lang="en-US" sz="2400" dirty="0">
                <a:solidFill>
                  <a:schemeClr val="bg1">
                    <a:lumMod val="85000"/>
                  </a:schemeClr>
                </a:solidFill>
                <a:latin typeface="Times New Roman" panose="02020603050405020304" pitchFamily="18" charset="0"/>
                <a:cs typeface="Times New Roman" panose="02020603050405020304" pitchFamily="18" charset="0"/>
              </a:rPr>
              <a:t/>
            </a:r>
            <a:br>
              <a:rPr lang="en-US" sz="2400" dirty="0">
                <a:solidFill>
                  <a:schemeClr val="bg1">
                    <a:lumMod val="85000"/>
                  </a:schemeClr>
                </a:solidFill>
                <a:latin typeface="Times New Roman" panose="02020603050405020304" pitchFamily="18" charset="0"/>
                <a:cs typeface="Times New Roman" panose="02020603050405020304" pitchFamily="18" charset="0"/>
              </a:rPr>
            </a:br>
            <a:r>
              <a:rPr lang="en-US" sz="2400" dirty="0" smtClean="0">
                <a:solidFill>
                  <a:schemeClr val="bg1">
                    <a:lumMod val="85000"/>
                  </a:schemeClr>
                </a:solidFill>
                <a:latin typeface="Times New Roman" pitchFamily="18" charset="0"/>
                <a:cs typeface="Times New Roman" pitchFamily="18" charset="0"/>
              </a:rPr>
              <a:t/>
            </a:r>
            <a:br>
              <a:rPr lang="en-US" sz="2400" dirty="0" smtClean="0">
                <a:solidFill>
                  <a:schemeClr val="bg1">
                    <a:lumMod val="85000"/>
                  </a:schemeClr>
                </a:solidFill>
                <a:latin typeface="Times New Roman" pitchFamily="18" charset="0"/>
                <a:cs typeface="Times New Roman" pitchFamily="18" charset="0"/>
              </a:rPr>
            </a:br>
            <a:r>
              <a:rPr lang="en-US" sz="2400" dirty="0">
                <a:solidFill>
                  <a:schemeClr val="bg1">
                    <a:lumMod val="85000"/>
                  </a:schemeClr>
                </a:solidFill>
                <a:latin typeface="Times New Roman" pitchFamily="18" charset="0"/>
                <a:cs typeface="Times New Roman" pitchFamily="18" charset="0"/>
              </a:rPr>
              <a:t/>
            </a:r>
            <a:br>
              <a:rPr lang="en-US" sz="2400" dirty="0">
                <a:solidFill>
                  <a:schemeClr val="bg1">
                    <a:lumMod val="85000"/>
                  </a:schemeClr>
                </a:solidFill>
                <a:latin typeface="Times New Roman" pitchFamily="18" charset="0"/>
                <a:cs typeface="Times New Roman" pitchFamily="18" charset="0"/>
              </a:rPr>
            </a:br>
            <a:endParaRPr lang="en-US" sz="2400" dirty="0">
              <a:solidFill>
                <a:schemeClr val="bg1">
                  <a:lumMod val="85000"/>
                </a:schemeClr>
              </a:solidFill>
              <a:latin typeface="Times New Roman" pitchFamily="18" charset="0"/>
              <a:cs typeface="Times New Roman" pitchFamily="18" charset="0"/>
            </a:endParaRPr>
          </a:p>
        </p:txBody>
      </p:sp>
      <p:sp>
        <p:nvSpPr>
          <p:cNvPr id="3" name="Subtitle 2"/>
          <p:cNvSpPr>
            <a:spLocks noGrp="1"/>
          </p:cNvSpPr>
          <p:nvPr>
            <p:ph type="subTitle" idx="1"/>
          </p:nvPr>
        </p:nvSpPr>
        <p:spPr>
          <a:xfrm>
            <a:off x="1371600" y="3505200"/>
            <a:ext cx="6400800" cy="2819400"/>
          </a:xfrm>
        </p:spPr>
        <p:txBody>
          <a:bodyPr>
            <a:normAutofit fontScale="47500" lnSpcReduction="20000"/>
          </a:bodyPr>
          <a:lstStyle/>
          <a:p>
            <a:r>
              <a:rPr lang="en-US" dirty="0" smtClean="0">
                <a:solidFill>
                  <a:schemeClr val="bg1"/>
                </a:solidFill>
                <a:latin typeface="Times New Roman" pitchFamily="18" charset="0"/>
                <a:cs typeface="Times New Roman" pitchFamily="18" charset="0"/>
              </a:rPr>
              <a:t>Ms. Neelam Yaqoob</a:t>
            </a:r>
          </a:p>
          <a:p>
            <a:r>
              <a:rPr lang="en-US" dirty="0" smtClean="0">
                <a:solidFill>
                  <a:schemeClr val="bg1"/>
                </a:solidFill>
                <a:latin typeface="Times New Roman" pitchFamily="18" charset="0"/>
                <a:cs typeface="Times New Roman" pitchFamily="18" charset="0"/>
              </a:rPr>
              <a:t>Research Department </a:t>
            </a:r>
          </a:p>
          <a:p>
            <a:r>
              <a:rPr lang="en-US" dirty="0" smtClean="0">
                <a:solidFill>
                  <a:schemeClr val="bg1"/>
                </a:solidFill>
                <a:latin typeface="Times New Roman" pitchFamily="18" charset="0"/>
                <a:cs typeface="Times New Roman" pitchFamily="18" charset="0"/>
              </a:rPr>
              <a:t>Canvass Analysis</a:t>
            </a:r>
            <a:r>
              <a:rPr lang="en-US"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Islamabad, </a:t>
            </a:r>
            <a:r>
              <a:rPr lang="en-US" dirty="0" smtClean="0">
                <a:solidFill>
                  <a:schemeClr val="bg1"/>
                </a:solidFill>
                <a:latin typeface="Times New Roman" pitchFamily="18" charset="0"/>
                <a:cs typeface="Times New Roman" pitchFamily="18" charset="0"/>
              </a:rPr>
              <a:t>Pakistan</a:t>
            </a:r>
          </a:p>
          <a:p>
            <a:r>
              <a:rPr lang="en-US" dirty="0" smtClean="0">
                <a:solidFill>
                  <a:schemeClr val="bg1"/>
                </a:solidFill>
                <a:latin typeface="Times New Roman" pitchFamily="18" charset="0"/>
                <a:cs typeface="Times New Roman" pitchFamily="18" charset="0"/>
                <a:hlinkClick r:id="rId4"/>
              </a:rPr>
              <a:t>canvassanalysis@gmail.com</a:t>
            </a: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Ms. Tahira Bibi</a:t>
            </a:r>
          </a:p>
          <a:p>
            <a:r>
              <a:rPr lang="en-US" dirty="0" smtClean="0">
                <a:solidFill>
                  <a:schemeClr val="bg1"/>
                </a:solidFill>
                <a:latin typeface="Times New Roman" pitchFamily="18" charset="0"/>
                <a:cs typeface="Times New Roman" pitchFamily="18" charset="0"/>
              </a:rPr>
              <a:t>Lecturer EPPSL Department </a:t>
            </a:r>
          </a:p>
          <a:p>
            <a:r>
              <a:rPr lang="en-US" dirty="0" smtClean="0">
                <a:solidFill>
                  <a:schemeClr val="bg1"/>
                </a:solidFill>
                <a:latin typeface="Times New Roman" pitchFamily="18" charset="0"/>
                <a:cs typeface="Times New Roman" pitchFamily="18" charset="0"/>
              </a:rPr>
              <a:t> Allama Iqbal Open </a:t>
            </a:r>
            <a:r>
              <a:rPr lang="en-US" dirty="0" smtClean="0">
                <a:solidFill>
                  <a:schemeClr val="bg1"/>
                </a:solidFill>
                <a:latin typeface="Times New Roman" pitchFamily="18" charset="0"/>
                <a:cs typeface="Times New Roman" pitchFamily="18" charset="0"/>
              </a:rPr>
              <a:t>University, Islamabad, </a:t>
            </a:r>
            <a:r>
              <a:rPr lang="en-US" dirty="0" smtClean="0">
                <a:solidFill>
                  <a:schemeClr val="bg1"/>
                </a:solidFill>
                <a:latin typeface="Times New Roman" pitchFamily="18" charset="0"/>
                <a:cs typeface="Times New Roman" pitchFamily="18" charset="0"/>
              </a:rPr>
              <a:t>Pakistan</a:t>
            </a:r>
          </a:p>
          <a:p>
            <a:r>
              <a:rPr lang="en-US" dirty="0" smtClean="0">
                <a:solidFill>
                  <a:schemeClr val="bg1"/>
                </a:solidFill>
                <a:latin typeface="Times New Roman" pitchFamily="18" charset="0"/>
                <a:cs typeface="Times New Roman" pitchFamily="18" charset="0"/>
                <a:hlinkClick r:id="rId5"/>
              </a:rPr>
              <a:t>tahira.naushahi@aiou.edu.pk</a:t>
            </a: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Mr. Malik Omer Mansoor</a:t>
            </a:r>
          </a:p>
          <a:p>
            <a:r>
              <a:rPr lang="en-US" dirty="0">
                <a:solidFill>
                  <a:schemeClr val="bg1"/>
                </a:solidFill>
                <a:latin typeface="Times New Roman" pitchFamily="18" charset="0"/>
                <a:cs typeface="Times New Roman" pitchFamily="18" charset="0"/>
              </a:rPr>
              <a:t>Research Department </a:t>
            </a:r>
            <a:endParaRPr lang="en-US" dirty="0" smtClean="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rPr>
              <a:t>Canvass Analysis, Islamabad, Pakistan</a:t>
            </a:r>
            <a:endParaRPr lang="en-US" dirty="0">
              <a:solidFill>
                <a:schemeClr val="bg1"/>
              </a:solidFill>
              <a:latin typeface="Times New Roman" pitchFamily="18" charset="0"/>
              <a:cs typeface="Times New Roman" pitchFamily="18" charset="0"/>
            </a:endParaRPr>
          </a:p>
          <a:p>
            <a:r>
              <a:rPr lang="en-US" dirty="0" smtClean="0">
                <a:solidFill>
                  <a:schemeClr val="bg1"/>
                </a:solidFill>
                <a:latin typeface="Times New Roman" pitchFamily="18" charset="0"/>
                <a:cs typeface="Times New Roman" pitchFamily="18" charset="0"/>
                <a:hlinkClick r:id="rId5"/>
              </a:rPr>
              <a:t>muhammadomermansoor@gmail.com</a:t>
            </a:r>
            <a:endParaRPr lang="en-US" dirty="0" smtClean="0">
              <a:solidFill>
                <a:schemeClr val="bg1"/>
              </a:solidFill>
              <a:latin typeface="Times New Roman" pitchFamily="18" charset="0"/>
              <a:cs typeface="Times New Roman" pitchFamily="18" charset="0"/>
              <a:hlinkClick r:id="rId5"/>
            </a:endParaRPr>
          </a:p>
          <a:p>
            <a:endParaRPr lang="en-US" dirty="0" smtClean="0">
              <a:solidFill>
                <a:schemeClr val="tx1"/>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471386" y="1348581"/>
            <a:ext cx="6410325" cy="50292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64124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1357312" y="1346200"/>
            <a:ext cx="6429375" cy="50958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29102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371600" y="1300843"/>
            <a:ext cx="6400800" cy="49720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2189769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1460500" y="1066800"/>
            <a:ext cx="6448425" cy="4664075"/>
          </a:xfrm>
          <a:prstGeom prst="rect">
            <a:avLst/>
          </a:prstGeom>
        </p:spPr>
      </p:pic>
      <p:pic>
        <p:nvPicPr>
          <p:cNvPr id="7" name="Picture 6"/>
          <p:cNvPicPr>
            <a:picLocks noChangeAspect="1"/>
          </p:cNvPicPr>
          <p:nvPr/>
        </p:nvPicPr>
        <p:blipFill>
          <a:blip r:embed="rId3"/>
          <a:stretch>
            <a:fillRect/>
          </a:stretch>
        </p:blipFill>
        <p:spPr>
          <a:xfrm>
            <a:off x="1460500" y="5534025"/>
            <a:ext cx="3343275" cy="132397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42671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SPECIALIST ORGANISATIONS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524000" y="1144588"/>
            <a:ext cx="6496050" cy="49815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944311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SPECIALIST ORGANISATIONS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362075" y="990600"/>
            <a:ext cx="6419850" cy="4953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3270483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SPECIALIST ORGANISATIONS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333500" y="1220788"/>
            <a:ext cx="6477000" cy="49053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510686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SPECIALIST ORGANISATIONS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333500" y="1191759"/>
            <a:ext cx="6477000" cy="49053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883154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SPECIALIST ORGANISATIONS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2152650" y="1600200"/>
            <a:ext cx="4838700" cy="19716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5557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CENTRES OF EXCELLENCE</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252537" y="1581150"/>
            <a:ext cx="6638925" cy="3695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99680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THE OPEN UNIVERSITY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42686" y="1408567"/>
            <a:ext cx="8229600" cy="4525963"/>
          </a:xfrm>
        </p:spPr>
        <p:txBody>
          <a:bodyPr>
            <a:noAutofit/>
          </a:bodyPr>
          <a:lstStyle/>
          <a:p>
            <a:pPr algn="just"/>
            <a:r>
              <a:rPr lang="en-US" sz="2400" b="1" dirty="0">
                <a:latin typeface="Times New Roman" pitchFamily="18" charset="0"/>
                <a:cs typeface="Times New Roman" pitchFamily="18" charset="0"/>
              </a:rPr>
              <a:t>The Open University (OU) </a:t>
            </a:r>
            <a:r>
              <a:rPr lang="en-US" sz="2400" dirty="0">
                <a:latin typeface="Times New Roman" pitchFamily="18" charset="0"/>
                <a:cs typeface="Times New Roman" pitchFamily="18" charset="0"/>
              </a:rPr>
              <a:t>is a public research </a:t>
            </a:r>
            <a:r>
              <a:rPr lang="en-US" sz="2400" dirty="0" smtClean="0">
                <a:latin typeface="Times New Roman" pitchFamily="18" charset="0"/>
                <a:cs typeface="Times New Roman" pitchFamily="18" charset="0"/>
              </a:rPr>
              <a:t>university</a:t>
            </a:r>
          </a:p>
          <a:p>
            <a:pPr algn="just"/>
            <a:r>
              <a:rPr lang="en-US" sz="2400" dirty="0" smtClean="0">
                <a:latin typeface="Times New Roman" pitchFamily="18" charset="0"/>
                <a:cs typeface="Times New Roman" pitchFamily="18" charset="0"/>
              </a:rPr>
              <a:t>Biggest </a:t>
            </a:r>
            <a:r>
              <a:rPr lang="en-US" sz="2400" dirty="0">
                <a:latin typeface="Times New Roman" pitchFamily="18" charset="0"/>
                <a:cs typeface="Times New Roman" pitchFamily="18" charset="0"/>
              </a:rPr>
              <a:t>university in the UK for undergraduate education.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majority of the OU's undergraduate students are based in the United Kingdom and principally study off-campus; many of its courses (both undergraduate and postgraduate) can also be studied anywhere in the world</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The OU was established in 1969 and used the original television studios and editing </a:t>
            </a:r>
            <a:r>
              <a:rPr lang="en-US" sz="2400" dirty="0">
                <a:latin typeface="Times New Roman" pitchFamily="18" charset="0"/>
                <a:cs typeface="Times New Roman" pitchFamily="18" charset="0"/>
              </a:rPr>
              <a:t>facilities for the transmission of information to the students. The first student enrolled in the OU was in January 1971.</a:t>
            </a:r>
          </a:p>
          <a:p>
            <a:pPr algn="just"/>
            <a:r>
              <a:rPr lang="en-US" sz="2400" dirty="0">
                <a:latin typeface="Times New Roman" pitchFamily="18" charset="0"/>
                <a:cs typeface="Times New Roman" pitchFamily="18" charset="0"/>
              </a:rPr>
              <a:t>The university awards undergraduate </a:t>
            </a:r>
            <a:r>
              <a:rPr lang="en-US" sz="2400" dirty="0" smtClean="0">
                <a:latin typeface="Times New Roman" pitchFamily="18" charset="0"/>
                <a:cs typeface="Times New Roman" pitchFamily="18" charset="0"/>
              </a:rPr>
              <a:t>and postgraduate</a:t>
            </a:r>
            <a:r>
              <a:rPr lang="en-US" sz="2400" dirty="0">
                <a:latin typeface="Times New Roman" pitchFamily="18" charset="0"/>
                <a:cs typeface="Times New Roman" pitchFamily="18" charset="0"/>
              </a:rPr>
              <a:t> degrees, as well as non-degree qualifications </a:t>
            </a:r>
            <a:r>
              <a:rPr lang="en-US" sz="2400" dirty="0" smtClean="0">
                <a:latin typeface="Times New Roman" pitchFamily="18" charset="0"/>
                <a:cs typeface="Times New Roman" pitchFamily="18" charset="0"/>
              </a:rPr>
              <a:t>such as</a:t>
            </a:r>
            <a:r>
              <a:rPr lang="en-US" sz="2400" dirty="0">
                <a:latin typeface="Times New Roman" pitchFamily="18" charset="0"/>
                <a:cs typeface="Times New Roman" pitchFamily="18" charset="0"/>
              </a:rPr>
              <a:t> diplomas and certificates or continuing education units</a:t>
            </a:r>
            <a:r>
              <a:rPr lang="en-US" sz="2400" dirty="0" smtClean="0">
                <a:latin typeface="Times New Roman" pitchFamily="18" charset="0"/>
                <a:cs typeface="Times New Roman" pitchFamily="18" charset="0"/>
              </a:rPr>
              <a:t>.</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ASSOCIATE PARTNERS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262062" y="1125084"/>
            <a:ext cx="6619875" cy="497205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428800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ASSOCIATE PARTNERS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323975" y="1077913"/>
            <a:ext cx="6496050" cy="50482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3447967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9150" y="100012"/>
            <a:ext cx="8229600" cy="1143000"/>
          </a:xfrm>
        </p:spPr>
        <p:txBody>
          <a:bodyPr>
            <a:normAutofit/>
          </a:bodyPr>
          <a:lstStyle/>
          <a:p>
            <a:r>
              <a:rPr lang="en-US" sz="3800" b="1" dirty="0" smtClean="0">
                <a:latin typeface="Times New Roman" pitchFamily="18" charset="0"/>
                <a:cs typeface="Times New Roman" pitchFamily="18" charset="0"/>
              </a:rPr>
              <a:t>ASSOCIATE PARTNERS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371600" y="1757362"/>
            <a:ext cx="6400800" cy="334327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390813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latin typeface="Times New Roman" pitchFamily="18" charset="0"/>
                <a:cs typeface="Times New Roman" pitchFamily="18" charset="0"/>
              </a:rPr>
              <a:t>PROBLEM STATEMENT</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algn="just"/>
            <a:r>
              <a:rPr lang="en-US" dirty="0">
                <a:latin typeface="Times New Roman" pitchFamily="18" charset="0"/>
                <a:cs typeface="Times New Roman" pitchFamily="18" charset="0"/>
              </a:rPr>
              <a:t>Technological advancements have opened new horizons for the learners and educators.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FutureLearn </a:t>
            </a:r>
            <a:r>
              <a:rPr lang="en-US" dirty="0">
                <a:latin typeface="Times New Roman" pitchFamily="18" charset="0"/>
                <a:cs typeface="Times New Roman" pitchFamily="18" charset="0"/>
              </a:rPr>
              <a:t>being one of the biggest and widest digital learning platform can be used to inculcate the globalization in distance educational scenario of Pakistan or any other region. </a:t>
            </a:r>
          </a:p>
          <a:p>
            <a:pPr algn="just"/>
            <a:r>
              <a:rPr lang="en-US" dirty="0" smtClean="0">
                <a:latin typeface="Times New Roman" pitchFamily="18" charset="0"/>
                <a:cs typeface="Times New Roman" pitchFamily="18" charset="0"/>
              </a:rPr>
              <a:t>It was assumed that the knowledge about digital learning platforms specifically FutureLearn should be explored to unfold the new domains and chapters in the educational opportunities of global market. </a:t>
            </a:r>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000" b="1" dirty="0" smtClean="0">
                <a:latin typeface="Times New Roman" pitchFamily="18" charset="0"/>
                <a:cs typeface="Times New Roman" pitchFamily="18" charset="0"/>
              </a:rPr>
              <a:t>OBJECTIVES OF THE STUDY</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Educator’s </a:t>
            </a:r>
            <a:r>
              <a:rPr lang="en-US" dirty="0">
                <a:latin typeface="Times New Roman" panose="02020603050405020304" pitchFamily="18" charset="0"/>
                <a:cs typeface="Times New Roman" panose="02020603050405020304" pitchFamily="18" charset="0"/>
              </a:rPr>
              <a:t>knowledge about the digital learning platforms (</a:t>
            </a:r>
            <a:r>
              <a:rPr lang="en-US" dirty="0" smtClean="0">
                <a:latin typeface="Times New Roman" panose="02020603050405020304" pitchFamily="18" charset="0"/>
                <a:cs typeface="Times New Roman" panose="02020603050405020304" pitchFamily="18" charset="0"/>
              </a:rPr>
              <a:t>FutureLearn).</a:t>
            </a:r>
          </a:p>
          <a:p>
            <a:pPr algn="just"/>
            <a:r>
              <a:rPr lang="en-US" dirty="0" smtClean="0">
                <a:latin typeface="Times New Roman" panose="02020603050405020304" pitchFamily="18" charset="0"/>
                <a:cs typeface="Times New Roman" panose="02020603050405020304" pitchFamily="18" charset="0"/>
              </a:rPr>
              <a:t>Utilization </a:t>
            </a:r>
            <a:r>
              <a:rPr lang="en-US" dirty="0">
                <a:latin typeface="Times New Roman" panose="02020603050405020304" pitchFamily="18" charset="0"/>
                <a:cs typeface="Times New Roman" panose="02020603050405020304" pitchFamily="18" charset="0"/>
              </a:rPr>
              <a:t>of digital learning platforms (</a:t>
            </a:r>
            <a:r>
              <a:rPr lang="en-US" dirty="0" smtClean="0">
                <a:latin typeface="Times New Roman" panose="02020603050405020304" pitchFamily="18" charset="0"/>
                <a:cs typeface="Times New Roman" panose="02020603050405020304" pitchFamily="18" charset="0"/>
              </a:rPr>
              <a:t>FutureLearn</a:t>
            </a:r>
            <a:r>
              <a:rPr lang="en-US" dirty="0">
                <a:latin typeface="Times New Roman" panose="02020603050405020304" pitchFamily="18" charset="0"/>
                <a:cs typeface="Times New Roman" panose="02020603050405020304" pitchFamily="18" charset="0"/>
              </a:rPr>
              <a:t>) for advanced learning and professional </a:t>
            </a:r>
            <a:r>
              <a:rPr lang="en-US" dirty="0" smtClean="0">
                <a:latin typeface="Times New Roman" panose="02020603050405020304" pitchFamily="18" charset="0"/>
                <a:cs typeface="Times New Roman" panose="02020603050405020304" pitchFamily="18" charset="0"/>
              </a:rPr>
              <a:t>development, and</a:t>
            </a:r>
          </a:p>
          <a:p>
            <a:pPr algn="just"/>
            <a:r>
              <a:rPr lang="en-US" dirty="0" smtClean="0">
                <a:latin typeface="Times New Roman" panose="02020603050405020304" pitchFamily="18" charset="0"/>
                <a:cs typeface="Times New Roman" panose="02020603050405020304" pitchFamily="18" charset="0"/>
              </a:rPr>
              <a:t>Benefits </a:t>
            </a:r>
            <a:r>
              <a:rPr lang="en-US" dirty="0">
                <a:latin typeface="Times New Roman" panose="02020603050405020304" pitchFamily="18" charset="0"/>
                <a:cs typeface="Times New Roman" panose="02020603050405020304" pitchFamily="18" charset="0"/>
              </a:rPr>
              <a:t>gained by educators from digital learning platforms</a:t>
            </a:r>
            <a:r>
              <a:rPr lang="en-US" dirty="0"/>
              <a:t>.</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000" b="1" dirty="0" smtClean="0">
                <a:latin typeface="Times New Roman" pitchFamily="18" charset="0"/>
                <a:cs typeface="Times New Roman" pitchFamily="18" charset="0"/>
              </a:rPr>
              <a:t>METHODOLOGY</a:t>
            </a:r>
            <a:endParaRPr lang="en-US" sz="30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latin typeface="Times New Roman" pitchFamily="18" charset="0"/>
                <a:cs typeface="Times New Roman" pitchFamily="18" charset="0"/>
              </a:rPr>
              <a:t>Qualitative approach with semi-structure interviews.</a:t>
            </a:r>
          </a:p>
          <a:p>
            <a:pPr algn="just"/>
            <a:r>
              <a:rPr lang="en-US" dirty="0" smtClean="0">
                <a:latin typeface="Times New Roman" pitchFamily="18" charset="0"/>
                <a:cs typeface="Times New Roman" pitchFamily="18" charset="0"/>
              </a:rPr>
              <a:t>Population was “Education Department of AIOU”.</a:t>
            </a:r>
          </a:p>
          <a:p>
            <a:pPr lvl="1" algn="just"/>
            <a:r>
              <a:rPr lang="en-US" sz="3300" b="1" dirty="0" smtClean="0">
                <a:latin typeface="Times New Roman" pitchFamily="18" charset="0"/>
                <a:cs typeface="Times New Roman" pitchFamily="18" charset="0"/>
              </a:rPr>
              <a:t>Criteria:</a:t>
            </a:r>
            <a:endParaRPr lang="en-US" sz="3300" b="1" dirty="0" smtClean="0">
              <a:latin typeface="Times New Roman" pitchFamily="18" charset="0"/>
              <a:cs typeface="Times New Roman" pitchFamily="18" charset="0"/>
            </a:endParaRPr>
          </a:p>
          <a:p>
            <a:pPr algn="just"/>
            <a:r>
              <a:rPr lang="en-US" dirty="0">
                <a:latin typeface="Times New Roman" pitchFamily="18" charset="0"/>
                <a:cs typeface="Times New Roman" pitchFamily="18" charset="0"/>
              </a:rPr>
              <a:t>Snow ball purposive </a:t>
            </a:r>
            <a:r>
              <a:rPr lang="en-US" dirty="0" smtClean="0">
                <a:latin typeface="Times New Roman" pitchFamily="18" charset="0"/>
                <a:cs typeface="Times New Roman" pitchFamily="18" charset="0"/>
              </a:rPr>
              <a:t>sampling (</a:t>
            </a:r>
            <a:r>
              <a:rPr lang="en-US" dirty="0" err="1" smtClean="0">
                <a:latin typeface="Times New Roman" pitchFamily="18" charset="0"/>
                <a:cs typeface="Times New Roman" pitchFamily="18" charset="0"/>
              </a:rPr>
              <a:t>M.Phil</a:t>
            </a:r>
            <a:r>
              <a:rPr lang="en-US" dirty="0" smtClean="0">
                <a:latin typeface="Times New Roman" pitchFamily="18" charset="0"/>
                <a:cs typeface="Times New Roman" pitchFamily="18" charset="0"/>
              </a:rPr>
              <a:t> Qualified or have 10 or above years of teaching experience. </a:t>
            </a:r>
            <a:endParaRPr lang="en-US" dirty="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20 participants selected as sample.</a:t>
            </a:r>
          </a:p>
          <a:p>
            <a:pPr algn="just"/>
            <a:r>
              <a:rPr lang="en-US" dirty="0" smtClean="0">
                <a:latin typeface="Times New Roman" pitchFamily="18" charset="0"/>
                <a:cs typeface="Times New Roman" pitchFamily="18" charset="0"/>
              </a:rPr>
              <a:t>17 participants provided the data for the study.</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Thematic analysis with the support of </a:t>
            </a:r>
            <a:r>
              <a:rPr lang="en-US" dirty="0" err="1" smtClean="0">
                <a:latin typeface="Times New Roman" pitchFamily="18" charset="0"/>
                <a:cs typeface="Times New Roman" pitchFamily="18" charset="0"/>
              </a:rPr>
              <a:t>Nvivo</a:t>
            </a:r>
            <a:r>
              <a:rPr lang="en-US" dirty="0" smtClean="0">
                <a:latin typeface="Times New Roman" pitchFamily="18" charset="0"/>
                <a:cs typeface="Times New Roman" pitchFamily="18" charset="0"/>
              </a:rPr>
              <a:t> 12 Software.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THEMATIC ANALYSIS</a:t>
            </a:r>
            <a:endParaRPr lang="en-US" sz="2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Knowledge of Digital Learning Platforms, specifically “FutureLearn”.</a:t>
            </a:r>
          </a:p>
          <a:p>
            <a:pPr algn="just"/>
            <a:r>
              <a:rPr lang="en-US" sz="2800" dirty="0">
                <a:latin typeface="Times New Roman" pitchFamily="18" charset="0"/>
                <a:cs typeface="Times New Roman" pitchFamily="18" charset="0"/>
              </a:rPr>
              <a:t>Utility of digital learning platforms (</a:t>
            </a:r>
            <a:r>
              <a:rPr lang="en-US" sz="2800" dirty="0" smtClean="0">
                <a:latin typeface="Times New Roman" pitchFamily="18" charset="0"/>
                <a:cs typeface="Times New Roman" pitchFamily="18" charset="0"/>
              </a:rPr>
              <a:t>FutureLearn</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Learning opportunities and professional capacity building of postgraduate level educators </a:t>
            </a:r>
            <a:r>
              <a:rPr lang="en-US" sz="2800" dirty="0">
                <a:latin typeface="Times New Roman" pitchFamily="18" charset="0"/>
                <a:cs typeface="Times New Roman" pitchFamily="18" charset="0"/>
              </a:rPr>
              <a:t>and</a:t>
            </a:r>
          </a:p>
          <a:p>
            <a:pPr algn="just"/>
            <a:r>
              <a:rPr lang="en-US" sz="2800" dirty="0">
                <a:latin typeface="Times New Roman" pitchFamily="18" charset="0"/>
                <a:cs typeface="Times New Roman" pitchFamily="18" charset="0"/>
              </a:rPr>
              <a:t>Benefits of digital learning platforms for educators.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09600"/>
            <a:ext cx="8305800" cy="5638800"/>
          </a:xfrm>
        </p:spPr>
      </p:pic>
    </p:spTree>
    <p:extLst>
      <p:ext uri="{BB962C8B-B14F-4D97-AF65-F5344CB8AC3E}">
        <p14:creationId xmlns:p14="http://schemas.microsoft.com/office/powerpoint/2010/main" val="3140479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Theme 1</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algn="just"/>
            <a:r>
              <a:rPr lang="en-US" dirty="0" smtClean="0">
                <a:latin typeface="Times New Roman" panose="02020603050405020304" pitchFamily="18" charset="0"/>
                <a:cs typeface="Times New Roman" panose="02020603050405020304" pitchFamily="18" charset="0"/>
              </a:rPr>
              <a:t>Only 05 participants provided the views that they are totally unaware about the digital learning platforms. </a:t>
            </a:r>
          </a:p>
          <a:p>
            <a:pPr algn="just"/>
            <a:r>
              <a:rPr lang="en-US" dirty="0" smtClean="0">
                <a:latin typeface="Times New Roman" panose="02020603050405020304" pitchFamily="18" charset="0"/>
                <a:cs typeface="Times New Roman" panose="02020603050405020304" pitchFamily="18" charset="0"/>
              </a:rPr>
              <a:t>Majority of the participants stated that they have the knowledge about digital learning platforms, but are not aware about the FutureLearn specifically. </a:t>
            </a:r>
          </a:p>
          <a:p>
            <a:pPr marL="0" indent="0">
              <a:buNone/>
            </a:pPr>
            <a:endParaRPr lang="en-US" dirty="0"/>
          </a:p>
        </p:txBody>
      </p:sp>
      <p:sp>
        <p:nvSpPr>
          <p:cNvPr id="4" name="TextBox 3"/>
          <p:cNvSpPr txBox="1"/>
          <p:nvPr/>
        </p:nvSpPr>
        <p:spPr>
          <a:xfrm>
            <a:off x="457200" y="914400"/>
            <a:ext cx="8229600"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Knowledge of Digital Learning </a:t>
            </a:r>
            <a:r>
              <a:rPr lang="en-US" sz="2000" b="1" dirty="0" smtClean="0">
                <a:latin typeface="Times New Roman" pitchFamily="18" charset="0"/>
                <a:cs typeface="Times New Roman" pitchFamily="18" charset="0"/>
              </a:rPr>
              <a:t>Platforms, </a:t>
            </a:r>
            <a:r>
              <a:rPr lang="en-US" sz="2000" b="1" dirty="0">
                <a:latin typeface="Times New Roman" pitchFamily="18" charset="0"/>
                <a:cs typeface="Times New Roman" pitchFamily="18" charset="0"/>
              </a:rPr>
              <a:t>specifically “</a:t>
            </a:r>
            <a:r>
              <a:rPr lang="en-US" sz="2000" b="1" dirty="0" smtClean="0">
                <a:latin typeface="Times New Roman" pitchFamily="18" charset="0"/>
                <a:cs typeface="Times New Roman" pitchFamily="18" charset="0"/>
              </a:rPr>
              <a:t>FutureLearn</a:t>
            </a:r>
            <a:r>
              <a:rPr lang="en-US" sz="2000" b="1" dirty="0">
                <a:latin typeface="Times New Roman" pitchFamily="18" charset="0"/>
                <a:cs typeface="Times New Roman"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 cy="914399"/>
          </a:xfrm>
          <a:prstGeom prst="rect">
            <a:avLst/>
          </a:prstGeom>
        </p:spPr>
      </p:pic>
    </p:spTree>
    <p:extLst>
      <p:ext uri="{BB962C8B-B14F-4D97-AF65-F5344CB8AC3E}">
        <p14:creationId xmlns:p14="http://schemas.microsoft.com/office/powerpoint/2010/main" val="3516959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Theme 1</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latin typeface="Times New Roman" pitchFamily="18" charset="0"/>
                <a:cs typeface="Times New Roman" pitchFamily="18" charset="0"/>
              </a:rPr>
              <a:t>Confusion between digital learning platforms (FutureLearn, </a:t>
            </a:r>
            <a:r>
              <a:rPr lang="en-US" dirty="0" err="1" smtClean="0">
                <a:latin typeface="Times New Roman" pitchFamily="18" charset="0"/>
                <a:cs typeface="Times New Roman" pitchFamily="18" charset="0"/>
              </a:rPr>
              <a:t>edX</a:t>
            </a:r>
            <a:r>
              <a:rPr lang="en-US" dirty="0" smtClean="0">
                <a:latin typeface="Times New Roman" pitchFamily="18" charset="0"/>
                <a:cs typeface="Times New Roman" pitchFamily="18" charset="0"/>
              </a:rPr>
              <a:t>, and Coursera) and digital learning platform creation tools (Moodle, LMS, MOOCS, Google Classroom, ExpertusOne).</a:t>
            </a:r>
          </a:p>
          <a:p>
            <a:pPr algn="just"/>
            <a:r>
              <a:rPr lang="en-US" dirty="0" smtClean="0">
                <a:latin typeface="Times New Roman" pitchFamily="18" charset="0"/>
                <a:cs typeface="Times New Roman" pitchFamily="18" charset="0"/>
              </a:rPr>
              <a:t>Another confusion is that few educators considered social media platforms and other online resources like e-mails and blogs as a digital learning platforms. </a:t>
            </a:r>
            <a:endParaRPr lang="en-US" dirty="0" smtClean="0"/>
          </a:p>
          <a:p>
            <a:pPr marL="0" indent="0">
              <a:buNone/>
            </a:pPr>
            <a:endParaRPr lang="en-US" dirty="0"/>
          </a:p>
        </p:txBody>
      </p:sp>
      <p:sp>
        <p:nvSpPr>
          <p:cNvPr id="4" name="TextBox 3"/>
          <p:cNvSpPr txBox="1"/>
          <p:nvPr/>
        </p:nvSpPr>
        <p:spPr>
          <a:xfrm>
            <a:off x="457200" y="914400"/>
            <a:ext cx="8229600"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Knowledge of Digital Learning </a:t>
            </a:r>
            <a:r>
              <a:rPr lang="en-US" sz="2000" b="1" dirty="0" smtClean="0">
                <a:latin typeface="Times New Roman" pitchFamily="18" charset="0"/>
                <a:cs typeface="Times New Roman" pitchFamily="18" charset="0"/>
              </a:rPr>
              <a:t>Platforms, </a:t>
            </a:r>
            <a:r>
              <a:rPr lang="en-US" sz="2000" b="1" dirty="0">
                <a:latin typeface="Times New Roman" pitchFamily="18" charset="0"/>
                <a:cs typeface="Times New Roman" pitchFamily="18" charset="0"/>
              </a:rPr>
              <a:t>specifically “</a:t>
            </a:r>
            <a:r>
              <a:rPr lang="en-US" sz="2000" b="1" dirty="0" smtClean="0">
                <a:latin typeface="Times New Roman" pitchFamily="18" charset="0"/>
                <a:cs typeface="Times New Roman" pitchFamily="18" charset="0"/>
              </a:rPr>
              <a:t>FutureLearn</a:t>
            </a:r>
            <a:r>
              <a:rPr lang="en-US" sz="2000" b="1" dirty="0">
                <a:latin typeface="Times New Roman" pitchFamily="18" charset="0"/>
                <a:cs typeface="Times New Roman"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 cy="914399"/>
          </a:xfrm>
          <a:prstGeom prst="rect">
            <a:avLst/>
          </a:prstGeom>
        </p:spPr>
      </p:pic>
    </p:spTree>
    <p:extLst>
      <p:ext uri="{BB962C8B-B14F-4D97-AF65-F5344CB8AC3E}">
        <p14:creationId xmlns:p14="http://schemas.microsoft.com/office/powerpoint/2010/main" val="368546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b="1" dirty="0">
                <a:latin typeface="Times New Roman" pitchFamily="18" charset="0"/>
                <a:cs typeface="Times New Roman" pitchFamily="18" charset="0"/>
              </a:rPr>
              <a:t>THE OPEN UNIVERSITY</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2400" dirty="0">
                <a:latin typeface="Times New Roman" pitchFamily="18" charset="0"/>
                <a:cs typeface="Times New Roman" pitchFamily="18" charset="0"/>
              </a:rPr>
              <a:t>With more than 174,000 students enrolled, including around 31% of new undergraduates aged under 25 and more than 7,400 overseas </a:t>
            </a:r>
            <a:r>
              <a:rPr lang="en-US" sz="2400" dirty="0">
                <a:latin typeface="Times New Roman" pitchFamily="18" charset="0"/>
                <a:cs typeface="Times New Roman" pitchFamily="18" charset="0"/>
              </a:rPr>
              <a:t>students,</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it </a:t>
            </a:r>
            <a:r>
              <a:rPr lang="en-US" sz="2400" dirty="0">
                <a:latin typeface="Times New Roman" pitchFamily="18" charset="0"/>
                <a:cs typeface="Times New Roman" pitchFamily="18" charset="0"/>
              </a:rPr>
              <a:t>is the largest academic institution in the United Kingdom (and one of the largest in Europe) by student number, and qualifies as one of the world's largest </a:t>
            </a:r>
            <a:r>
              <a:rPr lang="en-US" sz="2400" dirty="0" smtClean="0">
                <a:latin typeface="Times New Roman" pitchFamily="18" charset="0"/>
                <a:cs typeface="Times New Roman" pitchFamily="18" charset="0"/>
              </a:rPr>
              <a:t>university.</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Since </a:t>
            </a:r>
            <a:r>
              <a:rPr lang="en-US" sz="2400" dirty="0" smtClean="0">
                <a:latin typeface="Times New Roman" pitchFamily="18" charset="0"/>
                <a:cs typeface="Times New Roman" pitchFamily="18" charset="0"/>
              </a:rPr>
              <a:t>its foundation, </a:t>
            </a:r>
            <a:r>
              <a:rPr lang="en-US" sz="2400" dirty="0">
                <a:latin typeface="Times New Roman" pitchFamily="18" charset="0"/>
                <a:cs typeface="Times New Roman" pitchFamily="18" charset="0"/>
              </a:rPr>
              <a:t>more than 2 million students have studied its courses</a:t>
            </a:r>
            <a:r>
              <a:rPr lang="en-US"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It was rated top university in England and Wales for student satisfaction in the 2005</a:t>
            </a:r>
            <a:r>
              <a:rPr lang="en-US" sz="2400" dirty="0">
                <a:latin typeface="Times New Roman" pitchFamily="18" charset="0"/>
                <a:cs typeface="Times New Roman" pitchFamily="18" charset="0"/>
              </a:rPr>
              <a:t>,</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rPr>
              <a:t>2006</a:t>
            </a:r>
            <a:r>
              <a:rPr lang="en-US" sz="2400" dirty="0">
                <a:latin typeface="Times New Roman" pitchFamily="18" charset="0"/>
                <a:cs typeface="Times New Roman" pitchFamily="18" charset="0"/>
              </a:rPr>
              <a:t> and </a:t>
            </a:r>
            <a:r>
              <a:rPr lang="en-US" sz="2400" dirty="0">
                <a:latin typeface="Times New Roman" pitchFamily="18" charset="0"/>
                <a:cs typeface="Times New Roman" pitchFamily="18" charset="0"/>
              </a:rPr>
              <a:t>2012.</a:t>
            </a:r>
          </a:p>
          <a:p>
            <a:pPr algn="just"/>
            <a:r>
              <a:rPr lang="en-US" sz="2400" dirty="0">
                <a:latin typeface="Times New Roman" pitchFamily="18" charset="0"/>
                <a:cs typeface="Times New Roman" pitchFamily="18" charset="0"/>
              </a:rPr>
              <a:t>It was ranked 36th in the country and 498th in the world by the Center for World University Rankings in 2018</a:t>
            </a:r>
            <a:r>
              <a:rPr lang="en-US"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Theme 2</a:t>
            </a:r>
            <a:endParaRPr lang="en-US" sz="4000" dirty="0">
              <a:latin typeface="Times New Roman" pitchFamily="18" charset="0"/>
              <a:cs typeface="Times New Roman" pitchFamily="18" charset="0"/>
            </a:endParaRPr>
          </a:p>
        </p:txBody>
      </p:sp>
      <p:sp>
        <p:nvSpPr>
          <p:cNvPr id="4" name="TextBox 3"/>
          <p:cNvSpPr txBox="1"/>
          <p:nvPr/>
        </p:nvSpPr>
        <p:spPr>
          <a:xfrm>
            <a:off x="457200" y="1905000"/>
            <a:ext cx="8229600" cy="3970318"/>
          </a:xfrm>
          <a:prstGeom prst="rect">
            <a:avLst/>
          </a:prstGeom>
          <a:noFill/>
        </p:spPr>
        <p:txBody>
          <a:bodyPr wrap="square" rtlCol="0">
            <a:spAutoFit/>
          </a:bodyPr>
          <a:lstStyle/>
          <a:p>
            <a:pPr marL="285750" indent="-285750" algn="just">
              <a:buFont typeface="Arial" panose="020B0604020202020204" pitchFamily="34" charset="0"/>
              <a:buChar char="•"/>
            </a:pPr>
            <a:r>
              <a:rPr lang="en-US" sz="2800" dirty="0">
                <a:latin typeface="Times New Roman" pitchFamily="18" charset="0"/>
                <a:cs typeface="Times New Roman" pitchFamily="18" charset="0"/>
              </a:rPr>
              <a:t>Majority of the participants were of the view that they have utilized </a:t>
            </a:r>
            <a:r>
              <a:rPr lang="en-US" sz="2800" dirty="0" smtClean="0">
                <a:latin typeface="Times New Roman" pitchFamily="18" charset="0"/>
                <a:cs typeface="Times New Roman" pitchFamily="18" charset="0"/>
              </a:rPr>
              <a:t>some kind </a:t>
            </a:r>
            <a:r>
              <a:rPr lang="en-US" sz="2800" dirty="0">
                <a:latin typeface="Times New Roman" pitchFamily="18" charset="0"/>
                <a:cs typeface="Times New Roman" pitchFamily="18" charset="0"/>
              </a:rPr>
              <a:t>of digital learning platform for their advanced learning and professional development </a:t>
            </a:r>
            <a:r>
              <a:rPr lang="en-US" sz="2800" dirty="0" smtClean="0">
                <a:latin typeface="Times New Roman" pitchFamily="18" charset="0"/>
                <a:cs typeface="Times New Roman" pitchFamily="18" charset="0"/>
              </a:rPr>
              <a:t>during </a:t>
            </a:r>
            <a:r>
              <a:rPr lang="en-US" sz="2800" dirty="0">
                <a:latin typeface="Times New Roman" pitchFamily="18" charset="0"/>
                <a:cs typeface="Times New Roman" pitchFamily="18" charset="0"/>
              </a:rPr>
              <a:t>their professional career. </a:t>
            </a:r>
          </a:p>
          <a:p>
            <a:pPr marL="285750" indent="-285750" algn="just">
              <a:buFont typeface="Arial" panose="020B0604020202020204" pitchFamily="34" charset="0"/>
              <a:buChar char="•"/>
            </a:pPr>
            <a:r>
              <a:rPr lang="en-US" sz="2800" dirty="0">
                <a:latin typeface="Times New Roman" pitchFamily="18" charset="0"/>
                <a:cs typeface="Times New Roman" pitchFamily="18" charset="0"/>
              </a:rPr>
              <a:t>An alarming finding was that MOST of the educators have never used </a:t>
            </a:r>
            <a:r>
              <a:rPr lang="en-US" sz="2800" dirty="0" smtClean="0">
                <a:latin typeface="Times New Roman" pitchFamily="18" charset="0"/>
                <a:cs typeface="Times New Roman" pitchFamily="18" charset="0"/>
              </a:rPr>
              <a:t>any </a:t>
            </a:r>
            <a:r>
              <a:rPr lang="en-US" sz="2800" dirty="0">
                <a:latin typeface="Times New Roman" pitchFamily="18" charset="0"/>
                <a:cs typeface="Times New Roman" pitchFamily="18" charset="0"/>
              </a:rPr>
              <a:t>of the  </a:t>
            </a:r>
            <a:r>
              <a:rPr lang="en-US" sz="2800" dirty="0" smtClean="0">
                <a:latin typeface="Times New Roman" pitchFamily="18" charset="0"/>
                <a:cs typeface="Times New Roman" pitchFamily="18" charset="0"/>
              </a:rPr>
              <a:t>FutureLearn </a:t>
            </a:r>
            <a:r>
              <a:rPr lang="en-US" sz="2800" dirty="0">
                <a:latin typeface="Times New Roman" pitchFamily="18" charset="0"/>
                <a:cs typeface="Times New Roman" pitchFamily="18" charset="0"/>
              </a:rPr>
              <a:t>programs for their professional learning or capacity building. </a:t>
            </a:r>
          </a:p>
          <a:p>
            <a:pPr marL="285750" indent="-285750" algn="just">
              <a:buFont typeface="Arial" panose="020B0604020202020204" pitchFamily="34" charset="0"/>
              <a:buChar char="•"/>
            </a:pPr>
            <a:r>
              <a:rPr lang="en-US" sz="2800" dirty="0">
                <a:latin typeface="Times New Roman" pitchFamily="18" charset="0"/>
                <a:cs typeface="Times New Roman" pitchFamily="18" charset="0"/>
              </a:rPr>
              <a:t>Only one participant notified the enrollment and completion of </a:t>
            </a:r>
            <a:r>
              <a:rPr lang="en-US" sz="2800" dirty="0" smtClean="0">
                <a:latin typeface="Times New Roman" pitchFamily="18" charset="0"/>
                <a:cs typeface="Times New Roman" pitchFamily="18" charset="0"/>
              </a:rPr>
              <a:t>FutureLearn </a:t>
            </a:r>
            <a:r>
              <a:rPr lang="en-US" sz="2800" dirty="0">
                <a:latin typeface="Times New Roman" pitchFamily="18" charset="0"/>
                <a:cs typeface="Times New Roman" pitchFamily="18" charset="0"/>
              </a:rPr>
              <a:t>course. </a:t>
            </a:r>
            <a:endParaRPr lang="en-US" sz="2800" dirty="0">
              <a:latin typeface="Times New Roman" pitchFamily="18" charset="0"/>
              <a:cs typeface="Times New Roman" pitchFamily="18" charset="0"/>
            </a:endParaRPr>
          </a:p>
        </p:txBody>
      </p:sp>
      <p:sp>
        <p:nvSpPr>
          <p:cNvPr id="5" name="TextBox 4"/>
          <p:cNvSpPr txBox="1"/>
          <p:nvPr/>
        </p:nvSpPr>
        <p:spPr>
          <a:xfrm>
            <a:off x="457200" y="1115017"/>
            <a:ext cx="82296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Utility Of Digital Learning Platforms (FutureLearn</a:t>
            </a:r>
            <a:r>
              <a:rPr lang="en-US" sz="2000" b="1" dirty="0">
                <a:latin typeface="Times New Roman" pitchFamily="18" charset="0"/>
                <a:cs typeface="Times New Roman" pitchFamily="18" charset="0"/>
              </a:rPr>
              <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399" cy="914399"/>
          </a:xfrm>
          <a:prstGeom prst="rect">
            <a:avLst/>
          </a:prstGeom>
        </p:spPr>
      </p:pic>
    </p:spTree>
    <p:extLst>
      <p:ext uri="{BB962C8B-B14F-4D97-AF65-F5344CB8AC3E}">
        <p14:creationId xmlns:p14="http://schemas.microsoft.com/office/powerpoint/2010/main" val="33867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4000" dirty="0">
                <a:latin typeface="Times New Roman" pitchFamily="18" charset="0"/>
                <a:cs typeface="Times New Roman" pitchFamily="18" charset="0"/>
              </a:rPr>
              <a:t>Theme </a:t>
            </a:r>
            <a:r>
              <a:rPr lang="en-US" sz="4000" dirty="0" smtClean="0">
                <a:latin typeface="Times New Roman" pitchFamily="18" charset="0"/>
                <a:cs typeface="Times New Roman" pitchFamily="18" charset="0"/>
              </a:rPr>
              <a:t>3 &amp; 4</a:t>
            </a:r>
            <a:endParaRPr lang="en-US" sz="4000" dirty="0">
              <a:latin typeface="Times New Roman" pitchFamily="18" charset="0"/>
              <a:cs typeface="Times New Roman" pitchFamily="18" charset="0"/>
            </a:endParaRPr>
          </a:p>
        </p:txBody>
      </p:sp>
      <p:sp>
        <p:nvSpPr>
          <p:cNvPr id="5" name="TextBox 4"/>
          <p:cNvSpPr txBox="1"/>
          <p:nvPr/>
        </p:nvSpPr>
        <p:spPr>
          <a:xfrm>
            <a:off x="457200" y="2133600"/>
            <a:ext cx="83820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Interactive Communication</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Diversified Knowledge Experiences</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Time Management</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Autonomy, Flexibility and Openness</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Updated Knowledge from Global Perspective</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Professional Capacity Building</a:t>
            </a:r>
          </a:p>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Inclusive and Blended Learning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1115017"/>
            <a:ext cx="8229600" cy="400110"/>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Learning </a:t>
            </a:r>
            <a:r>
              <a:rPr lang="en-US" sz="2000" b="1" dirty="0" smtClean="0">
                <a:latin typeface="Times New Roman" pitchFamily="18" charset="0"/>
                <a:cs typeface="Times New Roman" pitchFamily="18" charset="0"/>
              </a:rPr>
              <a:t>Opportunities </a:t>
            </a:r>
            <a:r>
              <a:rPr lang="en-US" sz="2000" b="1" dirty="0">
                <a:latin typeface="Times New Roman" pitchFamily="18" charset="0"/>
                <a:cs typeface="Times New Roman" pitchFamily="18" charset="0"/>
              </a:rPr>
              <a:t>and Benefits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914399" cy="914399"/>
          </a:xfrm>
          <a:prstGeom prst="rect">
            <a:avLst/>
          </a:prstGeom>
        </p:spPr>
      </p:pic>
    </p:spTree>
    <p:extLst>
      <p:ext uri="{BB962C8B-B14F-4D97-AF65-F5344CB8AC3E}">
        <p14:creationId xmlns:p14="http://schemas.microsoft.com/office/powerpoint/2010/main" val="3041034522"/>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Times New Roman" pitchFamily="18" charset="0"/>
                <a:cs typeface="Times New Roman" pitchFamily="18" charset="0"/>
              </a:rPr>
              <a:t>Even after having so much benefits and advantages of digital learning platforms, the area is still confused in the minds of the educators at the university level</a:t>
            </a:r>
          </a:p>
          <a:p>
            <a:r>
              <a:rPr lang="en-US" dirty="0" smtClean="0">
                <a:latin typeface="Times New Roman" pitchFamily="18" charset="0"/>
                <a:cs typeface="Times New Roman" pitchFamily="18" charset="0"/>
              </a:rPr>
              <a:t>Due to this confusion and ambiguity, the utilization of the digital learning platforms is getting affected, however as digital learning platforms can play a great part in professional capacity building of educators. </a:t>
            </a:r>
          </a:p>
          <a:p>
            <a:r>
              <a:rPr lang="en-US" dirty="0" smtClean="0">
                <a:latin typeface="Times New Roman" pitchFamily="18" charset="0"/>
                <a:cs typeface="Times New Roman" pitchFamily="18" charset="0"/>
              </a:rPr>
              <a:t>Knowledge about FutureLearn is limited, and even those who have the knowledge do not utilize the learning opportunities provided by the FutureLearn for their professional development and advanced learning.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RECOMMENDATIONS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algn="just"/>
            <a:r>
              <a:rPr lang="en-US" dirty="0" smtClean="0">
                <a:latin typeface="Times New Roman" pitchFamily="18" charset="0"/>
                <a:cs typeface="Times New Roman" pitchFamily="18" charset="0"/>
              </a:rPr>
              <a:t>Awareness should be created in the universities especially in the open universities about digital learning platforms.</a:t>
            </a:r>
          </a:p>
          <a:p>
            <a:pPr algn="just"/>
            <a:r>
              <a:rPr lang="en-US" dirty="0" smtClean="0">
                <a:latin typeface="Times New Roman" pitchFamily="18" charset="0"/>
                <a:cs typeface="Times New Roman" pitchFamily="18" charset="0"/>
              </a:rPr>
              <a:t>Faculty of the universities should be provided training regarding the utilization of digital learning platforms for their personal and professional growth and development.</a:t>
            </a:r>
          </a:p>
          <a:p>
            <a:pPr algn="just"/>
            <a:r>
              <a:rPr lang="en-US" dirty="0" smtClean="0">
                <a:latin typeface="Times New Roman" pitchFamily="18" charset="0"/>
                <a:cs typeface="Times New Roman" pitchFamily="18" charset="0"/>
              </a:rPr>
              <a:t>More and more institutes, especially those from the developing countries should collaborate and associate themselves with such platforms, both at institutional and individual level. </a:t>
            </a:r>
            <a:endParaRPr lang="en-US"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REFERENCES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US" sz="1400" dirty="0" smtClean="0">
                <a:latin typeface="Times New Roman" pitchFamily="18" charset="0"/>
                <a:cs typeface="Times New Roman" pitchFamily="18" charset="0"/>
                <a:hlinkClick r:id="rId2"/>
              </a:rPr>
              <a:t>www.Futurelearn.com</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3"/>
              </a:rPr>
              <a:t>www.open.edu</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4"/>
              </a:rPr>
              <a:t>www.britishcouncil.com</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5"/>
              </a:rPr>
              <a:t>www.courser.com</a:t>
            </a:r>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hlinkClick r:id="rId6"/>
              </a:rPr>
              <a:t>www.edx.com</a:t>
            </a: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a:buNone/>
            </a:pPr>
            <a:endParaRPr lang="en-US" sz="1200" dirty="0">
              <a:latin typeface="Times New Roman" pitchFamily="18" charset="0"/>
              <a:cs typeface="Times New Roman" pitchFamily="18"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58" y="0"/>
            <a:ext cx="9151257" cy="6858000"/>
          </a:xfrm>
        </p:spPr>
      </p:pic>
      <p:sp>
        <p:nvSpPr>
          <p:cNvPr id="7" name="TextBox 6"/>
          <p:cNvSpPr txBox="1"/>
          <p:nvPr/>
        </p:nvSpPr>
        <p:spPr>
          <a:xfrm>
            <a:off x="2053770" y="762000"/>
            <a:ext cx="5029200" cy="1015663"/>
          </a:xfrm>
          <a:prstGeom prst="rect">
            <a:avLst/>
          </a:prstGeom>
          <a:noFill/>
        </p:spPr>
        <p:txBody>
          <a:bodyPr wrap="square" rtlCol="0">
            <a:spAutoFit/>
          </a:bodyPr>
          <a:lstStyle/>
          <a:p>
            <a:r>
              <a:rPr lang="en-US" sz="6000" dirty="0" smtClean="0">
                <a:solidFill>
                  <a:schemeClr val="bg1"/>
                </a:solidFill>
                <a:latin typeface="Arial Rounded MT Bold" panose="020F0704030504030204" pitchFamily="34" charset="0"/>
              </a:rPr>
              <a:t>THANK YOU</a:t>
            </a:r>
            <a:endParaRPr lang="en-US" sz="6000" dirty="0">
              <a:solidFill>
                <a:schemeClr val="bg1"/>
              </a:solidFill>
              <a:latin typeface="Arial Rounded MT Bold" panose="020F0704030504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615" y="4520759"/>
            <a:ext cx="2337241" cy="23372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a:latin typeface="Times New Roman" pitchFamily="18" charset="0"/>
                <a:cs typeface="Times New Roman" pitchFamily="18" charset="0"/>
              </a:rPr>
              <a:t>THE OPEN UNIVERSITY</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pPr algn="just"/>
            <a:r>
              <a:rPr lang="en-US" sz="2400" dirty="0">
                <a:latin typeface="Times New Roman" pitchFamily="18" charset="0"/>
                <a:cs typeface="Times New Roman" pitchFamily="18" charset="0"/>
              </a:rPr>
              <a:t>The OU won the Teaching Excellence and Digital Innovation categories in The Guardian University Awards 2018</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Like other UK universities, the OU actively engages in research. </a:t>
            </a:r>
            <a:r>
              <a:rPr lang="en-US" sz="2400" dirty="0">
                <a:latin typeface="Times New Roman" pitchFamily="18" charset="0"/>
                <a:cs typeface="Times New Roman" pitchFamily="18" charset="0"/>
              </a:rPr>
              <a:t>The OU's Planetary and Space Sciences Research Institute has become particularly well known to the public through its involvement in space missions</a:t>
            </a:r>
            <a:r>
              <a:rPr lang="en-US" sz="2400" dirty="0" smtClean="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Scientists from The Open University are supporting one of a series of ground-breaking missions by NASA to go back to the Moon. </a:t>
            </a: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a prime example of the world-leading lunar research carried out by OU academics, which includes researching methods that may help build future habitats. </a:t>
            </a:r>
            <a:r>
              <a:rPr lang="en-US" sz="2400" dirty="0">
                <a:latin typeface="Times New Roman" pitchFamily="18" charset="0"/>
                <a:cs typeface="Times New Roman" pitchFamily="18" charset="0"/>
              </a:rPr>
              <a:t>The OU has teamed with NASA Goddard Spaceflight Centre (in cooperation with the European Space Agency) to develop an instrument called PITMS (Prospect Ion Trap Mass Spectrometer) to monitor the very thin atmosphere near the surface of the Moon. The instrument will be carried to the Moon in 2021 by a commercially-provided lander, under NASA’s Artemis program</a:t>
            </a:r>
          </a:p>
          <a:p>
            <a:pPr algn="just"/>
            <a:endParaRPr lang="en-US" sz="2400" dirty="0">
              <a:latin typeface="Times New Roman" pitchFamily="18" charset="0"/>
              <a:cs typeface="Times New Roman"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800" b="1" dirty="0" smtClean="0">
                <a:latin typeface="Times New Roman" pitchFamily="18" charset="0"/>
                <a:cs typeface="Times New Roman" pitchFamily="18" charset="0"/>
              </a:rPr>
              <a:t>FUTURELEARN</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5" name="Rectangle 4"/>
          <p:cNvSpPr/>
          <p:nvPr/>
        </p:nvSpPr>
        <p:spPr>
          <a:xfrm>
            <a:off x="457200" y="1516062"/>
            <a:ext cx="8229600" cy="1631216"/>
          </a:xfrm>
          <a:prstGeom prst="rect">
            <a:avLst/>
          </a:prstGeom>
        </p:spPr>
        <p:txBody>
          <a:bodyPr wrap="square">
            <a:spAutoFit/>
          </a:bodyPr>
          <a:lstStyle/>
          <a:p>
            <a:pPr marL="342900" indent="-342900" algn="just">
              <a:buFont typeface="Arial" panose="020B0604020202020204" pitchFamily="34" charset="0"/>
              <a:buChar char="•"/>
            </a:pPr>
            <a:r>
              <a:rPr lang="en-US" sz="2000" dirty="0" smtClean="0">
                <a:latin typeface="Times New Roman" pitchFamily="18" charset="0"/>
                <a:cs typeface="Times New Roman" pitchFamily="18" charset="0"/>
              </a:rPr>
              <a:t>FutureLearn</a:t>
            </a:r>
            <a:r>
              <a:rPr lang="en-US" sz="2000" dirty="0">
                <a:latin typeface="Times New Roman" pitchFamily="18" charset="0"/>
                <a:cs typeface="Times New Roman" pitchFamily="18" charset="0"/>
              </a:rPr>
              <a:t> is a digital education platform founded in December 2012. </a:t>
            </a:r>
            <a:r>
              <a:rPr lang="en-US" sz="2000" dirty="0">
                <a:latin typeface="Times New Roman" pitchFamily="18" charset="0"/>
                <a:cs typeface="Times New Roman" pitchFamily="18" charset="0"/>
              </a:rPr>
              <a:t>The company is jointly owned by The Open University and SEEK </a:t>
            </a:r>
            <a:r>
              <a:rPr lang="en-US" sz="2000" dirty="0">
                <a:latin typeface="Times New Roman" pitchFamily="18" charset="0"/>
                <a:cs typeface="Times New Roman" pitchFamily="18" charset="0"/>
              </a:rPr>
              <a:t>Ltd. </a:t>
            </a:r>
            <a:r>
              <a:rPr lang="en-US" sz="2000" dirty="0">
                <a:latin typeface="Times New Roman" pitchFamily="18" charset="0"/>
                <a:cs typeface="Times New Roman" pitchFamily="18" charset="0"/>
              </a:rPr>
              <a:t>It </a:t>
            </a:r>
            <a:r>
              <a:rPr lang="en-US" sz="2000" dirty="0">
                <a:latin typeface="Times New Roman" pitchFamily="18" charset="0"/>
                <a:cs typeface="Times New Roman" pitchFamily="18" charset="0"/>
              </a:rPr>
              <a:t>is a </a:t>
            </a:r>
            <a:r>
              <a:rPr lang="en-US" sz="2000" b="1" dirty="0">
                <a:latin typeface="Times New Roman" pitchFamily="18" charset="0"/>
                <a:cs typeface="Times New Roman" pitchFamily="18" charset="0"/>
              </a:rPr>
              <a:t>Massive Open Online Course (MOOC) </a:t>
            </a:r>
            <a:r>
              <a:rPr lang="en-US" sz="2000" dirty="0">
                <a:latin typeface="Times New Roman" pitchFamily="18" charset="0"/>
                <a:cs typeface="Times New Roman" pitchFamily="18" charset="0"/>
              </a:rPr>
              <a:t>learning platform, and as of </a:t>
            </a:r>
            <a:r>
              <a:rPr lang="en-US" sz="2000" dirty="0">
                <a:latin typeface="Times New Roman" pitchFamily="18" charset="0"/>
                <a:cs typeface="Times New Roman" pitchFamily="18" charset="0"/>
              </a:rPr>
              <a:t>2018 </a:t>
            </a:r>
            <a:r>
              <a:rPr lang="en-US" sz="2000" dirty="0">
                <a:latin typeface="Times New Roman" pitchFamily="18" charset="0"/>
                <a:cs typeface="Times New Roman" pitchFamily="18" charset="0"/>
              </a:rPr>
              <a:t>included 143 UK and international partners, including non-university </a:t>
            </a:r>
            <a:r>
              <a:rPr lang="en-US" sz="2000" dirty="0">
                <a:latin typeface="Times New Roman" pitchFamily="18" charset="0"/>
                <a:cs typeface="Times New Roman" pitchFamily="18" charset="0"/>
              </a:rPr>
              <a:t>partners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235" y="3505200"/>
            <a:ext cx="5045529" cy="28381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800" b="1" dirty="0">
                <a:latin typeface="Times New Roman" pitchFamily="18" charset="0"/>
                <a:cs typeface="Times New Roman" pitchFamily="18" charset="0"/>
              </a:rPr>
              <a:t>FUTURELEARN</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sp>
        <p:nvSpPr>
          <p:cNvPr id="9" name="TextBox 8"/>
          <p:cNvSpPr txBox="1"/>
          <p:nvPr/>
        </p:nvSpPr>
        <p:spPr>
          <a:xfrm>
            <a:off x="762000" y="1524000"/>
            <a:ext cx="7696200" cy="4401205"/>
          </a:xfrm>
          <a:prstGeom prst="rect">
            <a:avLst/>
          </a:prstGeom>
          <a:noFill/>
        </p:spPr>
        <p:txBody>
          <a:bodyPr wrap="square" rtlCol="0">
            <a:spAutoFit/>
          </a:bodyPr>
          <a:lstStyle/>
          <a:p>
            <a:pPr marL="742950" lvl="1" indent="-285750" algn="just">
              <a:buFont typeface="Arial" panose="020B0604020202020204" pitchFamily="34" charset="0"/>
              <a:buChar char="•"/>
            </a:pPr>
            <a:r>
              <a:rPr lang="en-US" sz="2000" dirty="0" smtClean="0">
                <a:latin typeface="Times New Roman" pitchFamily="18" charset="0"/>
                <a:cs typeface="Times New Roman" pitchFamily="18" charset="0"/>
              </a:rPr>
              <a:t>FutureLearn </a:t>
            </a:r>
            <a:r>
              <a:rPr lang="en-US" sz="2000" dirty="0">
                <a:latin typeface="Times New Roman" pitchFamily="18" charset="0"/>
                <a:cs typeface="Times New Roman" pitchFamily="18" charset="0"/>
              </a:rPr>
              <a:t>was launched with 12 university partners, seeking those who "consistently rank at the </a:t>
            </a:r>
            <a:r>
              <a:rPr lang="en-US" sz="2000" dirty="0" smtClean="0">
                <a:latin typeface="Times New Roman" pitchFamily="18" charset="0"/>
                <a:cs typeface="Times New Roman" pitchFamily="18" charset="0"/>
              </a:rPr>
              <a:t>top". The </a:t>
            </a:r>
            <a:r>
              <a:rPr lang="en-US" sz="2000" dirty="0">
                <a:latin typeface="Times New Roman" pitchFamily="18" charset="0"/>
                <a:cs typeface="Times New Roman" pitchFamily="18" charset="0"/>
              </a:rPr>
              <a:t>12 founding partners are: The Open University, University of Birmingham, University of Bristol, Cardiff University, University of East Anglia, University of Exeter, King's College London, Lancaster University, University of Leeds, University of Southampton, St </a:t>
            </a:r>
            <a:r>
              <a:rPr lang="en-US" sz="2000" dirty="0">
                <a:latin typeface="Times New Roman" pitchFamily="18" charset="0"/>
                <a:cs typeface="Times New Roman" pitchFamily="18" charset="0"/>
              </a:rPr>
              <a:t>Andrews University, and University of Warwick</a:t>
            </a:r>
            <a:r>
              <a:rPr lang="en-US" sz="2000" dirty="0">
                <a:latin typeface="Times New Roman" pitchFamily="18" charset="0"/>
                <a:cs typeface="Times New Roman" pitchFamily="18" charset="0"/>
              </a:rPr>
              <a:t>.</a:t>
            </a:r>
          </a:p>
          <a:p>
            <a:pPr marL="742950" lvl="1" indent="-285750" algn="just">
              <a:buFont typeface="Arial" panose="020B0604020202020204" pitchFamily="34" charset="0"/>
              <a:buChar char="•"/>
            </a:pPr>
            <a:r>
              <a:rPr lang="en-US" sz="2000" b="1" dirty="0">
                <a:latin typeface="Times New Roman" pitchFamily="18" charset="0"/>
                <a:cs typeface="Times New Roman" pitchFamily="18" charset="0"/>
              </a:rPr>
              <a:t>The launch was described as a move to 'fight back' and provide a space for UK institutions to engage in the MOOC space</a:t>
            </a:r>
            <a:r>
              <a:rPr lang="en-US" sz="2000" b="1" dirty="0" smtClean="0">
                <a:latin typeface="Times New Roman" pitchFamily="18" charset="0"/>
                <a:cs typeface="Times New Roman" pitchFamily="18" charset="0"/>
              </a:rPr>
              <a:t>.</a:t>
            </a:r>
          </a:p>
          <a:p>
            <a:pPr marL="742950" lvl="1" indent="-285750" algn="just">
              <a:buFont typeface="Arial" panose="020B0604020202020204" pitchFamily="34" charset="0"/>
              <a:buChar char="•"/>
            </a:pPr>
            <a:r>
              <a:rPr lang="en-US" sz="2000" b="1" dirty="0">
                <a:latin typeface="Times New Roman" pitchFamily="18" charset="0"/>
                <a:cs typeface="Times New Roman" pitchFamily="18" charset="0"/>
              </a:rPr>
              <a:t>According to </a:t>
            </a:r>
            <a:r>
              <a:rPr lang="en-US" sz="2000" b="1" dirty="0">
                <a:solidFill>
                  <a:srgbClr val="FF0000"/>
                </a:solidFill>
                <a:latin typeface="Times New Roman" pitchFamily="18" charset="0"/>
                <a:cs typeface="Times New Roman" pitchFamily="18" charset="0"/>
              </a:rPr>
              <a:t>Financial Times, </a:t>
            </a:r>
            <a:r>
              <a:rPr lang="en-US" sz="2000" b="1" dirty="0" smtClean="0">
                <a:latin typeface="Times New Roman" pitchFamily="18" charset="0"/>
                <a:cs typeface="Times New Roman" pitchFamily="18" charset="0"/>
              </a:rPr>
              <a:t>Futurelearn </a:t>
            </a:r>
            <a:r>
              <a:rPr lang="en-US" sz="2000" b="1" dirty="0">
                <a:latin typeface="Times New Roman" pitchFamily="18" charset="0"/>
                <a:cs typeface="Times New Roman" pitchFamily="18" charset="0"/>
              </a:rPr>
              <a:t>was the first platform to enable students to earn credits towards a degree from a top UK university from their tablets and smartphones, 2016</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Triangle 9"/>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1460500" y="1329871"/>
            <a:ext cx="6343650" cy="49149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328737" y="1333500"/>
            <a:ext cx="6486525" cy="50196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1578988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rot="16200000">
            <a:off x="3996873" y="1718129"/>
            <a:ext cx="3741056" cy="6553198"/>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36" y="203200"/>
            <a:ext cx="8229600" cy="1143000"/>
          </a:xfrm>
        </p:spPr>
        <p:txBody>
          <a:bodyPr>
            <a:normAutofit/>
          </a:bodyPr>
          <a:lstStyle/>
          <a:p>
            <a:r>
              <a:rPr lang="en-US" sz="3800" b="1" dirty="0" smtClean="0">
                <a:latin typeface="Times New Roman" pitchFamily="18" charset="0"/>
                <a:cs typeface="Times New Roman" pitchFamily="18" charset="0"/>
              </a:rPr>
              <a:t>AFFILIATED UNIVERSITIES</a:t>
            </a:r>
            <a:endParaRPr lang="en-US" sz="38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endParaRPr lang="en-US" sz="2400" dirty="0">
              <a:latin typeface="Times New Roman" pitchFamily="18" charset="0"/>
              <a:cs typeface="Times New Roman" pitchFamily="18" charset="0"/>
            </a:endParaRPr>
          </a:p>
          <a:p>
            <a:pPr algn="just">
              <a:buNone/>
            </a:pPr>
            <a:endParaRPr lang="en-US" sz="2400" dirty="0">
              <a:latin typeface="Times New Roman" pitchFamily="18" charset="0"/>
              <a:cs typeface="Times New Roman" pitchFamily="18" charset="0"/>
            </a:endParaRPr>
          </a:p>
        </p:txBody>
      </p:sp>
      <p:pic>
        <p:nvPicPr>
          <p:cNvPr id="6" name="Picture 5"/>
          <p:cNvPicPr>
            <a:picLocks noChangeAspect="1"/>
          </p:cNvPicPr>
          <p:nvPr/>
        </p:nvPicPr>
        <p:blipFill>
          <a:blip r:embed="rId2"/>
          <a:stretch>
            <a:fillRect/>
          </a:stretch>
        </p:blipFill>
        <p:spPr>
          <a:xfrm>
            <a:off x="1352550" y="1333500"/>
            <a:ext cx="6438900" cy="498157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66800" cy="1066800"/>
          </a:xfrm>
          <a:prstGeom prst="rect">
            <a:avLst/>
          </a:prstGeom>
        </p:spPr>
      </p:pic>
    </p:spTree>
    <p:extLst>
      <p:ext uri="{BB962C8B-B14F-4D97-AF65-F5344CB8AC3E}">
        <p14:creationId xmlns:p14="http://schemas.microsoft.com/office/powerpoint/2010/main" val="336911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Ion</Template>
  <TotalTime>782</TotalTime>
  <Words>809</Words>
  <Application>Microsoft Office PowerPoint</Application>
  <PresentationFormat>On-screen Show (4:3)</PresentationFormat>
  <Paragraphs>108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Rounded MT Bold</vt:lpstr>
      <vt:lpstr>Calibri</vt:lpstr>
      <vt:lpstr>Times New Roman</vt:lpstr>
      <vt:lpstr>Office Theme</vt:lpstr>
      <vt:lpstr>Examining the Use of Digital Learning Platforms by Educators for Knowledge Acquisition and Improvements in Teaching Practices:  Future-Learn by “The Open University”   </vt:lpstr>
      <vt:lpstr>THE OPEN UNIVERSITY</vt:lpstr>
      <vt:lpstr>THE OPEN UNIVERSITY</vt:lpstr>
      <vt:lpstr>THE OPEN UNIVERSITY</vt:lpstr>
      <vt:lpstr>FUTURELEARN</vt:lpstr>
      <vt:lpstr>FUTURELEARN</vt:lpstr>
      <vt:lpstr>AFFILIATED UNIVERSITIES</vt:lpstr>
      <vt:lpstr>AFFILIATED UNIVERSITIES</vt:lpstr>
      <vt:lpstr>AFFILIATED UNIVERSITIES</vt:lpstr>
      <vt:lpstr>AFFILIATED UNIVERSITIES</vt:lpstr>
      <vt:lpstr>AFFILIATED UNIVERSITIES</vt:lpstr>
      <vt:lpstr>AFFILIATED UNIVERSITIES</vt:lpstr>
      <vt:lpstr>AFFILIATED UNIVERSITIES</vt:lpstr>
      <vt:lpstr>SPECIALIST ORGANISATIONS</vt:lpstr>
      <vt:lpstr>SPECIALIST ORGANISATIONS</vt:lpstr>
      <vt:lpstr>SPECIALIST ORGANISATIONS</vt:lpstr>
      <vt:lpstr>SPECIALIST ORGANISATIONS</vt:lpstr>
      <vt:lpstr>SPECIALIST ORGANISATIONS</vt:lpstr>
      <vt:lpstr>CENTRES OF EXCELLENCE</vt:lpstr>
      <vt:lpstr>ASSOCIATE PARTNERS</vt:lpstr>
      <vt:lpstr>ASSOCIATE PARTNERS</vt:lpstr>
      <vt:lpstr>ASSOCIATE PARTNERS</vt:lpstr>
      <vt:lpstr>PROBLEM STATEMENT</vt:lpstr>
      <vt:lpstr>OBJECTIVES OF THE STUDY</vt:lpstr>
      <vt:lpstr>METHODOLOGY</vt:lpstr>
      <vt:lpstr>THEMATIC ANALYSIS</vt:lpstr>
      <vt:lpstr>PowerPoint Presentation</vt:lpstr>
      <vt:lpstr>Theme 1 </vt:lpstr>
      <vt:lpstr>Theme 1 </vt:lpstr>
      <vt:lpstr>Theme 2</vt:lpstr>
      <vt:lpstr>Theme 3 &amp; 4</vt:lpstr>
      <vt:lpstr>CONCLUSION</vt:lpstr>
      <vt:lpstr>RECOMMENDATIONS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Neelam</dc:creator>
  <cp:lastModifiedBy>User</cp:lastModifiedBy>
  <cp:revision>199</cp:revision>
  <cp:lastPrinted>2019-10-13T14:22:37Z</cp:lastPrinted>
  <dcterms:created xsi:type="dcterms:W3CDTF">2018-02-14T19:34:34Z</dcterms:created>
  <dcterms:modified xsi:type="dcterms:W3CDTF">2019-10-13T15:34:29Z</dcterms:modified>
</cp:coreProperties>
</file>