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70" r:id="rId14"/>
    <p:sldId id="268" r:id="rId15"/>
    <p:sldId id="269" r:id="rId16"/>
    <p:sldId id="271" r:id="rId17"/>
    <p:sldId id="272" r:id="rId18"/>
    <p:sldId id="273" r:id="rId19"/>
    <p:sldId id="274" r:id="rId2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33FF"/>
    <a:srgbClr val="CC9900"/>
    <a:srgbClr val="FF3399"/>
    <a:srgbClr val="CCECFF"/>
    <a:srgbClr val="808000"/>
    <a:srgbClr val="FFFFFF"/>
    <a:srgbClr val="00FFFF"/>
    <a:srgbClr val="FFCC66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45A0094-F84D-4B9C-A312-FB1812DBD5FF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B62B9AE-7781-48EC-9D8D-96AB59C84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8327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2CF0-EAF1-4426-836A-6DD5E8A19916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06052-8A76-4FDB-AF2C-DBFC54A14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410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2CF0-EAF1-4426-836A-6DD5E8A19916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06052-8A76-4FDB-AF2C-DBFC54A14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981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2CF0-EAF1-4426-836A-6DD5E8A19916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06052-8A76-4FDB-AF2C-DBFC54A14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00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2CF0-EAF1-4426-836A-6DD5E8A19916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06052-8A76-4FDB-AF2C-DBFC54A14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972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2CF0-EAF1-4426-836A-6DD5E8A19916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06052-8A76-4FDB-AF2C-DBFC54A14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92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2CF0-EAF1-4426-836A-6DD5E8A19916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06052-8A76-4FDB-AF2C-DBFC54A14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471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2CF0-EAF1-4426-836A-6DD5E8A19916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06052-8A76-4FDB-AF2C-DBFC54A14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995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2CF0-EAF1-4426-836A-6DD5E8A19916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06052-8A76-4FDB-AF2C-DBFC54A14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456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2CF0-EAF1-4426-836A-6DD5E8A19916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06052-8A76-4FDB-AF2C-DBFC54A14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51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2CF0-EAF1-4426-836A-6DD5E8A19916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06052-8A76-4FDB-AF2C-DBFC54A14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26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2CF0-EAF1-4426-836A-6DD5E8A19916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06052-8A76-4FDB-AF2C-DBFC54A14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59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B2CF0-EAF1-4426-836A-6DD5E8A19916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06052-8A76-4FDB-AF2C-DBFC54A14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015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auman.abdullah@vu.edu.p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en-US" sz="4800" b="1" dirty="0"/>
              <a:t>Evaluation of Teaching Practice of Pre-Service Online and Distance Education Students in </a:t>
            </a:r>
            <a:r>
              <a:rPr lang="en-US" sz="4800" b="1" dirty="0" smtClean="0"/>
              <a:t>Pakistan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50678"/>
            <a:ext cx="9144000" cy="1884362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Nauman </a:t>
            </a:r>
            <a:r>
              <a:rPr lang="en-US" b="1" dirty="0"/>
              <a:t>Ahmed Abdullah</a:t>
            </a:r>
            <a:endParaRPr lang="en-US" dirty="0"/>
          </a:p>
          <a:p>
            <a:r>
              <a:rPr lang="en-US" dirty="0"/>
              <a:t>Lecturer, Education, Virtual University of Pakistan, </a:t>
            </a:r>
            <a:r>
              <a:rPr lang="en-US" u="sng" dirty="0">
                <a:hlinkClick r:id="rId2"/>
              </a:rPr>
              <a:t>nauman.abdullah@vu.edu.pk</a:t>
            </a:r>
            <a:endParaRPr lang="en-US" dirty="0"/>
          </a:p>
          <a:p>
            <a:r>
              <a:rPr lang="en-US" b="1" dirty="0" smtClean="0"/>
              <a:t>Prof</a:t>
            </a:r>
            <a:r>
              <a:rPr lang="en-US" b="1" dirty="0"/>
              <a:t>. Dr. </a:t>
            </a:r>
            <a:r>
              <a:rPr lang="en-US" b="1" dirty="0" err="1"/>
              <a:t>Munawar</a:t>
            </a:r>
            <a:r>
              <a:rPr lang="en-US" b="1" dirty="0"/>
              <a:t> Sultana Mirza</a:t>
            </a:r>
            <a:endParaRPr lang="en-US" dirty="0"/>
          </a:p>
          <a:p>
            <a:r>
              <a:rPr lang="en-US" dirty="0"/>
              <a:t>Advisor, Virtual University of Pakistan.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920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b="1" dirty="0"/>
              <a:t>Analysis of Assignments of Students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5258" y="2426841"/>
            <a:ext cx="7994468" cy="3079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4204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b="1" dirty="0"/>
              <a:t>Monitoring </a:t>
            </a:r>
            <a:r>
              <a:rPr lang="en-US" b="1" dirty="0" smtClean="0"/>
              <a:t>visits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15 </a:t>
            </a:r>
            <a:r>
              <a:rPr lang="en-US" dirty="0"/>
              <a:t>students out of 108 </a:t>
            </a:r>
            <a:r>
              <a:rPr lang="en-US" dirty="0" smtClean="0"/>
              <a:t>were </a:t>
            </a:r>
            <a:r>
              <a:rPr lang="en-US" dirty="0"/>
              <a:t>selected for a monitoring visit.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Lahore </a:t>
            </a:r>
            <a:r>
              <a:rPr lang="en-US" dirty="0"/>
              <a:t>with 7 students—3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male</a:t>
            </a:r>
            <a:r>
              <a:rPr lang="en-US" dirty="0"/>
              <a:t> and 4 </a:t>
            </a:r>
            <a:r>
              <a:rPr lang="en-US" dirty="0" smtClean="0">
                <a:solidFill>
                  <a:srgbClr val="FF6699"/>
                </a:solidFill>
              </a:rPr>
              <a:t>female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Faisalabad </a:t>
            </a:r>
            <a:r>
              <a:rPr lang="en-US" dirty="0"/>
              <a:t>with 8 students—3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male</a:t>
            </a:r>
            <a:r>
              <a:rPr lang="en-US" dirty="0"/>
              <a:t> and 5 </a:t>
            </a:r>
            <a:r>
              <a:rPr lang="en-US" dirty="0">
                <a:solidFill>
                  <a:srgbClr val="FF6699"/>
                </a:solidFill>
              </a:rPr>
              <a:t>female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visit </a:t>
            </a:r>
            <a:r>
              <a:rPr lang="en-US" dirty="0"/>
              <a:t>was kept unannounced to student-teachers.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It </a:t>
            </a:r>
            <a:r>
              <a:rPr lang="en-US" dirty="0"/>
              <a:t>was observed that  8 out of 15 students </a:t>
            </a:r>
            <a:r>
              <a:rPr lang="en-US" dirty="0" smtClean="0"/>
              <a:t>(5 </a:t>
            </a:r>
            <a:r>
              <a:rPr lang="en-US" dirty="0"/>
              <a:t>of the </a:t>
            </a:r>
            <a:r>
              <a:rPr lang="en-US" dirty="0" smtClean="0"/>
              <a:t>6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male</a:t>
            </a:r>
            <a:r>
              <a:rPr lang="en-US" dirty="0" smtClean="0"/>
              <a:t> </a:t>
            </a:r>
            <a:r>
              <a:rPr lang="en-US" dirty="0"/>
              <a:t>and 3 of the </a:t>
            </a:r>
            <a:r>
              <a:rPr lang="en-US" dirty="0" smtClean="0"/>
              <a:t>9 </a:t>
            </a:r>
            <a:r>
              <a:rPr lang="en-US" sz="2400" dirty="0">
                <a:solidFill>
                  <a:srgbClr val="FF6699"/>
                </a:solidFill>
              </a:rPr>
              <a:t>female</a:t>
            </a:r>
            <a:r>
              <a:rPr lang="en-US" dirty="0" smtClean="0"/>
              <a:t>) </a:t>
            </a:r>
            <a:r>
              <a:rPr lang="en-US" dirty="0"/>
              <a:t>were not present in schools on the visit </a:t>
            </a:r>
            <a:r>
              <a:rPr lang="en-US" dirty="0" smtClean="0"/>
              <a:t>day.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2210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/>
              <a:t>Students’ Opinion about </a:t>
            </a:r>
            <a:r>
              <a:rPr lang="en-US" b="1" dirty="0" smtClean="0"/>
              <a:t>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items were grouped into </a:t>
            </a:r>
            <a:r>
              <a:rPr lang="en-US" dirty="0" smtClean="0"/>
              <a:t>factors.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Student Contribution </a:t>
            </a:r>
            <a:r>
              <a:rPr lang="en-US" dirty="0" smtClean="0"/>
              <a:t>(</a:t>
            </a:r>
            <a:r>
              <a:rPr lang="en-US" i="1" dirty="0"/>
              <a:t>M</a:t>
            </a:r>
            <a:r>
              <a:rPr lang="en-US" dirty="0"/>
              <a:t>= 4.37, </a:t>
            </a:r>
            <a:r>
              <a:rPr lang="en-US" i="1" dirty="0"/>
              <a:t>SD</a:t>
            </a:r>
            <a:r>
              <a:rPr lang="en-US" dirty="0"/>
              <a:t>= .</a:t>
            </a:r>
            <a:r>
              <a:rPr lang="en-US" dirty="0" smtClean="0"/>
              <a:t>79)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Learning Resources </a:t>
            </a:r>
            <a:r>
              <a:rPr lang="en-US" dirty="0" smtClean="0"/>
              <a:t>(</a:t>
            </a:r>
            <a:r>
              <a:rPr lang="en-US" i="1" dirty="0"/>
              <a:t>M</a:t>
            </a:r>
            <a:r>
              <a:rPr lang="en-US" dirty="0"/>
              <a:t>= 4.17, </a:t>
            </a:r>
            <a:r>
              <a:rPr lang="en-US" i="1" dirty="0"/>
              <a:t>SD</a:t>
            </a:r>
            <a:r>
              <a:rPr lang="en-US" dirty="0"/>
              <a:t>= .91)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92D050"/>
                </a:solidFill>
              </a:rPr>
              <a:t>Evaluation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i="1" dirty="0"/>
              <a:t>M</a:t>
            </a:r>
            <a:r>
              <a:rPr lang="en-US" dirty="0"/>
              <a:t>= 4.23, </a:t>
            </a:r>
            <a:r>
              <a:rPr lang="en-US" i="1" dirty="0"/>
              <a:t>SD</a:t>
            </a:r>
            <a:r>
              <a:rPr lang="en-US" dirty="0"/>
              <a:t>= .74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9297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FFFF"/>
          </a:solidFill>
        </p:spPr>
        <p:txBody>
          <a:bodyPr/>
          <a:lstStyle/>
          <a:p>
            <a:r>
              <a:rPr lang="en-US" b="1" dirty="0"/>
              <a:t>Students’ Opinion about </a:t>
            </a:r>
            <a:r>
              <a:rPr lang="en-US" b="1" dirty="0" smtClean="0"/>
              <a:t>supervisor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These items were further grouped into </a:t>
            </a:r>
            <a:r>
              <a:rPr lang="en-US" dirty="0" smtClean="0"/>
              <a:t>factors.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Guidance by Supervisor </a:t>
            </a:r>
            <a:r>
              <a:rPr lang="en-US" dirty="0" smtClean="0"/>
              <a:t>(</a:t>
            </a:r>
            <a:r>
              <a:rPr lang="en-US" i="1" dirty="0"/>
              <a:t>M</a:t>
            </a:r>
            <a:r>
              <a:rPr lang="en-US" dirty="0"/>
              <a:t>= 4.13, </a:t>
            </a:r>
            <a:r>
              <a:rPr lang="en-US" i="1" dirty="0"/>
              <a:t>SD</a:t>
            </a:r>
            <a:r>
              <a:rPr lang="en-US" dirty="0"/>
              <a:t>= .89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Interaction with Supervisor</a:t>
            </a:r>
            <a:r>
              <a:rPr lang="en-US" dirty="0" smtClean="0"/>
              <a:t> (</a:t>
            </a:r>
            <a:r>
              <a:rPr lang="en-US" i="1" dirty="0"/>
              <a:t>M</a:t>
            </a:r>
            <a:r>
              <a:rPr lang="en-US" dirty="0"/>
              <a:t>= 4.14, </a:t>
            </a:r>
            <a:r>
              <a:rPr lang="en-US" i="1" dirty="0"/>
              <a:t>SD</a:t>
            </a:r>
            <a:r>
              <a:rPr lang="en-US" dirty="0"/>
              <a:t>= .85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92D050"/>
                </a:solidFill>
              </a:rPr>
              <a:t>Module-related support </a:t>
            </a:r>
            <a:r>
              <a:rPr lang="en-US" dirty="0">
                <a:solidFill>
                  <a:srgbClr val="92D050"/>
                </a:solidFill>
              </a:rPr>
              <a:t>by </a:t>
            </a:r>
            <a:r>
              <a:rPr lang="en-US" dirty="0" smtClean="0">
                <a:solidFill>
                  <a:srgbClr val="92D050"/>
                </a:solidFill>
              </a:rPr>
              <a:t>Supervisor </a:t>
            </a:r>
            <a:r>
              <a:rPr lang="en-US" dirty="0" smtClean="0"/>
              <a:t>(</a:t>
            </a:r>
            <a:r>
              <a:rPr lang="en-US" i="1" dirty="0"/>
              <a:t>M</a:t>
            </a:r>
            <a:r>
              <a:rPr lang="en-US" dirty="0"/>
              <a:t>= 4.20, </a:t>
            </a:r>
            <a:r>
              <a:rPr lang="en-US" i="1" dirty="0"/>
              <a:t>SD</a:t>
            </a:r>
            <a:r>
              <a:rPr lang="en-US" dirty="0"/>
              <a:t>= .74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0699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/>
              <a:t>Overall Result of </a:t>
            </a:r>
            <a:r>
              <a:rPr lang="en-US" b="1" dirty="0" smtClean="0"/>
              <a:t>TPT620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Out of the 108 students, </a:t>
            </a:r>
            <a:r>
              <a:rPr lang="en-US" dirty="0">
                <a:solidFill>
                  <a:schemeClr val="accent6"/>
                </a:solidFill>
              </a:rPr>
              <a:t>90 </a:t>
            </a:r>
            <a:r>
              <a:rPr lang="en-US" dirty="0"/>
              <a:t>were declared as </a:t>
            </a:r>
            <a:r>
              <a:rPr lang="en-US" dirty="0" smtClean="0">
                <a:solidFill>
                  <a:schemeClr val="accent6"/>
                </a:solidFill>
              </a:rPr>
              <a:t>Pass </a:t>
            </a:r>
            <a:r>
              <a:rPr lang="en-US" dirty="0" smtClean="0"/>
              <a:t>and </a:t>
            </a:r>
            <a:r>
              <a:rPr lang="en-US" dirty="0"/>
              <a:t>remaining </a:t>
            </a:r>
            <a:r>
              <a:rPr lang="en-US" dirty="0">
                <a:solidFill>
                  <a:srgbClr val="FF0000"/>
                </a:solidFill>
              </a:rPr>
              <a:t>18</a:t>
            </a:r>
            <a:r>
              <a:rPr lang="en-US" dirty="0"/>
              <a:t> as </a:t>
            </a:r>
            <a:r>
              <a:rPr lang="en-US" dirty="0" smtClean="0">
                <a:solidFill>
                  <a:srgbClr val="FF0000"/>
                </a:solidFill>
              </a:rPr>
              <a:t>Fail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dirty="0" smtClean="0"/>
              <a:t>In Fall 2018</a:t>
            </a:r>
            <a:r>
              <a:rPr lang="en-US" dirty="0"/>
              <a:t>, it was noticed that the TPT620 module was </a:t>
            </a:r>
            <a:r>
              <a:rPr lang="en-US" u="sng" dirty="0"/>
              <a:t>not graded</a:t>
            </a:r>
            <a:r>
              <a:rPr lang="en-US" dirty="0"/>
              <a:t>, it has been a qualifying course only. </a:t>
            </a:r>
          </a:p>
        </p:txBody>
      </p:sp>
    </p:spTree>
    <p:extLst>
      <p:ext uri="{BB962C8B-B14F-4D97-AF65-F5344CB8AC3E}">
        <p14:creationId xmlns:p14="http://schemas.microsoft.com/office/powerpoint/2010/main" val="8016172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808000"/>
          </a:solidFill>
        </p:spPr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Research objective 1.</a:t>
            </a:r>
            <a:r>
              <a:rPr lang="en-US" dirty="0"/>
              <a:t> To evaluate the teaching practice module in terms of the learning activities offered to the student-teachers. </a:t>
            </a:r>
            <a:endParaRPr lang="en-US" dirty="0" smtClean="0"/>
          </a:p>
          <a:p>
            <a:pPr marL="0" indent="0">
              <a:buNone/>
            </a:pPr>
            <a:endParaRPr lang="en-US" sz="1200" dirty="0"/>
          </a:p>
          <a:p>
            <a:pPr lvl="1"/>
            <a:r>
              <a:rPr lang="en-US" dirty="0"/>
              <a:t>Improvements in terms of learning and development were </a:t>
            </a:r>
            <a:r>
              <a:rPr lang="en-US" u="sng" dirty="0">
                <a:solidFill>
                  <a:schemeClr val="accent5">
                    <a:lumMod val="75000"/>
                  </a:schemeClr>
                </a:solidFill>
              </a:rPr>
              <a:t>seen</a:t>
            </a:r>
            <a:r>
              <a:rPr lang="en-US" dirty="0"/>
              <a:t> after assessing the assignments. </a:t>
            </a:r>
            <a:r>
              <a:rPr lang="en-US" dirty="0" smtClean="0">
                <a:solidFill>
                  <a:schemeClr val="accent6"/>
                </a:solidFill>
              </a:rPr>
              <a:t>Table</a:t>
            </a:r>
          </a:p>
          <a:p>
            <a:pPr lvl="1"/>
            <a:r>
              <a:rPr lang="en-US" dirty="0" smtClean="0"/>
              <a:t>In Fall </a:t>
            </a:r>
            <a:r>
              <a:rPr lang="en-US" dirty="0"/>
              <a:t>2018 no </a:t>
            </a:r>
            <a:r>
              <a:rPr lang="en-US" u="sng" dirty="0">
                <a:solidFill>
                  <a:srgbClr val="FFC000"/>
                </a:solidFill>
              </a:rPr>
              <a:t>outcome</a:t>
            </a:r>
            <a:r>
              <a:rPr lang="en-US" dirty="0"/>
              <a:t> of that evaluation was seen. As the </a:t>
            </a:r>
            <a:r>
              <a:rPr lang="en-US" dirty="0" smtClean="0"/>
              <a:t>TP was </a:t>
            </a:r>
            <a:r>
              <a:rPr lang="en-US" dirty="0"/>
              <a:t>not only non-graded but also did not carry any weightage of that evaluation. </a:t>
            </a:r>
            <a:endParaRPr lang="en-US" dirty="0" smtClean="0"/>
          </a:p>
          <a:p>
            <a:pPr lvl="1"/>
            <a:r>
              <a:rPr lang="en-US" dirty="0"/>
              <a:t>The results of the </a:t>
            </a:r>
            <a:r>
              <a:rPr lang="en-US" dirty="0" smtClean="0"/>
              <a:t>TP module </a:t>
            </a:r>
            <a:r>
              <a:rPr lang="en-US" dirty="0"/>
              <a:t>evaluation and supervisor evaluation </a:t>
            </a:r>
            <a:r>
              <a:rPr lang="en-US" dirty="0" smtClean="0"/>
              <a:t>indicated </a:t>
            </a:r>
            <a:r>
              <a:rPr lang="en-US" dirty="0"/>
              <a:t>that </a:t>
            </a:r>
            <a:r>
              <a:rPr lang="en-US" u="sng" dirty="0">
                <a:solidFill>
                  <a:schemeClr val="accent6">
                    <a:lumMod val="75000"/>
                  </a:schemeClr>
                </a:solidFill>
              </a:rPr>
              <a:t>students are mostly satisfied </a:t>
            </a:r>
            <a:r>
              <a:rPr lang="en-US" dirty="0"/>
              <a:t>with the module and the supervisors. </a:t>
            </a:r>
          </a:p>
        </p:txBody>
      </p:sp>
    </p:spTree>
    <p:extLst>
      <p:ext uri="{BB962C8B-B14F-4D97-AF65-F5344CB8AC3E}">
        <p14:creationId xmlns:p14="http://schemas.microsoft.com/office/powerpoint/2010/main" val="13671447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Research objective 2.</a:t>
            </a:r>
            <a:r>
              <a:rPr lang="en-US" dirty="0"/>
              <a:t> To identify shortcomings in the teaching practice modules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sz="1200" dirty="0"/>
          </a:p>
          <a:p>
            <a:pPr lvl="1"/>
            <a:r>
              <a:rPr lang="en-US" dirty="0">
                <a:solidFill>
                  <a:srgbClr val="7030A0"/>
                </a:solidFill>
              </a:rPr>
              <a:t>timetable format </a:t>
            </a:r>
            <a:r>
              <a:rPr lang="en-US" dirty="0"/>
              <a:t>is not similar and uniform</a:t>
            </a:r>
            <a:r>
              <a:rPr lang="en-US" dirty="0" smtClean="0"/>
              <a:t>.</a:t>
            </a:r>
          </a:p>
          <a:p>
            <a:pPr lvl="1"/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student-teachers’ attendance </a:t>
            </a:r>
            <a:r>
              <a:rPr lang="en-US" dirty="0"/>
              <a:t>is not monitored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student-teachers already </a:t>
            </a:r>
            <a:r>
              <a:rPr lang="en-US" dirty="0">
                <a:solidFill>
                  <a:srgbClr val="FF0000"/>
                </a:solidFill>
              </a:rPr>
              <a:t>on-job</a:t>
            </a:r>
            <a:r>
              <a:rPr lang="en-US" dirty="0"/>
              <a:t> do not comply with the teaching practice </a:t>
            </a:r>
            <a:r>
              <a:rPr lang="en-US" dirty="0" smtClean="0"/>
              <a:t>schedule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monitoring visits </a:t>
            </a:r>
            <a:r>
              <a:rPr lang="en-US" dirty="0"/>
              <a:t>were not followed up. </a:t>
            </a:r>
          </a:p>
        </p:txBody>
      </p:sp>
    </p:spTree>
    <p:extLst>
      <p:ext uri="{BB962C8B-B14F-4D97-AF65-F5344CB8AC3E}">
        <p14:creationId xmlns:p14="http://schemas.microsoft.com/office/powerpoint/2010/main" val="17622581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/>
              <a:t>Research objective 3.</a:t>
            </a:r>
            <a:r>
              <a:rPr lang="en-US" dirty="0"/>
              <a:t> To recommend improvements in the teaching practice modules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sz="600" dirty="0"/>
          </a:p>
          <a:p>
            <a:pPr lvl="1"/>
            <a:r>
              <a:rPr lang="en-US" dirty="0"/>
              <a:t>TPT620 </a:t>
            </a:r>
            <a:r>
              <a:rPr lang="en-US" dirty="0">
                <a:solidFill>
                  <a:schemeClr val="accent1"/>
                </a:solidFill>
              </a:rPr>
              <a:t>should be graded </a:t>
            </a:r>
            <a:r>
              <a:rPr lang="en-US" dirty="0"/>
              <a:t>in the coming semesters to better reflect the outcomes of the students. </a:t>
            </a:r>
            <a:endParaRPr lang="en-US" dirty="0" smtClean="0"/>
          </a:p>
          <a:p>
            <a:pPr lvl="1"/>
            <a:r>
              <a:rPr lang="en-US" dirty="0">
                <a:solidFill>
                  <a:srgbClr val="7030A0"/>
                </a:solidFill>
              </a:rPr>
              <a:t>Orientation workshops </a:t>
            </a:r>
            <a:r>
              <a:rPr lang="en-US" dirty="0"/>
              <a:t>should be organized for student-teachers. </a:t>
            </a:r>
            <a:endParaRPr lang="en-US" dirty="0" smtClean="0"/>
          </a:p>
          <a:p>
            <a:pPr lvl="1"/>
            <a:r>
              <a:rPr lang="en-US" dirty="0">
                <a:solidFill>
                  <a:srgbClr val="CC9900"/>
                </a:solidFill>
              </a:rPr>
              <a:t>School selection </a:t>
            </a:r>
            <a:r>
              <a:rPr lang="en-US" dirty="0"/>
              <a:t>by the students can be improved. </a:t>
            </a:r>
            <a:endParaRPr lang="en-US" dirty="0" smtClean="0"/>
          </a:p>
          <a:p>
            <a:pPr lvl="1"/>
            <a:r>
              <a:rPr lang="en-US" dirty="0">
                <a:solidFill>
                  <a:srgbClr val="9933FF"/>
                </a:solidFill>
              </a:rPr>
              <a:t>Peer assessment </a:t>
            </a:r>
            <a:r>
              <a:rPr lang="en-US" dirty="0"/>
              <a:t>of student-teachers might be considered. </a:t>
            </a:r>
            <a:endParaRPr lang="en-US" dirty="0" smtClean="0"/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Attendance and punctuality </a:t>
            </a:r>
            <a:r>
              <a:rPr lang="en-US" dirty="0"/>
              <a:t>of student-teachers can be </a:t>
            </a:r>
            <a:r>
              <a:rPr lang="en-US" dirty="0" smtClean="0"/>
              <a:t>catered. </a:t>
            </a:r>
          </a:p>
          <a:p>
            <a:pPr lvl="1"/>
            <a:r>
              <a:rPr lang="en-US" dirty="0"/>
              <a:t>At the time of school selection, the </a:t>
            </a:r>
            <a:r>
              <a:rPr lang="en-US" dirty="0">
                <a:solidFill>
                  <a:srgbClr val="0000FF"/>
                </a:solidFill>
              </a:rPr>
              <a:t>supervisors should contact </a:t>
            </a:r>
            <a:r>
              <a:rPr lang="en-US" dirty="0"/>
              <a:t>the school </a:t>
            </a:r>
            <a:r>
              <a:rPr lang="en-US" dirty="0" smtClean="0"/>
              <a:t>principals.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245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6583"/>
            <a:ext cx="10515600" cy="4188823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8000" b="1" dirty="0" smtClean="0">
                <a:solidFill>
                  <a:srgbClr val="FF3399"/>
                </a:solidFill>
                <a:latin typeface="Chiller" panose="04020404031007020602" pitchFamily="82" charset="0"/>
              </a:rPr>
              <a:t>THANK YOU</a:t>
            </a:r>
            <a:endParaRPr lang="en-US" sz="8000" b="1" dirty="0">
              <a:solidFill>
                <a:srgbClr val="FF3399"/>
              </a:solidFill>
              <a:latin typeface="Chiller" panose="040204040310070206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9982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531" y="1311819"/>
            <a:ext cx="10515600" cy="435133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6600" b="1" dirty="0" smtClean="0">
                <a:solidFill>
                  <a:srgbClr val="FF0000"/>
                </a:solidFill>
              </a:rPr>
              <a:t>Questions </a:t>
            </a:r>
          </a:p>
          <a:p>
            <a:pPr marL="0" indent="0" algn="ctr">
              <a:buNone/>
            </a:pPr>
            <a:r>
              <a:rPr lang="en-US" sz="4800" b="1" dirty="0" smtClean="0"/>
              <a:t>and</a:t>
            </a:r>
            <a:r>
              <a:rPr lang="en-US" sz="6600" b="1" dirty="0" smtClean="0"/>
              <a:t> </a:t>
            </a:r>
          </a:p>
          <a:p>
            <a:pPr marL="0" indent="0" algn="ctr">
              <a:buNone/>
            </a:pPr>
            <a:r>
              <a:rPr lang="en-US" sz="6600" b="1" dirty="0" smtClean="0">
                <a:solidFill>
                  <a:schemeClr val="accent6">
                    <a:lumMod val="75000"/>
                  </a:schemeClr>
                </a:solidFill>
              </a:rPr>
              <a:t>Answers</a:t>
            </a:r>
            <a:endParaRPr lang="en-US" sz="6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732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CECFF"/>
          </a:solidFill>
        </p:spPr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Introduction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77880"/>
            <a:ext cx="10515600" cy="389590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Teacher </a:t>
            </a:r>
            <a:r>
              <a:rPr lang="en-US" dirty="0" smtClean="0"/>
              <a:t>Education </a:t>
            </a:r>
            <a:r>
              <a:rPr lang="en-US" dirty="0"/>
              <a:t>institutions are generally meant for offering pre-service degree programs in Teacher Education (TE).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These programs are running in conventional universities as well as in other Open and Distance Learning (ODL) mode. Whichever mode is used,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teaching practice </a:t>
            </a:r>
            <a:r>
              <a:rPr lang="en-US" dirty="0"/>
              <a:t>remains a pivotal module in </a:t>
            </a:r>
            <a:r>
              <a:rPr lang="en-US" dirty="0" smtClean="0"/>
              <a:t>them. 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Teaching practice modules are offered worldwide in the teacher education programs with a varying weightage. </a:t>
            </a:r>
          </a:p>
        </p:txBody>
      </p:sp>
    </p:spTree>
    <p:extLst>
      <p:ext uri="{BB962C8B-B14F-4D97-AF65-F5344CB8AC3E}">
        <p14:creationId xmlns:p14="http://schemas.microsoft.com/office/powerpoint/2010/main" val="3907649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FF3399"/>
            </a:solidFill>
          </a:ln>
        </p:spPr>
        <p:txBody>
          <a:bodyPr/>
          <a:lstStyle/>
          <a:p>
            <a:pPr algn="ctr"/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Teaching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Practice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32481" y="2530136"/>
            <a:ext cx="7066625" cy="2947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257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92D050"/>
            </a:solidFill>
          </a:ln>
        </p:spPr>
        <p:txBody>
          <a:bodyPr/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Evaluation of TP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Evaluation of any course, module and/or program is done with the underlying purpose of identifying any possible improvements, and to </a:t>
            </a:r>
            <a:r>
              <a:rPr lang="en-US" dirty="0" smtClean="0"/>
              <a:t>eliminate </a:t>
            </a:r>
            <a:r>
              <a:rPr lang="en-US" dirty="0"/>
              <a:t>any irregularities (Johnstone, 2005).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Evaluating teaching practice module is worthy of research as this program lays the foundation of career-paths of prospective teachers. </a:t>
            </a:r>
          </a:p>
        </p:txBody>
      </p:sp>
    </p:spTree>
    <p:extLst>
      <p:ext uri="{BB962C8B-B14F-4D97-AF65-F5344CB8AC3E}">
        <p14:creationId xmlns:p14="http://schemas.microsoft.com/office/powerpoint/2010/main" val="2454363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TP</a:t>
            </a:r>
            <a:r>
              <a:rPr lang="en-US" dirty="0" smtClean="0"/>
              <a:t> in </a:t>
            </a:r>
            <a:r>
              <a:rPr lang="en-US" dirty="0">
                <a:solidFill>
                  <a:srgbClr val="0000FF"/>
                </a:solidFill>
              </a:rPr>
              <a:t>Virtual University of Pakistan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 programs are also </a:t>
            </a:r>
            <a:r>
              <a:rPr lang="en-US" dirty="0" smtClean="0"/>
              <a:t>offered </a:t>
            </a:r>
            <a:r>
              <a:rPr lang="en-US" dirty="0"/>
              <a:t>through ODL mode in Pakistan. Virtual University of Pakistan (</a:t>
            </a:r>
            <a:r>
              <a:rPr lang="en-US" dirty="0">
                <a:solidFill>
                  <a:srgbClr val="0000FF"/>
                </a:solidFill>
              </a:rPr>
              <a:t>VU</a:t>
            </a:r>
            <a:r>
              <a:rPr lang="en-US" dirty="0"/>
              <a:t>) is the first and only online university in Pakistan that provides all degree programs, including teacher education, through online technology mode.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This research </a:t>
            </a:r>
            <a:r>
              <a:rPr lang="en-US" dirty="0"/>
              <a:t>was planned to evaluate the teaching practice module of different teacher education degree programs at VU.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682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91251"/>
            <a:ext cx="10515600" cy="1325563"/>
          </a:xfrm>
          <a:ln>
            <a:solidFill>
              <a:schemeClr val="accent2">
                <a:lumMod val="50000"/>
              </a:schemeClr>
            </a:solidFill>
          </a:ln>
        </p:spPr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Objectives </a:t>
            </a:r>
            <a:r>
              <a:rPr lang="en-US" b="1" dirty="0"/>
              <a:t>of the </a:t>
            </a:r>
            <a:r>
              <a:rPr lang="en-US" b="1" dirty="0" smtClean="0"/>
              <a:t>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following objectives were formulated for this </a:t>
            </a:r>
            <a:r>
              <a:rPr lang="en-US" dirty="0" smtClean="0"/>
              <a:t>study.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solidFill>
                  <a:srgbClr val="0000FF"/>
                </a:solidFill>
              </a:rPr>
              <a:t>E</a:t>
            </a:r>
            <a:r>
              <a:rPr lang="en-US" dirty="0" smtClean="0">
                <a:solidFill>
                  <a:srgbClr val="0000FF"/>
                </a:solidFill>
              </a:rPr>
              <a:t>valuate</a:t>
            </a:r>
            <a:r>
              <a:rPr lang="en-US" dirty="0" smtClean="0"/>
              <a:t> </a:t>
            </a:r>
            <a:r>
              <a:rPr lang="en-US" dirty="0"/>
              <a:t>the teaching practice module in terms of the learning activities offered to the student-teachers.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solidFill>
                  <a:srgbClr val="FF6699"/>
                </a:solidFill>
              </a:rPr>
              <a:t>Identify</a:t>
            </a:r>
            <a:r>
              <a:rPr lang="en-US" dirty="0" smtClean="0"/>
              <a:t> </a:t>
            </a:r>
            <a:r>
              <a:rPr lang="en-US" dirty="0"/>
              <a:t>shortcomings in the teaching practice modules.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solidFill>
                  <a:srgbClr val="FF3300"/>
                </a:solidFill>
              </a:rPr>
              <a:t>R</a:t>
            </a:r>
            <a:r>
              <a:rPr lang="en-US" dirty="0" smtClean="0">
                <a:solidFill>
                  <a:srgbClr val="FF3300"/>
                </a:solidFill>
              </a:rPr>
              <a:t>ecommend</a:t>
            </a:r>
            <a:r>
              <a:rPr lang="en-US" dirty="0" smtClean="0"/>
              <a:t> </a:t>
            </a:r>
            <a:r>
              <a:rPr lang="en-US" dirty="0"/>
              <a:t>improvements in the teaching practice modules.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493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Methodology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7030A0"/>
                </a:solidFill>
              </a:rPr>
              <a:t>program evaluation technique </a:t>
            </a:r>
            <a:r>
              <a:rPr lang="en-US" dirty="0"/>
              <a:t>was used in this research. Program evaluation is defined as the systematic assessment of </a:t>
            </a:r>
            <a:r>
              <a:rPr lang="en-US" dirty="0" smtClean="0"/>
              <a:t>activities </a:t>
            </a:r>
            <a:r>
              <a:rPr lang="en-US" dirty="0"/>
              <a:t>and outcomes of the program to make judgements or improving its effectiveness, and/or informing decisions about future development (Anderson &amp; </a:t>
            </a:r>
            <a:r>
              <a:rPr lang="en-US" dirty="0" err="1"/>
              <a:t>Postlethwaite</a:t>
            </a:r>
            <a:r>
              <a:rPr lang="en-US" dirty="0"/>
              <a:t>, 2011).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In this research, </a:t>
            </a:r>
            <a:r>
              <a:rPr lang="en-US" dirty="0">
                <a:solidFill>
                  <a:srgbClr val="CC0066"/>
                </a:solidFill>
              </a:rPr>
              <a:t>qualitative research methods </a:t>
            </a:r>
            <a:r>
              <a:rPr lang="en-US" dirty="0"/>
              <a:t>were used to evaluate the program. Qualitative research methods help in evaluating the program in a comprehensive way and gives clear and deep understanding.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374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3399"/>
          </a:solidFill>
        </p:spPr>
        <p:txBody>
          <a:bodyPr/>
          <a:lstStyle/>
          <a:p>
            <a:r>
              <a:rPr lang="en-US" b="1" dirty="0"/>
              <a:t>Sample </a:t>
            </a:r>
            <a:r>
              <a:rPr lang="en-US" b="1" dirty="0" smtClean="0"/>
              <a:t>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research is delimited to the students and module of teaching practice of </a:t>
            </a:r>
            <a:r>
              <a:rPr lang="en-US" dirty="0">
                <a:solidFill>
                  <a:srgbClr val="CC9900"/>
                </a:solidFill>
              </a:rPr>
              <a:t>Fall 2018 only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 Fall 2018, students doing TP were enrolled in different programs in the following number:</a:t>
            </a:r>
          </a:p>
          <a:p>
            <a:pPr lvl="1"/>
            <a:r>
              <a:rPr lang="en-US" dirty="0" smtClean="0"/>
              <a:t>B.Ed. Hons (4) years	   2 students</a:t>
            </a:r>
          </a:p>
          <a:p>
            <a:pPr lvl="1"/>
            <a:r>
              <a:rPr lang="en-US" dirty="0" smtClean="0"/>
              <a:t>Ade (2) years 		 10 students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B.Ed. 1.5 years 		108 students</a:t>
            </a:r>
          </a:p>
        </p:txBody>
      </p:sp>
    </p:spTree>
    <p:extLst>
      <p:ext uri="{BB962C8B-B14F-4D97-AF65-F5344CB8AC3E}">
        <p14:creationId xmlns:p14="http://schemas.microsoft.com/office/powerpoint/2010/main" val="2319353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989" y="373834"/>
            <a:ext cx="10515600" cy="1325563"/>
          </a:xfrm>
          <a:solidFill>
            <a:srgbClr val="92D050"/>
          </a:solidFill>
        </p:spPr>
        <p:txBody>
          <a:bodyPr/>
          <a:lstStyle/>
          <a:p>
            <a:r>
              <a:rPr lang="en-US" b="1" dirty="0"/>
              <a:t>Sources of </a:t>
            </a:r>
            <a:r>
              <a:rPr lang="en-US" b="1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9397"/>
            <a:ext cx="10515600" cy="4477566"/>
          </a:xfrm>
        </p:spPr>
        <p:txBody>
          <a:bodyPr>
            <a:normAutofit/>
          </a:bodyPr>
          <a:lstStyle/>
          <a:p>
            <a:pPr lvl="0"/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Assignments</a:t>
            </a:r>
            <a:r>
              <a:rPr lang="en-US" dirty="0" smtClean="0"/>
              <a:t> </a:t>
            </a:r>
            <a:r>
              <a:rPr lang="en-US" dirty="0"/>
              <a:t>of </a:t>
            </a:r>
            <a:r>
              <a:rPr lang="en-US" dirty="0" smtClean="0"/>
              <a:t>student-teachers.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Lesson plans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Administrative tasks</a:t>
            </a:r>
            <a:endParaRPr lang="en-US" dirty="0"/>
          </a:p>
          <a:p>
            <a:pPr lvl="0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Feedback</a:t>
            </a:r>
            <a:r>
              <a:rPr lang="en-US" dirty="0"/>
              <a:t> from cooperating teacher and </a:t>
            </a:r>
            <a:r>
              <a:rPr lang="en-US" dirty="0" smtClean="0"/>
              <a:t>principal.</a:t>
            </a:r>
            <a:endParaRPr lang="en-US" dirty="0"/>
          </a:p>
          <a:p>
            <a:pPr lvl="0"/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Monitoring visits </a:t>
            </a:r>
            <a:r>
              <a:rPr lang="en-US" dirty="0"/>
              <a:t>to evaluate the actual </a:t>
            </a:r>
            <a:r>
              <a:rPr lang="en-US" dirty="0" smtClean="0"/>
              <a:t>teaching.</a:t>
            </a:r>
            <a:endParaRPr lang="en-US" dirty="0"/>
          </a:p>
          <a:p>
            <a:pPr lvl="0"/>
            <a:r>
              <a:rPr lang="en-US" dirty="0">
                <a:solidFill>
                  <a:srgbClr val="FF0000"/>
                </a:solidFill>
              </a:rPr>
              <a:t>Student-teachers’ feedback 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teaching </a:t>
            </a:r>
            <a:r>
              <a:rPr lang="en-US" dirty="0"/>
              <a:t>practice </a:t>
            </a:r>
            <a:r>
              <a:rPr lang="en-US" dirty="0" smtClean="0"/>
              <a:t>module </a:t>
            </a:r>
            <a:endParaRPr lang="en-US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teaching </a:t>
            </a:r>
            <a:r>
              <a:rPr lang="en-US" dirty="0"/>
              <a:t>practice </a:t>
            </a:r>
            <a:r>
              <a:rPr lang="en-US" dirty="0" smtClean="0"/>
              <a:t>supervisor</a:t>
            </a:r>
            <a:endParaRPr lang="en-US" dirty="0"/>
          </a:p>
          <a:p>
            <a:pPr lvl="0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Result</a:t>
            </a:r>
            <a:r>
              <a:rPr lang="en-US" dirty="0"/>
              <a:t> of all activities of the </a:t>
            </a:r>
            <a:r>
              <a:rPr lang="en-US" dirty="0" smtClean="0"/>
              <a:t>semester.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5267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882</Words>
  <Application>Microsoft Office PowerPoint</Application>
  <PresentationFormat>Widescreen</PresentationFormat>
  <Paragraphs>104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Chiller</vt:lpstr>
      <vt:lpstr>Wingdings</vt:lpstr>
      <vt:lpstr>Office Theme</vt:lpstr>
      <vt:lpstr>Evaluation of Teaching Practice of Pre-Service Online and Distance Education Students in Pakistan</vt:lpstr>
      <vt:lpstr>Introduction</vt:lpstr>
      <vt:lpstr>Teaching Practice</vt:lpstr>
      <vt:lpstr>Evaluation of TP</vt:lpstr>
      <vt:lpstr>TP in Virtual University of Pakistan</vt:lpstr>
      <vt:lpstr>Objectives of the study</vt:lpstr>
      <vt:lpstr>Methodology</vt:lpstr>
      <vt:lpstr>Sample Description</vt:lpstr>
      <vt:lpstr>Sources of Data</vt:lpstr>
      <vt:lpstr>Analysis of Assignments of Students </vt:lpstr>
      <vt:lpstr>Monitoring visits</vt:lpstr>
      <vt:lpstr>Students’ Opinion about course</vt:lpstr>
      <vt:lpstr>Students’ Opinion about supervisor </vt:lpstr>
      <vt:lpstr>Overall Result of TPT620</vt:lpstr>
      <vt:lpstr>Discussion</vt:lpstr>
      <vt:lpstr>Discussion</vt:lpstr>
      <vt:lpstr>Discussion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 of Teaching Practice of Pre-Service Online and Distance Education Students in Pakistan</dc:title>
  <dc:creator>Nauman Ahmed Abdullah</dc:creator>
  <cp:lastModifiedBy>Nauman Ahmed Abdullah</cp:lastModifiedBy>
  <cp:revision>29</cp:revision>
  <cp:lastPrinted>2019-10-11T09:49:54Z</cp:lastPrinted>
  <dcterms:created xsi:type="dcterms:W3CDTF">2019-10-08T08:39:05Z</dcterms:created>
  <dcterms:modified xsi:type="dcterms:W3CDTF">2019-10-11T09:51:39Z</dcterms:modified>
</cp:coreProperties>
</file>