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8" r:id="rId3"/>
    <p:sldId id="259" r:id="rId4"/>
    <p:sldId id="260" r:id="rId5"/>
    <p:sldId id="261" r:id="rId6"/>
    <p:sldId id="262" r:id="rId7"/>
    <p:sldId id="264" r:id="rId8"/>
    <p:sldId id="280" r:id="rId9"/>
    <p:sldId id="265" r:id="rId10"/>
    <p:sldId id="266" r:id="rId11"/>
    <p:sldId id="268" r:id="rId12"/>
    <p:sldId id="276" r:id="rId13"/>
    <p:sldId id="277" r:id="rId14"/>
    <p:sldId id="278" r:id="rId15"/>
    <p:sldId id="272" r:id="rId16"/>
    <p:sldId id="274" r:id="rId17"/>
    <p:sldId id="279"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sem" initials="s" lastIdx="2" clrIdx="0">
    <p:extLst>
      <p:ext uri="{19B8F6BF-5375-455C-9EA6-DF929625EA0E}">
        <p15:presenceInfo xmlns:p15="http://schemas.microsoft.com/office/powerpoint/2012/main" userId="stse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DCE382-B276-48BF-9796-9DF3D2DAE3CD}" type="datetimeFigureOut">
              <a:rPr lang="en-US" smtClean="0"/>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5DBFA-A7DD-4ED4-AE31-5EE021026697}" type="slidenum">
              <a:rPr lang="en-US" smtClean="0"/>
              <a:t>‹#›</a:t>
            </a:fld>
            <a:endParaRPr lang="en-US"/>
          </a:p>
        </p:txBody>
      </p:sp>
    </p:spTree>
    <p:extLst>
      <p:ext uri="{BB962C8B-B14F-4D97-AF65-F5344CB8AC3E}">
        <p14:creationId xmlns:p14="http://schemas.microsoft.com/office/powerpoint/2010/main" val="1092121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5DBFA-A7DD-4ED4-AE31-5EE021026697}" type="slidenum">
              <a:rPr lang="en-US" smtClean="0"/>
              <a:t>5</a:t>
            </a:fld>
            <a:endParaRPr lang="en-US"/>
          </a:p>
        </p:txBody>
      </p:sp>
    </p:spTree>
    <p:extLst>
      <p:ext uri="{BB962C8B-B14F-4D97-AF65-F5344CB8AC3E}">
        <p14:creationId xmlns:p14="http://schemas.microsoft.com/office/powerpoint/2010/main" val="1183188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5DBFA-A7DD-4ED4-AE31-5EE021026697}" type="slidenum">
              <a:rPr lang="en-US" smtClean="0"/>
              <a:t>13</a:t>
            </a:fld>
            <a:endParaRPr lang="en-US"/>
          </a:p>
        </p:txBody>
      </p:sp>
    </p:spTree>
    <p:extLst>
      <p:ext uri="{BB962C8B-B14F-4D97-AF65-F5344CB8AC3E}">
        <p14:creationId xmlns:p14="http://schemas.microsoft.com/office/powerpoint/2010/main" val="26748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7DA6F9C-EDF0-400A-9FBC-D6DD762BBE93}" type="datetimeFigureOut">
              <a:rPr lang="en-US" smtClean="0"/>
              <a:t>10/14/2019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7FB730F-7602-4CD6-B1C3-404CAC812A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DA6F9C-EDF0-400A-9FBC-D6DD762BBE93}"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DA6F9C-EDF0-400A-9FBC-D6DD762BBE93}"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DA6F9C-EDF0-400A-9FBC-D6DD762BBE93}"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7DA6F9C-EDF0-400A-9FBC-D6DD762BBE93}"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FB730F-7602-4CD6-B1C3-404CAC812A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DA6F9C-EDF0-400A-9FBC-D6DD762BBE93}"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7DA6F9C-EDF0-400A-9FBC-D6DD762BBE93}"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7DA6F9C-EDF0-400A-9FBC-D6DD762BBE93}"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A6F9C-EDF0-400A-9FBC-D6DD762BBE93}"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DA6F9C-EDF0-400A-9FBC-D6DD762BBE93}"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FB730F-7602-4CD6-B1C3-404CAC812A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7DA6F9C-EDF0-400A-9FBC-D6DD762BBE93}"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7FB730F-7602-4CD6-B1C3-404CAC812AF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DA6F9C-EDF0-400A-9FBC-D6DD762BBE93}" type="datetimeFigureOut">
              <a:rPr lang="en-US" smtClean="0"/>
              <a:t>10/14/2019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FB730F-7602-4CD6-B1C3-404CAC812AF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8915400" cy="2914651"/>
          </a:xfrm>
        </p:spPr>
        <p:txBody>
          <a:bodyPr>
            <a:normAutofit fontScale="90000"/>
          </a:bodyPr>
          <a:lstStyle/>
          <a:p>
            <a:br>
              <a:rPr lang="en-US" b="1" dirty="0"/>
            </a:br>
            <a:r>
              <a:rPr lang="en-US" sz="4400" b="1" dirty="0"/>
              <a:t>Expectations of Research Students about Online Supervision of Thesis Supervisors: A Case of Virtual University of Pakistan</a:t>
            </a:r>
            <a:br>
              <a:rPr lang="en-US" sz="4400" dirty="0"/>
            </a:br>
            <a:endParaRPr lang="en-US" sz="4400" dirty="0"/>
          </a:p>
        </p:txBody>
      </p:sp>
      <p:sp>
        <p:nvSpPr>
          <p:cNvPr id="3" name="Subtitle 2"/>
          <p:cNvSpPr>
            <a:spLocks noGrp="1"/>
          </p:cNvSpPr>
          <p:nvPr>
            <p:ph type="subTitle" idx="1"/>
          </p:nvPr>
        </p:nvSpPr>
        <p:spPr>
          <a:xfrm>
            <a:off x="685800" y="3886200"/>
            <a:ext cx="7772400" cy="1752600"/>
          </a:xfrm>
        </p:spPr>
        <p:txBody>
          <a:bodyPr>
            <a:normAutofit fontScale="92500" lnSpcReduction="10000"/>
          </a:bodyPr>
          <a:lstStyle/>
          <a:p>
            <a:r>
              <a:rPr lang="en-US" dirty="0">
                <a:solidFill>
                  <a:schemeClr val="tx1"/>
                </a:solidFill>
              </a:rPr>
              <a:t>Presented by</a:t>
            </a:r>
          </a:p>
          <a:p>
            <a:r>
              <a:rPr lang="en-US" dirty="0">
                <a:solidFill>
                  <a:schemeClr val="tx1"/>
                </a:solidFill>
              </a:rPr>
              <a:t>Dr. </a:t>
            </a:r>
            <a:r>
              <a:rPr lang="en-US" dirty="0" err="1">
                <a:solidFill>
                  <a:schemeClr val="tx1"/>
                </a:solidFill>
              </a:rPr>
              <a:t>Sadaf</a:t>
            </a:r>
            <a:r>
              <a:rPr lang="en-US" dirty="0">
                <a:solidFill>
                  <a:schemeClr val="tx1"/>
                </a:solidFill>
              </a:rPr>
              <a:t> </a:t>
            </a:r>
            <a:r>
              <a:rPr lang="en-US" dirty="0" err="1">
                <a:solidFill>
                  <a:schemeClr val="tx1"/>
                </a:solidFill>
              </a:rPr>
              <a:t>Jabeen</a:t>
            </a:r>
            <a:r>
              <a:rPr lang="en-US" dirty="0">
                <a:solidFill>
                  <a:schemeClr val="tx1"/>
                </a:solidFill>
              </a:rPr>
              <a:t> </a:t>
            </a:r>
          </a:p>
          <a:p>
            <a:r>
              <a:rPr lang="en-US" dirty="0">
                <a:solidFill>
                  <a:schemeClr val="tx1"/>
                </a:solidFill>
              </a:rPr>
              <a:t>Prof. Dr. </a:t>
            </a:r>
            <a:r>
              <a:rPr lang="en-US" dirty="0" err="1">
                <a:solidFill>
                  <a:schemeClr val="tx1"/>
                </a:solidFill>
              </a:rPr>
              <a:t>Munawar</a:t>
            </a:r>
            <a:r>
              <a:rPr lang="en-US" dirty="0">
                <a:solidFill>
                  <a:schemeClr val="tx1"/>
                </a:solidFill>
              </a:rPr>
              <a:t> S. </a:t>
            </a:r>
            <a:r>
              <a:rPr lang="en-US" dirty="0" err="1">
                <a:solidFill>
                  <a:schemeClr val="tx1"/>
                </a:solidFill>
              </a:rPr>
              <a:t>Mirza</a:t>
            </a:r>
            <a:endParaRPr lang="en-US" dirty="0">
              <a:solidFill>
                <a:schemeClr val="tx1"/>
              </a:solidFill>
            </a:endParaRPr>
          </a:p>
          <a:p>
            <a:r>
              <a:rPr lang="en-US" dirty="0">
                <a:solidFill>
                  <a:schemeClr val="tx1"/>
                </a:solidFill>
              </a:rPr>
              <a:t>Virtual University of Pakistan, Lahore</a:t>
            </a:r>
          </a:p>
          <a:p>
            <a:endParaRPr lang="en-US" dirty="0">
              <a:solidFill>
                <a:schemeClr val="tx1"/>
              </a:solidFill>
            </a:endParaRPr>
          </a:p>
        </p:txBody>
      </p:sp>
    </p:spTree>
    <p:extLst>
      <p:ext uri="{BB962C8B-B14F-4D97-AF65-F5344CB8AC3E}">
        <p14:creationId xmlns:p14="http://schemas.microsoft.com/office/powerpoint/2010/main" val="137546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rmAutofit/>
          </a:bodyPr>
          <a:lstStyle/>
          <a:p>
            <a:r>
              <a:rPr lang="en-US" sz="4000" b="1" dirty="0"/>
              <a:t>Findings and Conclusion (</a:t>
            </a:r>
            <a:r>
              <a:rPr lang="en-US" sz="4000" b="1" dirty="0" err="1"/>
              <a:t>cont</a:t>
            </a:r>
            <a:r>
              <a:rPr lang="en-US" sz="4000" b="1" dirty="0"/>
              <a:t>…)</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33458"/>
              </p:ext>
            </p:extLst>
          </p:nvPr>
        </p:nvGraphicFramePr>
        <p:xfrm>
          <a:off x="457199" y="2743199"/>
          <a:ext cx="7924800" cy="2590800"/>
        </p:xfrm>
        <a:graphic>
          <a:graphicData uri="http://schemas.openxmlformats.org/drawingml/2006/table">
            <a:tbl>
              <a:tblPr>
                <a:tableStyleId>{5C22544A-7EE6-4342-B048-85BDC9FD1C3A}</a:tableStyleId>
              </a:tblPr>
              <a:tblGrid>
                <a:gridCol w="4732096">
                  <a:extLst>
                    <a:ext uri="{9D8B030D-6E8A-4147-A177-3AD203B41FA5}">
                      <a16:colId xmlns:a16="http://schemas.microsoft.com/office/drawing/2014/main" val="20000"/>
                    </a:ext>
                  </a:extLst>
                </a:gridCol>
                <a:gridCol w="1697128">
                  <a:extLst>
                    <a:ext uri="{9D8B030D-6E8A-4147-A177-3AD203B41FA5}">
                      <a16:colId xmlns:a16="http://schemas.microsoft.com/office/drawing/2014/main" val="20001"/>
                    </a:ext>
                  </a:extLst>
                </a:gridCol>
                <a:gridCol w="1495576">
                  <a:extLst>
                    <a:ext uri="{9D8B030D-6E8A-4147-A177-3AD203B41FA5}">
                      <a16:colId xmlns:a16="http://schemas.microsoft.com/office/drawing/2014/main" val="20002"/>
                    </a:ext>
                  </a:extLst>
                </a:gridCol>
              </a:tblGrid>
              <a:tr h="518160">
                <a:tc>
                  <a:txBody>
                    <a:bodyPr/>
                    <a:lstStyle/>
                    <a:p>
                      <a:pPr marL="0" marR="0">
                        <a:lnSpc>
                          <a:spcPct val="150000"/>
                        </a:lnSpc>
                        <a:spcBef>
                          <a:spcPts val="0"/>
                        </a:spcBef>
                        <a:spcAft>
                          <a:spcPts val="0"/>
                        </a:spcAft>
                      </a:pPr>
                      <a:r>
                        <a:rPr lang="en-US" sz="2400" dirty="0">
                          <a:effectLst/>
                          <a:latin typeface="+mj-lt"/>
                        </a:rPr>
                        <a:t>Online Time per week in Hours</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rPr>
                        <a:t>F</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ea typeface="Calibri"/>
                          <a:cs typeface="Times New Roman"/>
                        </a:rPr>
                        <a:t>%</a:t>
                      </a:r>
                    </a:p>
                  </a:txBody>
                  <a:tcPr marL="0" marR="0" marT="0" marB="0" anchor="b"/>
                </a:tc>
                <a:extLst>
                  <a:ext uri="{0D108BD9-81ED-4DB2-BD59-A6C34878D82A}">
                    <a16:rowId xmlns:a16="http://schemas.microsoft.com/office/drawing/2014/main" val="10000"/>
                  </a:ext>
                </a:extLst>
              </a:tr>
              <a:tr h="518160">
                <a:tc>
                  <a:txBody>
                    <a:bodyPr/>
                    <a:lstStyle/>
                    <a:p>
                      <a:pPr marL="38100" marR="38100">
                        <a:lnSpc>
                          <a:spcPct val="150000"/>
                        </a:lnSpc>
                        <a:spcBef>
                          <a:spcPts val="0"/>
                        </a:spcBef>
                        <a:spcAft>
                          <a:spcPts val="0"/>
                        </a:spcAft>
                      </a:pPr>
                      <a:r>
                        <a:rPr lang="en-US" sz="2400" dirty="0">
                          <a:effectLst/>
                          <a:latin typeface="+mj-lt"/>
                        </a:rPr>
                        <a:t>1-2 </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a:effectLst/>
                          <a:latin typeface="+mj-lt"/>
                        </a:rPr>
                        <a:t>50</a:t>
                      </a:r>
                      <a:endParaRPr lang="en-US" sz="240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ea typeface="Calibri"/>
                          <a:cs typeface="Times New Roman"/>
                        </a:rPr>
                        <a:t>50</a:t>
                      </a:r>
                    </a:p>
                  </a:txBody>
                  <a:tcPr marL="0" marR="0" marT="0" marB="0"/>
                </a:tc>
                <a:extLst>
                  <a:ext uri="{0D108BD9-81ED-4DB2-BD59-A6C34878D82A}">
                    <a16:rowId xmlns:a16="http://schemas.microsoft.com/office/drawing/2014/main" val="10001"/>
                  </a:ext>
                </a:extLst>
              </a:tr>
              <a:tr h="518160">
                <a:tc>
                  <a:txBody>
                    <a:bodyPr/>
                    <a:lstStyle/>
                    <a:p>
                      <a:pPr marL="38100" marR="38100">
                        <a:lnSpc>
                          <a:spcPct val="150000"/>
                        </a:lnSpc>
                        <a:spcBef>
                          <a:spcPts val="0"/>
                        </a:spcBef>
                        <a:spcAft>
                          <a:spcPts val="0"/>
                        </a:spcAft>
                      </a:pPr>
                      <a:r>
                        <a:rPr lang="en-US" sz="2400" dirty="0">
                          <a:effectLst/>
                          <a:latin typeface="+mj-lt"/>
                        </a:rPr>
                        <a:t>2-3 </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31</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31</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2"/>
                  </a:ext>
                </a:extLst>
              </a:tr>
              <a:tr h="518160">
                <a:tc>
                  <a:txBody>
                    <a:bodyPr/>
                    <a:lstStyle/>
                    <a:p>
                      <a:pPr marL="38100" marR="38100">
                        <a:lnSpc>
                          <a:spcPct val="150000"/>
                        </a:lnSpc>
                        <a:spcBef>
                          <a:spcPts val="0"/>
                        </a:spcBef>
                        <a:spcAft>
                          <a:spcPts val="0"/>
                        </a:spcAft>
                      </a:pPr>
                      <a:r>
                        <a:rPr lang="en-US" sz="2400" dirty="0">
                          <a:effectLst/>
                          <a:latin typeface="+mj-lt"/>
                        </a:rPr>
                        <a:t>3 and more</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19</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19</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3"/>
                  </a:ext>
                </a:extLst>
              </a:tr>
              <a:tr h="518160">
                <a:tc>
                  <a:txBody>
                    <a:bodyPr/>
                    <a:lstStyle/>
                    <a:p>
                      <a:pPr marL="38100" marR="38100">
                        <a:lnSpc>
                          <a:spcPct val="150000"/>
                        </a:lnSpc>
                        <a:spcBef>
                          <a:spcPts val="0"/>
                        </a:spcBef>
                        <a:spcAft>
                          <a:spcPts val="0"/>
                        </a:spcAft>
                      </a:pPr>
                      <a:r>
                        <a:rPr lang="en-US" sz="2400" dirty="0">
                          <a:effectLst/>
                          <a:latin typeface="+mj-lt"/>
                        </a:rPr>
                        <a:t>Total</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100.0</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bl>
          </a:graphicData>
        </a:graphic>
      </p:graphicFrame>
      <p:sp>
        <p:nvSpPr>
          <p:cNvPr id="4" name="Rectangle 1"/>
          <p:cNvSpPr>
            <a:spLocks noChangeArrowheads="1"/>
          </p:cNvSpPr>
          <p:nvPr/>
        </p:nvSpPr>
        <p:spPr bwMode="auto">
          <a:xfrm>
            <a:off x="304800" y="1480066"/>
            <a:ext cx="8382000"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a:ln>
                  <a:noFill/>
                </a:ln>
                <a:solidFill>
                  <a:srgbClr val="000000"/>
                </a:solidFill>
                <a:effectLst/>
                <a:latin typeface="+mj-lt"/>
                <a:ea typeface="Calibri" pitchFamily="34" charset="0"/>
                <a:cs typeface="Times New Roman" pitchFamily="18" charset="0"/>
              </a:rPr>
              <a:t>Table 2:</a:t>
            </a:r>
            <a:r>
              <a:rPr lang="en-US" sz="2400" dirty="0">
                <a:latin typeface="+mj-lt"/>
                <a:cs typeface="Arial" pitchFamily="34" charset="0"/>
              </a:rPr>
              <a:t> </a:t>
            </a:r>
            <a:r>
              <a:rPr kumimoji="0" lang="en-US" sz="2400" b="0" u="none" strike="noStrike" cap="none" normalizeH="0" baseline="0" dirty="0">
                <a:ln>
                  <a:noFill/>
                </a:ln>
                <a:solidFill>
                  <a:srgbClr val="000000"/>
                </a:solidFill>
                <a:effectLst/>
                <a:latin typeface="+mj-lt"/>
                <a:ea typeface="Calibri" pitchFamily="34" charset="0"/>
                <a:cs typeface="Times New Roman" pitchFamily="18" charset="0"/>
              </a:rPr>
              <a:t>Expectations of Students about </a:t>
            </a:r>
            <a:r>
              <a:rPr kumimoji="0" lang="en-US" sz="2400" b="0" u="none" strike="noStrike" cap="none" normalizeH="0" baseline="0" dirty="0">
                <a:ln>
                  <a:noFill/>
                </a:ln>
                <a:solidFill>
                  <a:srgbClr val="010205"/>
                </a:solidFill>
                <a:effectLst/>
                <a:latin typeface="+mj-lt"/>
                <a:ea typeface="Calibri" pitchFamily="34" charset="0"/>
                <a:cs typeface="Times New Roman" pitchFamily="18" charset="0"/>
              </a:rPr>
              <a:t>Online Time from the Supervisor per Week in Hours</a:t>
            </a:r>
            <a:endParaRPr kumimoji="0" lang="en-US" sz="2400" b="0" u="none" strike="noStrike" cap="none" normalizeH="0" baseline="0" dirty="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784459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Autofit/>
          </a:bodyPr>
          <a:lstStyle/>
          <a:p>
            <a:pPr algn="l"/>
            <a:r>
              <a:rPr lang="en-US" sz="2800" b="1" dirty="0"/>
              <a:t>Findings and Conclusion (</a:t>
            </a:r>
            <a:r>
              <a:rPr lang="en-US" sz="2800" b="1" dirty="0" err="1"/>
              <a:t>cont</a:t>
            </a:r>
            <a:r>
              <a:rPr lang="en-US" sz="2800" b="1" dirty="0"/>
              <a:t>…)</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3686147"/>
              </p:ext>
            </p:extLst>
          </p:nvPr>
        </p:nvGraphicFramePr>
        <p:xfrm>
          <a:off x="381000" y="2133601"/>
          <a:ext cx="8534400" cy="4101062"/>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val="20000"/>
                    </a:ext>
                  </a:extLst>
                </a:gridCol>
                <a:gridCol w="891153">
                  <a:extLst>
                    <a:ext uri="{9D8B030D-6E8A-4147-A177-3AD203B41FA5}">
                      <a16:colId xmlns:a16="http://schemas.microsoft.com/office/drawing/2014/main" val="20001"/>
                    </a:ext>
                  </a:extLst>
                </a:gridCol>
                <a:gridCol w="1374183">
                  <a:extLst>
                    <a:ext uri="{9D8B030D-6E8A-4147-A177-3AD203B41FA5}">
                      <a16:colId xmlns:a16="http://schemas.microsoft.com/office/drawing/2014/main" val="20002"/>
                    </a:ext>
                  </a:extLst>
                </a:gridCol>
                <a:gridCol w="2459064">
                  <a:extLst>
                    <a:ext uri="{9D8B030D-6E8A-4147-A177-3AD203B41FA5}">
                      <a16:colId xmlns:a16="http://schemas.microsoft.com/office/drawing/2014/main" val="20003"/>
                    </a:ext>
                  </a:extLst>
                </a:gridCol>
              </a:tblGrid>
              <a:tr h="774800">
                <a:tc>
                  <a:txBody>
                    <a:bodyPr/>
                    <a:lstStyle/>
                    <a:p>
                      <a:pPr marL="0" marR="0">
                        <a:lnSpc>
                          <a:spcPct val="150000"/>
                        </a:lnSpc>
                        <a:spcBef>
                          <a:spcPts val="0"/>
                        </a:spcBef>
                        <a:spcAft>
                          <a:spcPts val="0"/>
                        </a:spcAft>
                      </a:pPr>
                      <a:r>
                        <a:rPr lang="en-US" sz="2400" dirty="0">
                          <a:effectLst/>
                          <a:latin typeface="+mj-lt"/>
                        </a:rPr>
                        <a:t>Dimension of Expectations</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rPr>
                        <a:t>N</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rPr>
                        <a:t>Mean</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ea typeface="Calibri"/>
                          <a:cs typeface="Times New Roman"/>
                        </a:rPr>
                        <a:t>SD</a:t>
                      </a:r>
                    </a:p>
                  </a:txBody>
                  <a:tcPr marL="0" marR="0" marT="0" marB="0" anchor="b"/>
                </a:tc>
                <a:extLst>
                  <a:ext uri="{0D108BD9-81ED-4DB2-BD59-A6C34878D82A}">
                    <a16:rowId xmlns:a16="http://schemas.microsoft.com/office/drawing/2014/main" val="10000"/>
                  </a:ext>
                </a:extLst>
              </a:tr>
              <a:tr h="740302">
                <a:tc>
                  <a:txBody>
                    <a:bodyPr/>
                    <a:lstStyle/>
                    <a:p>
                      <a:pPr marL="0" marR="0">
                        <a:lnSpc>
                          <a:spcPct val="100000"/>
                        </a:lnSpc>
                        <a:spcBef>
                          <a:spcPts val="0"/>
                        </a:spcBef>
                        <a:spcAft>
                          <a:spcPts val="0"/>
                        </a:spcAft>
                      </a:pPr>
                      <a:r>
                        <a:rPr lang="en-US" sz="2400" dirty="0">
                          <a:effectLst/>
                          <a:latin typeface="+mj-lt"/>
                        </a:rPr>
                        <a:t>Support and Guidance in Terms of Actual Thesis Writing</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20.64</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3.91</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1"/>
                  </a:ext>
                </a:extLst>
              </a:tr>
              <a:tr h="413335">
                <a:tc>
                  <a:txBody>
                    <a:bodyPr/>
                    <a:lstStyle/>
                    <a:p>
                      <a:pPr marL="0" marR="0">
                        <a:lnSpc>
                          <a:spcPct val="100000"/>
                        </a:lnSpc>
                        <a:spcBef>
                          <a:spcPts val="0"/>
                        </a:spcBef>
                        <a:spcAft>
                          <a:spcPts val="0"/>
                        </a:spcAft>
                      </a:pPr>
                      <a:r>
                        <a:rPr lang="en-US" sz="2400" dirty="0">
                          <a:effectLst/>
                          <a:latin typeface="+mj-lt"/>
                        </a:rPr>
                        <a:t>Access to Resources</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13.46</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2.73</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2"/>
                  </a:ext>
                </a:extLst>
              </a:tr>
              <a:tr h="504347">
                <a:tc>
                  <a:txBody>
                    <a:bodyPr/>
                    <a:lstStyle/>
                    <a:p>
                      <a:pPr marL="38100" marR="38100">
                        <a:lnSpc>
                          <a:spcPct val="100000"/>
                        </a:lnSpc>
                        <a:spcBef>
                          <a:spcPts val="0"/>
                        </a:spcBef>
                        <a:spcAft>
                          <a:spcPts val="0"/>
                        </a:spcAft>
                      </a:pPr>
                      <a:r>
                        <a:rPr lang="en-US" sz="2400" dirty="0">
                          <a:effectLst/>
                          <a:latin typeface="+mj-lt"/>
                        </a:rPr>
                        <a:t>Schedule of Meetings</a:t>
                      </a: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19.75</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3.61</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3"/>
                  </a:ext>
                </a:extLst>
              </a:tr>
              <a:tr h="602245">
                <a:tc>
                  <a:txBody>
                    <a:bodyPr/>
                    <a:lstStyle/>
                    <a:p>
                      <a:pPr marL="0" marR="0">
                        <a:lnSpc>
                          <a:spcPct val="100000"/>
                        </a:lnSpc>
                        <a:spcBef>
                          <a:spcPts val="0"/>
                        </a:spcBef>
                        <a:spcAft>
                          <a:spcPts val="0"/>
                        </a:spcAft>
                      </a:pPr>
                      <a:r>
                        <a:rPr lang="en-US" sz="2400" dirty="0">
                          <a:effectLst/>
                          <a:latin typeface="+mj-lt"/>
                        </a:rPr>
                        <a:t>Timeliness of Review and Feedback</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13.84</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3.21</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858158">
                <a:tc>
                  <a:txBody>
                    <a:bodyPr/>
                    <a:lstStyle/>
                    <a:p>
                      <a:pPr marL="38100" marR="38100">
                        <a:lnSpc>
                          <a:spcPct val="100000"/>
                        </a:lnSpc>
                        <a:spcBef>
                          <a:spcPts val="0"/>
                        </a:spcBef>
                        <a:spcAft>
                          <a:spcPts val="0"/>
                        </a:spcAft>
                      </a:pPr>
                      <a:r>
                        <a:rPr lang="en-US" sz="2400" dirty="0">
                          <a:effectLst/>
                          <a:latin typeface="+mj-lt"/>
                        </a:rPr>
                        <a:t>Working Relationship/</a:t>
                      </a:r>
                    </a:p>
                    <a:p>
                      <a:pPr marL="0" marR="0">
                        <a:lnSpc>
                          <a:spcPct val="100000"/>
                        </a:lnSpc>
                        <a:spcBef>
                          <a:spcPts val="0"/>
                        </a:spcBef>
                        <a:spcAft>
                          <a:spcPts val="0"/>
                        </a:spcAft>
                      </a:pPr>
                      <a:r>
                        <a:rPr lang="en-US" sz="2400" dirty="0">
                          <a:effectLst/>
                          <a:latin typeface="+mj-lt"/>
                        </a:rPr>
                        <a:t>Communication</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a:effectLst/>
                          <a:latin typeface="+mj-lt"/>
                        </a:rPr>
                        <a:t>10.34</a:t>
                      </a:r>
                      <a:endParaRPr lang="en-US" sz="240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2.61</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6" name="Rectangle 1"/>
          <p:cNvSpPr>
            <a:spLocks noChangeArrowheads="1"/>
          </p:cNvSpPr>
          <p:nvPr/>
        </p:nvSpPr>
        <p:spPr bwMode="auto">
          <a:xfrm>
            <a:off x="381000" y="1126868"/>
            <a:ext cx="8534400"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mj-lt"/>
                <a:ea typeface="Times New Roman" pitchFamily="18" charset="0"/>
                <a:cs typeface="Arial" pitchFamily="34" charset="0"/>
              </a:rPr>
              <a:t>Table 4:</a:t>
            </a:r>
            <a:r>
              <a:rPr kumimoji="0" lang="en-US" sz="2400" u="none" strike="noStrike" cap="none" normalizeH="0" dirty="0">
                <a:ln>
                  <a:noFill/>
                </a:ln>
                <a:solidFill>
                  <a:schemeClr val="tx1"/>
                </a:solidFill>
                <a:effectLst/>
                <a:latin typeface="+mj-lt"/>
                <a:ea typeface="Times New Roman" pitchFamily="18" charset="0"/>
                <a:cs typeface="Arial" pitchFamily="34" charset="0"/>
              </a:rPr>
              <a:t> </a:t>
            </a:r>
            <a:r>
              <a:rPr kumimoji="0" lang="en-US" sz="2400" u="none" strike="noStrike" cap="none" normalizeH="0" baseline="0" dirty="0">
                <a:ln>
                  <a:noFill/>
                </a:ln>
                <a:solidFill>
                  <a:schemeClr val="tx1"/>
                </a:solidFill>
                <a:effectLst/>
                <a:latin typeface="+mj-lt"/>
                <a:ea typeface="Times New Roman" pitchFamily="18" charset="0"/>
                <a:cs typeface="Arial" pitchFamily="34" charset="0"/>
              </a:rPr>
              <a:t>Mean Distribution of Each Dimension of Expectations from the Supervisor </a:t>
            </a:r>
            <a:r>
              <a:rPr lang="en-US" sz="2400" dirty="0">
                <a:latin typeface="+mj-lt"/>
                <a:ea typeface="Times New Roman" pitchFamily="18" charset="0"/>
                <a:cs typeface="Arial" pitchFamily="34" charset="0"/>
              </a:rPr>
              <a:t>(N= 100)</a:t>
            </a:r>
            <a:endParaRPr kumimoji="0" lang="en-US" sz="2400" u="none" strike="noStrike" cap="none" normalizeH="0" baseline="0" dirty="0">
              <a:ln>
                <a:noFill/>
              </a:ln>
              <a:effectLst/>
              <a:latin typeface="+mj-lt"/>
              <a:cs typeface="Arial" pitchFamily="34" charset="0"/>
            </a:endParaRPr>
          </a:p>
        </p:txBody>
      </p:sp>
    </p:spTree>
    <p:extLst>
      <p:ext uri="{BB962C8B-B14F-4D97-AF65-F5344CB8AC3E}">
        <p14:creationId xmlns:p14="http://schemas.microsoft.com/office/powerpoint/2010/main" val="4145305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Findings and Conclusion (</a:t>
            </a:r>
            <a:r>
              <a:rPr lang="en-US" sz="4000" b="1" dirty="0" err="1"/>
              <a:t>cont</a:t>
            </a:r>
            <a:r>
              <a:rPr lang="en-US" sz="4000" b="1" dirty="0"/>
              <a: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782791"/>
              </p:ext>
            </p:extLst>
          </p:nvPr>
        </p:nvGraphicFramePr>
        <p:xfrm>
          <a:off x="457199" y="2243495"/>
          <a:ext cx="8305801" cy="4291990"/>
        </p:xfrm>
        <a:graphic>
          <a:graphicData uri="http://schemas.openxmlformats.org/drawingml/2006/table">
            <a:tbl>
              <a:tblPr>
                <a:tableStyleId>{5C22544A-7EE6-4342-B048-85BDC9FD1C3A}</a:tableStyleId>
              </a:tblPr>
              <a:tblGrid>
                <a:gridCol w="3810001">
                  <a:extLst>
                    <a:ext uri="{9D8B030D-6E8A-4147-A177-3AD203B41FA5}">
                      <a16:colId xmlns:a16="http://schemas.microsoft.com/office/drawing/2014/main" val="20000"/>
                    </a:ext>
                  </a:extLst>
                </a:gridCol>
                <a:gridCol w="1368932">
                  <a:extLst>
                    <a:ext uri="{9D8B030D-6E8A-4147-A177-3AD203B41FA5}">
                      <a16:colId xmlns:a16="http://schemas.microsoft.com/office/drawing/2014/main" val="20001"/>
                    </a:ext>
                  </a:extLst>
                </a:gridCol>
                <a:gridCol w="993268">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02252">
                <a:tc>
                  <a:txBody>
                    <a:bodyPr/>
                    <a:lstStyle/>
                    <a:p>
                      <a:pPr marL="0" marR="0">
                        <a:lnSpc>
                          <a:spcPct val="150000"/>
                        </a:lnSpc>
                        <a:spcBef>
                          <a:spcPts val="0"/>
                        </a:spcBef>
                        <a:spcAft>
                          <a:spcPts val="0"/>
                        </a:spcAft>
                      </a:pPr>
                      <a:r>
                        <a:rPr lang="en-US" sz="2400" b="0" dirty="0">
                          <a:effectLst/>
                          <a:latin typeface="+mj-lt"/>
                        </a:rPr>
                        <a:t>Test of Homogeneity </a:t>
                      </a:r>
                      <a:endParaRPr lang="en-US" sz="24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b="0" dirty="0" err="1">
                          <a:effectLst/>
                          <a:latin typeface="+mj-lt"/>
                        </a:rPr>
                        <a:t>Levene</a:t>
                      </a:r>
                      <a:r>
                        <a:rPr lang="en-US" sz="2400" b="0" dirty="0">
                          <a:effectLst/>
                          <a:latin typeface="+mj-lt"/>
                        </a:rPr>
                        <a:t> Statistic</a:t>
                      </a:r>
                      <a:endParaRPr lang="en-US" sz="24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b="0">
                          <a:effectLst/>
                          <a:latin typeface="+mj-lt"/>
                        </a:rPr>
                        <a:t>df1</a:t>
                      </a:r>
                      <a:endParaRPr lang="en-US" sz="2400" b="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b="0">
                          <a:effectLst/>
                          <a:latin typeface="+mj-lt"/>
                        </a:rPr>
                        <a:t>df2</a:t>
                      </a:r>
                      <a:endParaRPr lang="en-US" sz="2400" b="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b="0">
                          <a:effectLst/>
                          <a:latin typeface="+mj-lt"/>
                        </a:rPr>
                        <a:t>p</a:t>
                      </a:r>
                      <a:endParaRPr lang="en-US" sz="2400" b="0">
                        <a:effectLst/>
                        <a:latin typeface="+mj-lt"/>
                        <a:ea typeface="Calibri"/>
                        <a:cs typeface="Times New Roman"/>
                      </a:endParaRPr>
                    </a:p>
                  </a:txBody>
                  <a:tcPr marL="0" marR="0" marT="0" marB="0" anchor="b"/>
                </a:tc>
                <a:extLst>
                  <a:ext uri="{0D108BD9-81ED-4DB2-BD59-A6C34878D82A}">
                    <a16:rowId xmlns:a16="http://schemas.microsoft.com/office/drawing/2014/main" val="10000"/>
                  </a:ext>
                </a:extLst>
              </a:tr>
              <a:tr h="482087">
                <a:tc>
                  <a:txBody>
                    <a:bodyPr/>
                    <a:lstStyle/>
                    <a:p>
                      <a:pPr marL="0" marR="0">
                        <a:lnSpc>
                          <a:spcPct val="100000"/>
                        </a:lnSpc>
                        <a:spcBef>
                          <a:spcPts val="0"/>
                        </a:spcBef>
                        <a:spcAft>
                          <a:spcPts val="0"/>
                        </a:spcAft>
                      </a:pPr>
                      <a:r>
                        <a:rPr lang="en-US" sz="2400" b="0" dirty="0">
                          <a:effectLst/>
                          <a:latin typeface="+mj-lt"/>
                        </a:rPr>
                        <a:t>Support and Guidance in Terms of Actual Thesis Writing</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0.399</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4</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96</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0.809</a:t>
                      </a:r>
                      <a:endParaRPr lang="en-US" sz="2400" b="0">
                        <a:effectLst/>
                        <a:latin typeface="+mj-lt"/>
                        <a:ea typeface="Calibri"/>
                        <a:cs typeface="Times New Roman"/>
                      </a:endParaRPr>
                    </a:p>
                  </a:txBody>
                  <a:tcPr marL="0" marR="0" marT="0" marB="0"/>
                </a:tc>
                <a:extLst>
                  <a:ext uri="{0D108BD9-81ED-4DB2-BD59-A6C34878D82A}">
                    <a16:rowId xmlns:a16="http://schemas.microsoft.com/office/drawing/2014/main" val="10001"/>
                  </a:ext>
                </a:extLst>
              </a:tr>
              <a:tr h="402252">
                <a:tc>
                  <a:txBody>
                    <a:bodyPr/>
                    <a:lstStyle/>
                    <a:p>
                      <a:pPr marL="0" marR="0">
                        <a:lnSpc>
                          <a:spcPct val="150000"/>
                        </a:lnSpc>
                        <a:spcBef>
                          <a:spcPts val="0"/>
                        </a:spcBef>
                        <a:spcAft>
                          <a:spcPts val="0"/>
                        </a:spcAft>
                      </a:pPr>
                      <a:r>
                        <a:rPr lang="en-US" sz="2400" b="0" dirty="0">
                          <a:effectLst/>
                          <a:latin typeface="+mj-lt"/>
                        </a:rPr>
                        <a:t>Access to Resources</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0.885</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4</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96</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0.476</a:t>
                      </a:r>
                      <a:endParaRPr lang="en-US" sz="2400" b="0" dirty="0">
                        <a:effectLst/>
                        <a:latin typeface="+mj-lt"/>
                        <a:ea typeface="Calibri"/>
                        <a:cs typeface="Times New Roman"/>
                      </a:endParaRPr>
                    </a:p>
                  </a:txBody>
                  <a:tcPr marL="0" marR="0" marT="0" marB="0"/>
                </a:tc>
                <a:extLst>
                  <a:ext uri="{0D108BD9-81ED-4DB2-BD59-A6C34878D82A}">
                    <a16:rowId xmlns:a16="http://schemas.microsoft.com/office/drawing/2014/main" val="10002"/>
                  </a:ext>
                </a:extLst>
              </a:tr>
              <a:tr h="402252">
                <a:tc>
                  <a:txBody>
                    <a:bodyPr/>
                    <a:lstStyle/>
                    <a:p>
                      <a:pPr marL="0" marR="38100">
                        <a:lnSpc>
                          <a:spcPct val="150000"/>
                        </a:lnSpc>
                        <a:spcBef>
                          <a:spcPts val="0"/>
                        </a:spcBef>
                        <a:spcAft>
                          <a:spcPts val="0"/>
                        </a:spcAft>
                      </a:pPr>
                      <a:r>
                        <a:rPr lang="en-US" sz="2400" b="0" dirty="0">
                          <a:effectLst/>
                          <a:latin typeface="+mj-lt"/>
                        </a:rPr>
                        <a:t>Schedule of Meetings</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1.416</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4</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96</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0.234</a:t>
                      </a:r>
                      <a:endParaRPr lang="en-US" sz="2400" b="0" dirty="0">
                        <a:effectLst/>
                        <a:latin typeface="+mj-lt"/>
                        <a:ea typeface="Calibri"/>
                        <a:cs typeface="Times New Roman"/>
                      </a:endParaRPr>
                    </a:p>
                  </a:txBody>
                  <a:tcPr marL="0" marR="0" marT="0" marB="0"/>
                </a:tc>
                <a:extLst>
                  <a:ext uri="{0D108BD9-81ED-4DB2-BD59-A6C34878D82A}">
                    <a16:rowId xmlns:a16="http://schemas.microsoft.com/office/drawing/2014/main" val="10003"/>
                  </a:ext>
                </a:extLst>
              </a:tr>
              <a:tr h="402252">
                <a:tc>
                  <a:txBody>
                    <a:bodyPr/>
                    <a:lstStyle/>
                    <a:p>
                      <a:pPr marL="0" marR="0">
                        <a:lnSpc>
                          <a:spcPct val="100000"/>
                        </a:lnSpc>
                        <a:spcBef>
                          <a:spcPts val="0"/>
                        </a:spcBef>
                        <a:spcAft>
                          <a:spcPts val="0"/>
                        </a:spcAft>
                      </a:pPr>
                      <a:r>
                        <a:rPr lang="en-US" sz="2400" b="0" dirty="0">
                          <a:effectLst/>
                          <a:latin typeface="+mj-lt"/>
                        </a:rPr>
                        <a:t>Timeliness of Review and Feedback</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0.891</a:t>
                      </a:r>
                      <a:endParaRPr lang="en-US" sz="2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4</a:t>
                      </a:r>
                      <a:endParaRPr lang="en-US" sz="2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96</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0.473</a:t>
                      </a:r>
                      <a:endParaRPr lang="en-US" sz="2400" b="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804505">
                <a:tc>
                  <a:txBody>
                    <a:bodyPr/>
                    <a:lstStyle/>
                    <a:p>
                      <a:pPr marL="38100" marR="38100">
                        <a:lnSpc>
                          <a:spcPct val="100000"/>
                        </a:lnSpc>
                        <a:spcBef>
                          <a:spcPts val="0"/>
                        </a:spcBef>
                        <a:spcAft>
                          <a:spcPts val="0"/>
                        </a:spcAft>
                      </a:pPr>
                      <a:r>
                        <a:rPr lang="en-US" sz="2400" b="0" dirty="0">
                          <a:effectLst/>
                          <a:latin typeface="+mj-lt"/>
                        </a:rPr>
                        <a:t>Working Relationship/</a:t>
                      </a:r>
                    </a:p>
                    <a:p>
                      <a:pPr marL="0" marR="0">
                        <a:lnSpc>
                          <a:spcPct val="100000"/>
                        </a:lnSpc>
                        <a:spcBef>
                          <a:spcPts val="0"/>
                        </a:spcBef>
                        <a:spcAft>
                          <a:spcPts val="0"/>
                        </a:spcAft>
                      </a:pPr>
                      <a:r>
                        <a:rPr lang="en-US" sz="2400" b="0" dirty="0">
                          <a:effectLst/>
                          <a:latin typeface="+mj-lt"/>
                        </a:rPr>
                        <a:t>Communication</a:t>
                      </a:r>
                      <a:endParaRPr lang="en-US" sz="2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0.265</a:t>
                      </a:r>
                      <a:endParaRPr lang="en-US" sz="2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4</a:t>
                      </a:r>
                      <a:endParaRPr lang="en-US" sz="2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a:effectLst/>
                          <a:latin typeface="+mj-lt"/>
                        </a:rPr>
                        <a:t>96</a:t>
                      </a:r>
                      <a:endParaRPr lang="en-US" sz="2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b="0" dirty="0">
                          <a:effectLst/>
                          <a:latin typeface="+mj-lt"/>
                        </a:rPr>
                        <a:t>0.900</a:t>
                      </a:r>
                      <a:endParaRPr lang="en-US" sz="2400" b="0" dirty="0">
                        <a:effectLst/>
                        <a:latin typeface="+mj-lt"/>
                        <a:ea typeface="Calibri"/>
                        <a:cs typeface="Times New Roman"/>
                      </a:endParaRPr>
                    </a:p>
                  </a:txBody>
                  <a:tcPr marL="0" marR="0"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381000" y="1226403"/>
            <a:ext cx="8534400"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mj-lt"/>
                <a:ea typeface="Times New Roman" pitchFamily="18" charset="0"/>
                <a:cs typeface="Arial" pitchFamily="34" charset="0"/>
              </a:rPr>
              <a:t>Table 5:</a:t>
            </a:r>
            <a:r>
              <a:rPr kumimoji="0" lang="en-US" sz="2400" u="none" strike="noStrike" cap="none" normalizeH="0" dirty="0">
                <a:ln>
                  <a:noFill/>
                </a:ln>
                <a:solidFill>
                  <a:schemeClr val="tx1"/>
                </a:solidFill>
                <a:effectLst/>
                <a:latin typeface="+mj-lt"/>
                <a:ea typeface="Times New Roman" pitchFamily="18" charset="0"/>
                <a:cs typeface="Arial" pitchFamily="34" charset="0"/>
              </a:rPr>
              <a:t> </a:t>
            </a:r>
            <a:r>
              <a:rPr kumimoji="0" lang="en-US" sz="2400" u="none" strike="noStrike" cap="none" normalizeH="0" baseline="0" dirty="0">
                <a:ln>
                  <a:noFill/>
                </a:ln>
                <a:solidFill>
                  <a:schemeClr val="tx1"/>
                </a:solidFill>
                <a:effectLst/>
                <a:latin typeface="+mj-lt"/>
                <a:ea typeface="Times New Roman" pitchFamily="18" charset="0"/>
                <a:cs typeface="Arial" pitchFamily="34" charset="0"/>
              </a:rPr>
              <a:t>Homogeneity Analysis of Respondents’ Characteristics regarding Each Dimension of Expectations</a:t>
            </a:r>
            <a:endParaRPr kumimoji="0" lang="en-US" sz="2400" u="none" strike="noStrike" cap="none" normalizeH="0" baseline="0" dirty="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65581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a:t>Findings and Conclusion (</a:t>
            </a:r>
            <a:r>
              <a:rPr lang="en-US" sz="4000" b="1" dirty="0" err="1"/>
              <a:t>cont</a:t>
            </a:r>
            <a:r>
              <a:rPr lang="en-US" sz="4000" b="1" dirty="0"/>
              <a: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7568971"/>
              </p:ext>
            </p:extLst>
          </p:nvPr>
        </p:nvGraphicFramePr>
        <p:xfrm>
          <a:off x="304800" y="1811767"/>
          <a:ext cx="8534398" cy="5443590"/>
        </p:xfrm>
        <a:graphic>
          <a:graphicData uri="http://schemas.openxmlformats.org/drawingml/2006/table">
            <a:tbl>
              <a:tblPr>
                <a:tableStyleId>{5C22544A-7EE6-4342-B048-85BDC9FD1C3A}</a:tableStyleId>
              </a:tblPr>
              <a:tblGrid>
                <a:gridCol w="2306594">
                  <a:extLst>
                    <a:ext uri="{9D8B030D-6E8A-4147-A177-3AD203B41FA5}">
                      <a16:colId xmlns:a16="http://schemas.microsoft.com/office/drawing/2014/main" val="20000"/>
                    </a:ext>
                  </a:extLst>
                </a:gridCol>
                <a:gridCol w="1460843">
                  <a:extLst>
                    <a:ext uri="{9D8B030D-6E8A-4147-A177-3AD203B41FA5}">
                      <a16:colId xmlns:a16="http://schemas.microsoft.com/office/drawing/2014/main" val="20001"/>
                    </a:ext>
                  </a:extLst>
                </a:gridCol>
                <a:gridCol w="1210962">
                  <a:extLst>
                    <a:ext uri="{9D8B030D-6E8A-4147-A177-3AD203B41FA5}">
                      <a16:colId xmlns:a16="http://schemas.microsoft.com/office/drawing/2014/main" val="20002"/>
                    </a:ext>
                  </a:extLst>
                </a:gridCol>
                <a:gridCol w="972322">
                  <a:extLst>
                    <a:ext uri="{9D8B030D-6E8A-4147-A177-3AD203B41FA5}">
                      <a16:colId xmlns:a16="http://schemas.microsoft.com/office/drawing/2014/main" val="20003"/>
                    </a:ext>
                  </a:extLst>
                </a:gridCol>
                <a:gridCol w="1082255">
                  <a:extLst>
                    <a:ext uri="{9D8B030D-6E8A-4147-A177-3AD203B41FA5}">
                      <a16:colId xmlns:a16="http://schemas.microsoft.com/office/drawing/2014/main" val="20004"/>
                    </a:ext>
                  </a:extLst>
                </a:gridCol>
                <a:gridCol w="790222">
                  <a:extLst>
                    <a:ext uri="{9D8B030D-6E8A-4147-A177-3AD203B41FA5}">
                      <a16:colId xmlns:a16="http://schemas.microsoft.com/office/drawing/2014/main" val="20005"/>
                    </a:ext>
                  </a:extLst>
                </a:gridCol>
                <a:gridCol w="711200">
                  <a:extLst>
                    <a:ext uri="{9D8B030D-6E8A-4147-A177-3AD203B41FA5}">
                      <a16:colId xmlns:a16="http://schemas.microsoft.com/office/drawing/2014/main" val="20006"/>
                    </a:ext>
                  </a:extLst>
                </a:gridCol>
              </a:tblGrid>
              <a:tr h="286775">
                <a:tc>
                  <a:txBody>
                    <a:bodyPr/>
                    <a:lstStyle/>
                    <a:p>
                      <a:pPr marL="0" marR="0">
                        <a:lnSpc>
                          <a:spcPct val="150000"/>
                        </a:lnSpc>
                        <a:spcBef>
                          <a:spcPts val="0"/>
                        </a:spcBef>
                        <a:spcAft>
                          <a:spcPts val="0"/>
                        </a:spcAft>
                      </a:pPr>
                      <a:r>
                        <a:rPr lang="en-US" sz="1400" b="0" dirty="0">
                          <a:effectLst/>
                          <a:latin typeface="+mj-lt"/>
                        </a:rPr>
                        <a:t> Expectations</a:t>
                      </a:r>
                      <a:endParaRPr lang="en-US" sz="1400" b="0" dirty="0">
                        <a:effectLst/>
                        <a:latin typeface="+mj-lt"/>
                        <a:ea typeface="Calibri"/>
                        <a:cs typeface="Times New Roman"/>
                      </a:endParaRPr>
                    </a:p>
                  </a:txBody>
                  <a:tcPr marL="0" marR="0" marT="0" marB="0" anchor="b"/>
                </a:tc>
                <a:tc>
                  <a:txBody>
                    <a:bodyPr/>
                    <a:lstStyle/>
                    <a:p>
                      <a:pPr marL="0" marR="0">
                        <a:lnSpc>
                          <a:spcPct val="100000"/>
                        </a:lnSpc>
                        <a:spcBef>
                          <a:spcPts val="0"/>
                        </a:spcBef>
                        <a:spcAft>
                          <a:spcPts val="0"/>
                        </a:spcAft>
                      </a:pPr>
                      <a:r>
                        <a:rPr lang="en-US" sz="1400" b="0" dirty="0">
                          <a:effectLst/>
                          <a:latin typeface="+mj-lt"/>
                        </a:rPr>
                        <a:t>Source of Variation</a:t>
                      </a:r>
                      <a:endParaRPr lang="en-US" sz="14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400" b="0" dirty="0">
                          <a:effectLst/>
                          <a:latin typeface="+mj-lt"/>
                        </a:rPr>
                        <a:t>Sum of Squares</a:t>
                      </a:r>
                      <a:endParaRPr lang="en-US" sz="14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400" b="0">
                          <a:effectLst/>
                          <a:latin typeface="+mj-lt"/>
                        </a:rPr>
                        <a:t>df</a:t>
                      </a:r>
                      <a:endParaRPr lang="en-US" sz="1400" b="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400" b="0">
                          <a:effectLst/>
                          <a:latin typeface="+mj-lt"/>
                        </a:rPr>
                        <a:t>Mean Square</a:t>
                      </a:r>
                      <a:endParaRPr lang="en-US" sz="1400" b="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400" b="0">
                          <a:effectLst/>
                          <a:latin typeface="+mj-lt"/>
                        </a:rPr>
                        <a:t>F</a:t>
                      </a:r>
                      <a:endParaRPr lang="en-US" sz="1400" b="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400" b="0">
                          <a:effectLst/>
                          <a:latin typeface="+mj-lt"/>
                        </a:rPr>
                        <a:t>Sig.</a:t>
                      </a:r>
                      <a:endParaRPr lang="en-US" sz="1400" b="0">
                        <a:effectLst/>
                        <a:latin typeface="+mj-lt"/>
                        <a:ea typeface="Calibri"/>
                        <a:cs typeface="Times New Roman"/>
                      </a:endParaRPr>
                    </a:p>
                  </a:txBody>
                  <a:tcPr marL="0" marR="0" marT="0" marB="0" anchor="b"/>
                </a:tc>
                <a:extLst>
                  <a:ext uri="{0D108BD9-81ED-4DB2-BD59-A6C34878D82A}">
                    <a16:rowId xmlns:a16="http://schemas.microsoft.com/office/drawing/2014/main" val="10000"/>
                  </a:ext>
                </a:extLst>
              </a:tr>
              <a:tr h="316399">
                <a:tc rowSpan="3">
                  <a:txBody>
                    <a:bodyPr/>
                    <a:lstStyle/>
                    <a:p>
                      <a:pPr marL="0" marR="0">
                        <a:lnSpc>
                          <a:spcPct val="100000"/>
                        </a:lnSpc>
                        <a:spcBef>
                          <a:spcPts val="0"/>
                        </a:spcBef>
                        <a:spcAft>
                          <a:spcPts val="0"/>
                        </a:spcAft>
                      </a:pPr>
                      <a:r>
                        <a:rPr lang="en-US" sz="1400" b="0" dirty="0">
                          <a:effectLst/>
                          <a:latin typeface="+mj-lt"/>
                        </a:rPr>
                        <a:t>Support and Guidance in Terms of Actual Thesis Writing </a:t>
                      </a:r>
                      <a:endParaRPr lang="en-US" sz="1400" b="0" dirty="0">
                        <a:effectLst/>
                        <a:latin typeface="+mj-lt"/>
                        <a:ea typeface="Calibri"/>
                        <a:cs typeface="Times New Roman"/>
                      </a:endParaRPr>
                    </a:p>
                  </a:txBody>
                  <a:tcPr marL="0" marR="0" marT="0" marB="0"/>
                </a:tc>
                <a:tc>
                  <a:txBody>
                    <a:bodyPr/>
                    <a:lstStyle/>
                    <a:p>
                      <a:pPr marL="38100" marR="38100">
                        <a:lnSpc>
                          <a:spcPct val="150000"/>
                        </a:lnSpc>
                        <a:spcBef>
                          <a:spcPts val="0"/>
                        </a:spcBef>
                        <a:spcAft>
                          <a:spcPts val="0"/>
                        </a:spcAft>
                      </a:pPr>
                      <a:r>
                        <a:rPr lang="en-US" sz="1400" b="0" dirty="0">
                          <a:effectLst/>
                          <a:latin typeface="+mj-lt"/>
                        </a:rPr>
                        <a:t>Between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127.533</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4</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31.883</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2.147*</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600" b="1" dirty="0">
                          <a:effectLst/>
                          <a:latin typeface="+mj-lt"/>
                        </a:rPr>
                        <a:t>0.001</a:t>
                      </a:r>
                      <a:endParaRPr lang="en-US" sz="1600" b="1" dirty="0">
                        <a:effectLst/>
                        <a:latin typeface="+mj-lt"/>
                        <a:ea typeface="Calibri"/>
                        <a:cs typeface="Times New Roman"/>
                      </a:endParaRPr>
                    </a:p>
                  </a:txBody>
                  <a:tcPr marL="0" marR="0" marT="0" marB="0"/>
                </a:tc>
                <a:extLst>
                  <a:ext uri="{0D108BD9-81ED-4DB2-BD59-A6C34878D82A}">
                    <a16:rowId xmlns:a16="http://schemas.microsoft.com/office/drawing/2014/main" val="10001"/>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Within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1425.635</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96</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4.850</a:t>
                      </a:r>
                      <a:endParaRPr lang="en-US" sz="1400" b="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2"/>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Total</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1553.168</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100</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a:effectLst/>
                          <a:latin typeface="+mj-lt"/>
                        </a:rPr>
                        <a:t> </a:t>
                      </a:r>
                      <a:endParaRPr lang="en-US" sz="1400" b="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3"/>
                  </a:ext>
                </a:extLst>
              </a:tr>
              <a:tr h="316399">
                <a:tc rowSpan="3">
                  <a:txBody>
                    <a:bodyPr/>
                    <a:lstStyle/>
                    <a:p>
                      <a:pPr marL="0" marR="0">
                        <a:lnSpc>
                          <a:spcPct val="150000"/>
                        </a:lnSpc>
                        <a:spcBef>
                          <a:spcPts val="0"/>
                        </a:spcBef>
                        <a:spcAft>
                          <a:spcPts val="0"/>
                        </a:spcAft>
                      </a:pPr>
                      <a:r>
                        <a:rPr lang="en-US" sz="1400" b="0" dirty="0">
                          <a:effectLst/>
                          <a:latin typeface="+mj-lt"/>
                        </a:rPr>
                        <a:t>Access to Resources</a:t>
                      </a:r>
                    </a:p>
                    <a:p>
                      <a:pPr marL="0" marR="0">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tc>
                <a:tc>
                  <a:txBody>
                    <a:bodyPr/>
                    <a:lstStyle/>
                    <a:p>
                      <a:pPr marL="38100" marR="38100">
                        <a:lnSpc>
                          <a:spcPct val="150000"/>
                        </a:lnSpc>
                        <a:spcBef>
                          <a:spcPts val="0"/>
                        </a:spcBef>
                        <a:spcAft>
                          <a:spcPts val="0"/>
                        </a:spcAft>
                      </a:pPr>
                      <a:r>
                        <a:rPr lang="en-US" sz="1400" b="0" dirty="0">
                          <a:effectLst/>
                          <a:latin typeface="+mj-lt"/>
                        </a:rPr>
                        <a:t>Between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81.286</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20.321</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2.948*</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600" b="1" dirty="0">
                          <a:effectLst/>
                          <a:latin typeface="+mj-lt"/>
                        </a:rPr>
                        <a:t>0.014</a:t>
                      </a:r>
                      <a:endParaRPr lang="en-US" sz="1600" b="1"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Within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661.764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96</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6.893</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5"/>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Total</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743.050</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100</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6"/>
                  </a:ext>
                </a:extLst>
              </a:tr>
              <a:tr h="286775">
                <a:tc rowSpan="3">
                  <a:txBody>
                    <a:bodyPr/>
                    <a:lstStyle/>
                    <a:p>
                      <a:pPr marL="38100" marR="38100">
                        <a:lnSpc>
                          <a:spcPct val="150000"/>
                        </a:lnSpc>
                        <a:spcBef>
                          <a:spcPts val="0"/>
                        </a:spcBef>
                        <a:spcAft>
                          <a:spcPts val="0"/>
                        </a:spcAft>
                      </a:pPr>
                      <a:r>
                        <a:rPr lang="en-US" sz="1400" b="0">
                          <a:effectLst/>
                          <a:latin typeface="+mj-lt"/>
                        </a:rPr>
                        <a:t>Schedule of Meetings</a:t>
                      </a:r>
                    </a:p>
                    <a:p>
                      <a:pPr marL="0" marR="0">
                        <a:lnSpc>
                          <a:spcPct val="150000"/>
                        </a:lnSpc>
                        <a:spcBef>
                          <a:spcPts val="0"/>
                        </a:spcBef>
                        <a:spcAft>
                          <a:spcPts val="0"/>
                        </a:spcAft>
                      </a:pPr>
                      <a:r>
                        <a:rPr lang="en-US" sz="1400" b="0">
                          <a:effectLst/>
                          <a:latin typeface="+mj-lt"/>
                        </a:rPr>
                        <a:t> </a:t>
                      </a:r>
                      <a:endParaRPr lang="en-US" sz="1400" b="0">
                        <a:effectLst/>
                        <a:latin typeface="+mj-lt"/>
                        <a:ea typeface="Calibri"/>
                        <a:cs typeface="Times New Roman"/>
                      </a:endParaRPr>
                    </a:p>
                  </a:txBody>
                  <a:tcPr marL="0" marR="0" marT="0" marB="0"/>
                </a:tc>
                <a:tc>
                  <a:txBody>
                    <a:bodyPr/>
                    <a:lstStyle/>
                    <a:p>
                      <a:pPr marL="38100" marR="38100">
                        <a:lnSpc>
                          <a:spcPct val="150000"/>
                        </a:lnSpc>
                        <a:spcBef>
                          <a:spcPts val="0"/>
                        </a:spcBef>
                        <a:spcAft>
                          <a:spcPts val="0"/>
                        </a:spcAft>
                      </a:pPr>
                      <a:r>
                        <a:rPr lang="en-US" sz="1400" b="0" dirty="0">
                          <a:effectLst/>
                          <a:latin typeface="+mj-lt"/>
                        </a:rPr>
                        <a:t>Between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78.602</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19.651</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1.541</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600" b="1" dirty="0">
                          <a:effectLst/>
                          <a:latin typeface="+mj-lt"/>
                        </a:rPr>
                        <a:t>0.197</a:t>
                      </a:r>
                      <a:endParaRPr lang="en-US" sz="1600" b="1" dirty="0">
                        <a:effectLst/>
                        <a:latin typeface="+mj-lt"/>
                        <a:ea typeface="Calibri"/>
                        <a:cs typeface="Times New Roman"/>
                      </a:endParaRPr>
                    </a:p>
                  </a:txBody>
                  <a:tcPr marL="0" marR="0" marT="0" marB="0"/>
                </a:tc>
                <a:extLst>
                  <a:ext uri="{0D108BD9-81ED-4DB2-BD59-A6C34878D82A}">
                    <a16:rowId xmlns:a16="http://schemas.microsoft.com/office/drawing/2014/main" val="10007"/>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Within Groups</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1224.210</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96</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12.752</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8"/>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a:effectLst/>
                          <a:latin typeface="+mj-lt"/>
                        </a:rPr>
                        <a:t>Total</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1302.812</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100</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09"/>
                  </a:ext>
                </a:extLst>
              </a:tr>
              <a:tr h="286775">
                <a:tc rowSpan="3">
                  <a:txBody>
                    <a:bodyPr/>
                    <a:lstStyle/>
                    <a:p>
                      <a:pPr marL="0" marR="0">
                        <a:lnSpc>
                          <a:spcPct val="100000"/>
                        </a:lnSpc>
                        <a:spcBef>
                          <a:spcPts val="0"/>
                        </a:spcBef>
                        <a:spcAft>
                          <a:spcPts val="0"/>
                        </a:spcAft>
                      </a:pPr>
                      <a:r>
                        <a:rPr lang="en-US" sz="1400" b="0" dirty="0">
                          <a:effectLst/>
                          <a:latin typeface="+mj-lt"/>
                        </a:rPr>
                        <a:t>Timeliness of Review and Feedback</a:t>
                      </a:r>
                    </a:p>
                    <a:p>
                      <a:pPr marL="0" marR="0">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tc>
                <a:tc>
                  <a:txBody>
                    <a:bodyPr/>
                    <a:lstStyle/>
                    <a:p>
                      <a:pPr marL="38100" marR="38100">
                        <a:lnSpc>
                          <a:spcPct val="150000"/>
                        </a:lnSpc>
                        <a:spcBef>
                          <a:spcPts val="0"/>
                        </a:spcBef>
                        <a:spcAft>
                          <a:spcPts val="0"/>
                        </a:spcAft>
                      </a:pPr>
                      <a:r>
                        <a:rPr lang="en-US" sz="1400" b="0">
                          <a:effectLst/>
                          <a:latin typeface="+mj-lt"/>
                        </a:rPr>
                        <a:t>Between Groups</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42.603</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10.651</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1.034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600" b="1" dirty="0">
                          <a:effectLst/>
                          <a:latin typeface="+mj-lt"/>
                        </a:rPr>
                        <a:t>0.394</a:t>
                      </a:r>
                      <a:endParaRPr lang="en-US" sz="1600" b="1" dirty="0">
                        <a:effectLst/>
                        <a:latin typeface="+mj-lt"/>
                        <a:ea typeface="Calibri"/>
                        <a:cs typeface="Times New Roman"/>
                      </a:endParaRPr>
                    </a:p>
                  </a:txBody>
                  <a:tcPr marL="0" marR="0" marT="0" marB="0"/>
                </a:tc>
                <a:extLst>
                  <a:ext uri="{0D108BD9-81ED-4DB2-BD59-A6C34878D82A}">
                    <a16:rowId xmlns:a16="http://schemas.microsoft.com/office/drawing/2014/main" val="10010"/>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a:effectLst/>
                          <a:latin typeface="+mj-lt"/>
                        </a:rPr>
                        <a:t>Within Groups</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988.862</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96</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10.301</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11"/>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a:effectLst/>
                          <a:latin typeface="+mj-lt"/>
                        </a:rPr>
                        <a:t>Total</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1031.465</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100</a:t>
                      </a:r>
                      <a:endParaRPr lang="en-US" sz="1400" b="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600" b="1" dirty="0">
                          <a:effectLst/>
                          <a:latin typeface="+mj-lt"/>
                        </a:rPr>
                        <a:t> </a:t>
                      </a:r>
                      <a:endParaRPr lang="en-US" sz="1600" b="1" dirty="0">
                        <a:effectLst/>
                        <a:latin typeface="+mj-lt"/>
                        <a:ea typeface="Calibri"/>
                        <a:cs typeface="Times New Roman"/>
                      </a:endParaRPr>
                    </a:p>
                  </a:txBody>
                  <a:tcPr marL="0" marR="0" marT="0" marB="0" anchor="ctr"/>
                </a:tc>
                <a:extLst>
                  <a:ext uri="{0D108BD9-81ED-4DB2-BD59-A6C34878D82A}">
                    <a16:rowId xmlns:a16="http://schemas.microsoft.com/office/drawing/2014/main" val="10012"/>
                  </a:ext>
                </a:extLst>
              </a:tr>
              <a:tr h="286775">
                <a:tc rowSpan="4">
                  <a:txBody>
                    <a:bodyPr/>
                    <a:lstStyle/>
                    <a:p>
                      <a:pPr marL="38100" marR="38100">
                        <a:lnSpc>
                          <a:spcPct val="100000"/>
                        </a:lnSpc>
                        <a:spcBef>
                          <a:spcPts val="0"/>
                        </a:spcBef>
                        <a:spcAft>
                          <a:spcPts val="0"/>
                        </a:spcAft>
                      </a:pPr>
                      <a:r>
                        <a:rPr lang="en-US" sz="1400" b="0" dirty="0">
                          <a:effectLst/>
                          <a:latin typeface="+mj-lt"/>
                        </a:rPr>
                        <a:t>Working Relationship/</a:t>
                      </a:r>
                    </a:p>
                    <a:p>
                      <a:pPr marL="0" marR="0">
                        <a:lnSpc>
                          <a:spcPct val="100000"/>
                        </a:lnSpc>
                        <a:spcBef>
                          <a:spcPts val="0"/>
                        </a:spcBef>
                        <a:spcAft>
                          <a:spcPts val="0"/>
                        </a:spcAft>
                      </a:pPr>
                      <a:r>
                        <a:rPr lang="en-US" sz="1400" b="0" dirty="0">
                          <a:effectLst/>
                          <a:latin typeface="+mj-lt"/>
                        </a:rPr>
                        <a:t> Communication</a:t>
                      </a:r>
                      <a:endParaRPr lang="en-US" sz="1400" b="0" dirty="0">
                        <a:effectLst/>
                        <a:latin typeface="+mj-lt"/>
                        <a:ea typeface="Calibri"/>
                        <a:cs typeface="Times New Roman"/>
                      </a:endParaRPr>
                    </a:p>
                  </a:txBody>
                  <a:tcPr marL="0" marR="0" marT="0" marB="0"/>
                </a:tc>
                <a:tc>
                  <a:txBody>
                    <a:bodyPr/>
                    <a:lstStyle/>
                    <a:p>
                      <a:pPr marL="38100" marR="38100">
                        <a:lnSpc>
                          <a:spcPct val="150000"/>
                        </a:lnSpc>
                        <a:spcBef>
                          <a:spcPts val="0"/>
                        </a:spcBef>
                        <a:spcAft>
                          <a:spcPts val="0"/>
                        </a:spcAft>
                      </a:pPr>
                      <a:r>
                        <a:rPr lang="en-US" sz="1400" b="0">
                          <a:effectLst/>
                          <a:latin typeface="+mj-lt"/>
                        </a:rPr>
                        <a:t>Between Groups</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12.919</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3.230</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0.463</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600" b="1" dirty="0">
                          <a:effectLst/>
                          <a:latin typeface="+mj-lt"/>
                        </a:rPr>
                        <a:t>0.763</a:t>
                      </a:r>
                      <a:endParaRPr lang="en-US" sz="1600" b="1" dirty="0">
                        <a:effectLst/>
                        <a:latin typeface="+mj-lt"/>
                        <a:ea typeface="Calibri"/>
                        <a:cs typeface="Times New Roman"/>
                      </a:endParaRPr>
                    </a:p>
                  </a:txBody>
                  <a:tcPr marL="0" marR="0" marT="0" marB="0"/>
                </a:tc>
                <a:extLst>
                  <a:ext uri="{0D108BD9-81ED-4DB2-BD59-A6C34878D82A}">
                    <a16:rowId xmlns:a16="http://schemas.microsoft.com/office/drawing/2014/main" val="10013"/>
                  </a:ext>
                </a:extLst>
              </a:tr>
              <a:tr h="286775">
                <a:tc vMerge="1">
                  <a:txBody>
                    <a:bodyPr/>
                    <a:lstStyle/>
                    <a:p>
                      <a:endParaRPr lang="en-US"/>
                    </a:p>
                  </a:txBody>
                  <a:tcPr/>
                </a:tc>
                <a:tc>
                  <a:txBody>
                    <a:bodyPr/>
                    <a:lstStyle/>
                    <a:p>
                      <a:pPr marL="38100" marR="38100">
                        <a:lnSpc>
                          <a:spcPct val="150000"/>
                        </a:lnSpc>
                        <a:spcBef>
                          <a:spcPts val="0"/>
                        </a:spcBef>
                        <a:spcAft>
                          <a:spcPts val="0"/>
                        </a:spcAft>
                      </a:pPr>
                      <a:r>
                        <a:rPr lang="en-US" sz="1400" b="0">
                          <a:effectLst/>
                          <a:latin typeface="+mj-lt"/>
                        </a:rPr>
                        <a:t>Within Groups</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a:effectLst/>
                          <a:latin typeface="+mj-lt"/>
                        </a:rPr>
                        <a:t>669.635</a:t>
                      </a:r>
                      <a:endParaRPr lang="en-US" sz="1400" b="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96</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6.975</a:t>
                      </a: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r>
                        <a:rPr lang="en-US" sz="1400" b="0" dirty="0">
                          <a:effectLst/>
                          <a:latin typeface="+mj-lt"/>
                        </a:rPr>
                        <a:t> </a:t>
                      </a:r>
                      <a:endParaRPr lang="en-US" sz="1400" b="0" dirty="0">
                        <a:effectLst/>
                        <a:latin typeface="+mj-lt"/>
                        <a:ea typeface="Calibri"/>
                        <a:cs typeface="Times New Roman"/>
                      </a:endParaRPr>
                    </a:p>
                  </a:txBody>
                  <a:tcPr marL="0" marR="0" marT="0" marB="0" anchor="ctr"/>
                </a:tc>
                <a:extLst>
                  <a:ext uri="{0D108BD9-81ED-4DB2-BD59-A6C34878D82A}">
                    <a16:rowId xmlns:a16="http://schemas.microsoft.com/office/drawing/2014/main" val="10014"/>
                  </a:ext>
                </a:extLst>
              </a:tr>
              <a:tr h="319837">
                <a:tc vMerge="1">
                  <a:txBody>
                    <a:bodyPr/>
                    <a:lstStyle/>
                    <a:p>
                      <a:endParaRPr lang="en-US"/>
                    </a:p>
                  </a:txBody>
                  <a:tcPr/>
                </a:tc>
                <a:tc>
                  <a:txBody>
                    <a:bodyPr/>
                    <a:lstStyle/>
                    <a:p>
                      <a:pPr marL="38100" marR="38100">
                        <a:lnSpc>
                          <a:spcPct val="150000"/>
                        </a:lnSpc>
                        <a:spcBef>
                          <a:spcPts val="0"/>
                        </a:spcBef>
                        <a:spcAft>
                          <a:spcPts val="0"/>
                        </a:spcAft>
                      </a:pPr>
                      <a:r>
                        <a:rPr lang="en-US" sz="1400" b="0" dirty="0">
                          <a:effectLst/>
                          <a:latin typeface="+mj-lt"/>
                        </a:rPr>
                        <a:t>Total</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682.554</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400" b="0" dirty="0">
                          <a:effectLst/>
                          <a:latin typeface="+mj-lt"/>
                        </a:rPr>
                        <a:t>100</a:t>
                      </a:r>
                      <a:endParaRPr lang="en-US" sz="14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endParaRPr lang="en-US" sz="1400" b="0" dirty="0">
                        <a:effectLst/>
                        <a:latin typeface="+mj-lt"/>
                        <a:ea typeface="Calibri"/>
                        <a:cs typeface="Times New Roman"/>
                      </a:endParaRPr>
                    </a:p>
                  </a:txBody>
                  <a:tcPr marL="0" marR="0" marT="0" marB="0"/>
                </a:tc>
                <a:tc>
                  <a:txBody>
                    <a:bodyPr/>
                    <a:lstStyle/>
                    <a:p>
                      <a:pPr marL="0" marR="0" algn="ctr">
                        <a:lnSpc>
                          <a:spcPct val="150000"/>
                        </a:lnSpc>
                        <a:spcBef>
                          <a:spcPts val="0"/>
                        </a:spcBef>
                        <a:spcAft>
                          <a:spcPts val="0"/>
                        </a:spcAft>
                      </a:pPr>
                      <a:endParaRPr lang="en-US" sz="1400" b="0" dirty="0">
                        <a:effectLst/>
                        <a:latin typeface="+mj-lt"/>
                        <a:ea typeface="Calibri"/>
                        <a:cs typeface="Times New Roman"/>
                      </a:endParaRPr>
                    </a:p>
                  </a:txBody>
                  <a:tcPr marL="0" marR="0" marT="0" marB="0" anchor="ctr"/>
                </a:tc>
                <a:tc>
                  <a:txBody>
                    <a:bodyPr/>
                    <a:lstStyle/>
                    <a:p>
                      <a:pPr marL="0" marR="0" algn="ctr">
                        <a:lnSpc>
                          <a:spcPct val="150000"/>
                        </a:lnSpc>
                        <a:spcBef>
                          <a:spcPts val="0"/>
                        </a:spcBef>
                        <a:spcAft>
                          <a:spcPts val="0"/>
                        </a:spcAft>
                      </a:pPr>
                      <a:endParaRPr lang="en-US" sz="1400" b="0" dirty="0">
                        <a:effectLst/>
                        <a:latin typeface="+mj-lt"/>
                        <a:ea typeface="Calibri"/>
                        <a:cs typeface="Times New Roman"/>
                      </a:endParaRPr>
                    </a:p>
                  </a:txBody>
                  <a:tcPr marL="0" marR="0" marT="0" marB="0" anchor="ctr"/>
                </a:tc>
                <a:extLst>
                  <a:ext uri="{0D108BD9-81ED-4DB2-BD59-A6C34878D82A}">
                    <a16:rowId xmlns:a16="http://schemas.microsoft.com/office/drawing/2014/main" val="10015"/>
                  </a:ext>
                </a:extLst>
              </a:tr>
              <a:tr h="286775">
                <a:tc vMerge="1">
                  <a:txBody>
                    <a:bodyPr/>
                    <a:lstStyle/>
                    <a:p>
                      <a:endParaRPr lang="en-US"/>
                    </a:p>
                  </a:txBody>
                  <a:tcPr/>
                </a:tc>
                <a:tc gridSpan="6">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400" b="0" dirty="0">
                          <a:effectLst/>
                          <a:latin typeface="+mj-lt"/>
                        </a:rPr>
                        <a:t> </a:t>
                      </a:r>
                      <a:r>
                        <a:rPr kumimoji="0" lang="en-US" sz="1400" b="0" i="0" u="none" strike="noStrike" cap="none" normalizeH="0" baseline="0" dirty="0">
                          <a:ln>
                            <a:noFill/>
                          </a:ln>
                          <a:solidFill>
                            <a:schemeClr val="tx1"/>
                          </a:solidFill>
                          <a:effectLst/>
                          <a:latin typeface="+mj-lt"/>
                          <a:ea typeface="Times New Roman" pitchFamily="18" charset="0"/>
                          <a:cs typeface="Arial" pitchFamily="34" charset="0"/>
                        </a:rPr>
                        <a:t>*</a:t>
                      </a:r>
                      <a:r>
                        <a:rPr kumimoji="0" lang="en-US" sz="1400" b="0" i="1" u="none" strike="noStrike" cap="none" normalizeH="0" baseline="0" dirty="0">
                          <a:ln>
                            <a:noFill/>
                          </a:ln>
                          <a:solidFill>
                            <a:schemeClr val="tx1"/>
                          </a:solidFill>
                          <a:effectLst/>
                          <a:latin typeface="+mj-lt"/>
                          <a:ea typeface="Times New Roman" pitchFamily="18" charset="0"/>
                          <a:cs typeface="Arial" pitchFamily="34" charset="0"/>
                        </a:rPr>
                        <a:t>p is significant at 0.05 </a:t>
                      </a:r>
                      <a:endParaRPr kumimoji="0" lang="en-US" sz="1400" b="0" i="1" u="none" strike="noStrike" cap="none" normalizeH="0" baseline="0" dirty="0">
                        <a:ln>
                          <a:noFill/>
                        </a:ln>
                        <a:solidFill>
                          <a:schemeClr val="tx1"/>
                        </a:solidFill>
                        <a:effectLst/>
                        <a:latin typeface="+mj-lt"/>
                        <a:cs typeface="Arial" pitchFamily="34" charset="0"/>
                      </a:endParaRPr>
                    </a:p>
                  </a:txBody>
                  <a:tcPr marL="0" marR="0" marT="0" marB="0"/>
                </a:tc>
                <a:tc hMerge="1">
                  <a:txBody>
                    <a:bodyPr/>
                    <a:lstStyle/>
                    <a:p>
                      <a:endParaRPr lang="en-US" dirty="0"/>
                    </a:p>
                  </a:txBody>
                  <a:tcPr marL="0" marR="0" marT="0" marB="0"/>
                </a:tc>
                <a:tc hMerge="1">
                  <a:txBody>
                    <a:bodyPr/>
                    <a:lstStyle/>
                    <a:p>
                      <a:endParaRPr lang="en-US" dirty="0"/>
                    </a:p>
                  </a:txBody>
                  <a:tcPr marL="0" marR="0" marT="0" marB="0"/>
                </a:tc>
                <a:tc hMerge="1">
                  <a:txBody>
                    <a:bodyPr/>
                    <a:lstStyle/>
                    <a:p>
                      <a:pPr marL="0" marR="0">
                        <a:lnSpc>
                          <a:spcPct val="150000"/>
                        </a:lnSpc>
                        <a:spcBef>
                          <a:spcPts val="0"/>
                        </a:spcBef>
                        <a:spcAft>
                          <a:spcPts val="0"/>
                        </a:spcAft>
                      </a:pPr>
                      <a:endParaRPr lang="en-US" sz="800" dirty="0">
                        <a:effectLst/>
                        <a:latin typeface="Calibri"/>
                        <a:ea typeface="Calibri"/>
                        <a:cs typeface="Times New Roman"/>
                      </a:endParaRPr>
                    </a:p>
                  </a:txBody>
                  <a:tcPr marL="0" marR="0" marT="0" marB="0" anchor="ctr"/>
                </a:tc>
                <a:tc hMerge="1">
                  <a:txBody>
                    <a:bodyPr/>
                    <a:lstStyle/>
                    <a:p>
                      <a:pPr marL="0" marR="0">
                        <a:lnSpc>
                          <a:spcPct val="150000"/>
                        </a:lnSpc>
                        <a:spcBef>
                          <a:spcPts val="0"/>
                        </a:spcBef>
                        <a:spcAft>
                          <a:spcPts val="0"/>
                        </a:spcAft>
                      </a:pPr>
                      <a:endParaRPr lang="en-US" sz="800" dirty="0">
                        <a:effectLst/>
                        <a:latin typeface="Calibri"/>
                        <a:ea typeface="Calibri"/>
                        <a:cs typeface="Times New Roman"/>
                      </a:endParaRPr>
                    </a:p>
                  </a:txBody>
                  <a:tcPr marL="0" marR="0" marT="0" marB="0" anchor="ctr"/>
                </a:tc>
                <a:tc hMerge="1">
                  <a:txBody>
                    <a:bodyPr/>
                    <a:lstStyle/>
                    <a:p>
                      <a:pPr marL="0" marR="0">
                        <a:lnSpc>
                          <a:spcPct val="150000"/>
                        </a:lnSpc>
                        <a:spcBef>
                          <a:spcPts val="0"/>
                        </a:spcBef>
                        <a:spcAft>
                          <a:spcPts val="0"/>
                        </a:spcAft>
                      </a:pPr>
                      <a:endParaRPr lang="en-US" sz="800" dirty="0">
                        <a:effectLst/>
                        <a:latin typeface="Calibri"/>
                        <a:ea typeface="Calibri"/>
                        <a:cs typeface="Times New Roman"/>
                      </a:endParaRPr>
                    </a:p>
                  </a:txBody>
                  <a:tcPr marL="0" marR="0" marT="0" marB="0" anchor="ctr"/>
                </a:tc>
                <a:extLst>
                  <a:ext uri="{0D108BD9-81ED-4DB2-BD59-A6C34878D82A}">
                    <a16:rowId xmlns:a16="http://schemas.microsoft.com/office/drawing/2014/main" val="10016"/>
                  </a:ext>
                </a:extLst>
              </a:tr>
            </a:tbl>
          </a:graphicData>
        </a:graphic>
      </p:graphicFrame>
      <p:sp>
        <p:nvSpPr>
          <p:cNvPr id="5" name="Rectangle 1"/>
          <p:cNvSpPr>
            <a:spLocks noChangeArrowheads="1"/>
          </p:cNvSpPr>
          <p:nvPr/>
        </p:nvSpPr>
        <p:spPr bwMode="auto">
          <a:xfrm>
            <a:off x="457200" y="914400"/>
            <a:ext cx="85343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solidFill>
                  <a:schemeClr val="tx1"/>
                </a:solidFill>
                <a:effectLst/>
                <a:latin typeface="+mj-lt"/>
                <a:ea typeface="Times New Roman" pitchFamily="18" charset="0"/>
                <a:cs typeface="Times New Roman" pitchFamily="18" charset="0"/>
              </a:rPr>
              <a:t>Table 6: </a:t>
            </a:r>
            <a:r>
              <a:rPr lang="en-US" sz="2400" dirty="0">
                <a:latin typeface="+mj-lt"/>
                <a:ea typeface="Times New Roman" pitchFamily="18" charset="0"/>
                <a:cs typeface="Arial" pitchFamily="34" charset="0"/>
              </a:rPr>
              <a:t> </a:t>
            </a:r>
            <a:r>
              <a:rPr kumimoji="0" lang="en-US" sz="2400" u="none" strike="noStrike" cap="none" normalizeH="0" baseline="0" dirty="0">
                <a:ln>
                  <a:noFill/>
                </a:ln>
                <a:solidFill>
                  <a:schemeClr val="tx1"/>
                </a:solidFill>
                <a:effectLst/>
                <a:latin typeface="+mj-lt"/>
                <a:ea typeface="Times New Roman" pitchFamily="18" charset="0"/>
                <a:cs typeface="Times New Roman" pitchFamily="18" charset="0"/>
              </a:rPr>
              <a:t>ANOVA for Students’ Expectations Enrolled in Research Course </a:t>
            </a:r>
            <a:endParaRPr kumimoji="0" lang="en-US" sz="2400" u="none" strike="noStrike" cap="none" normalizeH="0" baseline="0" dirty="0">
              <a:ln>
                <a:noFill/>
              </a:ln>
              <a:solidFill>
                <a:schemeClr val="tx1"/>
              </a:solidFill>
              <a:effectLst/>
              <a:latin typeface="+mj-lt"/>
              <a:ea typeface="Times New Roman" pitchFamily="18" charset="0"/>
              <a:cs typeface="Arial" pitchFamily="34" charset="0"/>
            </a:endParaRPr>
          </a:p>
        </p:txBody>
      </p:sp>
    </p:spTree>
    <p:extLst>
      <p:ext uri="{BB962C8B-B14F-4D97-AF65-F5344CB8AC3E}">
        <p14:creationId xmlns:p14="http://schemas.microsoft.com/office/powerpoint/2010/main" val="3566041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b="1" dirty="0"/>
              <a:t>Findings and Conclusion (</a:t>
            </a:r>
            <a:r>
              <a:rPr lang="en-US" sz="4000" b="1" dirty="0" err="1"/>
              <a:t>cont</a:t>
            </a:r>
            <a:r>
              <a:rPr lang="en-US" sz="4000" b="1" dirty="0"/>
              <a:t>…)</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8063260"/>
              </p:ext>
            </p:extLst>
          </p:nvPr>
        </p:nvGraphicFramePr>
        <p:xfrm>
          <a:off x="152400" y="2217261"/>
          <a:ext cx="8915400" cy="3438525"/>
        </p:xfrm>
        <a:graphic>
          <a:graphicData uri="http://schemas.openxmlformats.org/drawingml/2006/table">
            <a:tbl>
              <a:tblPr>
                <a:tableStyleId>{5C22544A-7EE6-4342-B048-85BDC9FD1C3A}</a:tableStyleId>
              </a:tblPr>
              <a:tblGrid>
                <a:gridCol w="25146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685800">
                  <a:extLst>
                    <a:ext uri="{9D8B030D-6E8A-4147-A177-3AD203B41FA5}">
                      <a16:colId xmlns:a16="http://schemas.microsoft.com/office/drawing/2014/main" val="20005"/>
                    </a:ext>
                  </a:extLst>
                </a:gridCol>
              </a:tblGrid>
              <a:tr h="597535">
                <a:tc>
                  <a:txBody>
                    <a:bodyPr/>
                    <a:lstStyle/>
                    <a:p>
                      <a:pPr marL="0" marR="0">
                        <a:lnSpc>
                          <a:spcPct val="100000"/>
                        </a:lnSpc>
                        <a:spcBef>
                          <a:spcPts val="0"/>
                        </a:spcBef>
                        <a:spcAft>
                          <a:spcPts val="0"/>
                        </a:spcAft>
                      </a:pPr>
                      <a:r>
                        <a:rPr lang="en-US" sz="1800" b="0" dirty="0">
                          <a:effectLst/>
                          <a:latin typeface="+mj-lt"/>
                        </a:rPr>
                        <a:t>Dimension of Expectations</a:t>
                      </a:r>
                      <a:endParaRPr lang="en-US" sz="1800" b="0" dirty="0">
                        <a:effectLst/>
                        <a:latin typeface="+mj-lt"/>
                        <a:ea typeface="Calibri"/>
                        <a:cs typeface="Times New Roman"/>
                      </a:endParaRPr>
                    </a:p>
                  </a:txBody>
                  <a:tcPr marL="0" marR="0" marT="0" marB="0" anchor="b"/>
                </a:tc>
                <a:tc>
                  <a:txBody>
                    <a:bodyPr/>
                    <a:lstStyle/>
                    <a:p>
                      <a:pPr marL="38100" marR="38100">
                        <a:lnSpc>
                          <a:spcPct val="150000"/>
                        </a:lnSpc>
                        <a:spcBef>
                          <a:spcPts val="0"/>
                        </a:spcBef>
                        <a:spcAft>
                          <a:spcPts val="0"/>
                        </a:spcAft>
                      </a:pPr>
                      <a:r>
                        <a:rPr lang="en-US" sz="1800" b="0" dirty="0">
                          <a:effectLst/>
                          <a:latin typeface="+mj-lt"/>
                        </a:rPr>
                        <a:t>(I) Program</a:t>
                      </a:r>
                      <a:endParaRPr lang="en-US" sz="1800" b="0" dirty="0">
                        <a:effectLst/>
                        <a:latin typeface="+mj-lt"/>
                        <a:ea typeface="Calibri"/>
                        <a:cs typeface="Times New Roman"/>
                      </a:endParaRPr>
                    </a:p>
                  </a:txBody>
                  <a:tcPr marL="0" marR="0" marT="0" marB="0" anchor="b"/>
                </a:tc>
                <a:tc>
                  <a:txBody>
                    <a:bodyPr/>
                    <a:lstStyle/>
                    <a:p>
                      <a:pPr marL="38100" marR="38100">
                        <a:lnSpc>
                          <a:spcPct val="150000"/>
                        </a:lnSpc>
                        <a:spcBef>
                          <a:spcPts val="0"/>
                        </a:spcBef>
                        <a:spcAft>
                          <a:spcPts val="0"/>
                        </a:spcAft>
                      </a:pPr>
                      <a:r>
                        <a:rPr lang="en-US" sz="1800" b="0" dirty="0">
                          <a:effectLst/>
                          <a:latin typeface="+mj-lt"/>
                        </a:rPr>
                        <a:t>(J) Program</a:t>
                      </a:r>
                      <a:endParaRPr lang="en-US" sz="18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800" b="0" dirty="0">
                          <a:effectLst/>
                          <a:latin typeface="+mj-lt"/>
                        </a:rPr>
                        <a:t>Mean Difference (I-J)</a:t>
                      </a:r>
                      <a:endParaRPr lang="en-US" sz="18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800" b="0" dirty="0">
                          <a:effectLst/>
                          <a:latin typeface="+mj-lt"/>
                        </a:rPr>
                        <a:t>Std. Error</a:t>
                      </a:r>
                      <a:endParaRPr lang="en-US" sz="1800" b="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1800" b="0" dirty="0">
                          <a:effectLst/>
                          <a:latin typeface="+mj-lt"/>
                        </a:rPr>
                        <a:t>Sig.</a:t>
                      </a:r>
                      <a:endParaRPr lang="en-US" sz="1800" b="0" dirty="0">
                        <a:effectLst/>
                        <a:latin typeface="+mj-lt"/>
                        <a:ea typeface="Calibri"/>
                        <a:cs typeface="Times New Roman"/>
                      </a:endParaRPr>
                    </a:p>
                  </a:txBody>
                  <a:tcPr marL="0" marR="0" marT="0" marB="0" anchor="b"/>
                </a:tc>
                <a:extLst>
                  <a:ext uri="{0D108BD9-81ED-4DB2-BD59-A6C34878D82A}">
                    <a16:rowId xmlns:a16="http://schemas.microsoft.com/office/drawing/2014/main" val="10000"/>
                  </a:ext>
                </a:extLst>
              </a:tr>
              <a:tr h="0">
                <a:tc rowSpan="3">
                  <a:txBody>
                    <a:bodyPr/>
                    <a:lstStyle/>
                    <a:p>
                      <a:pPr marL="0" marR="0">
                        <a:lnSpc>
                          <a:spcPct val="100000"/>
                        </a:lnSpc>
                        <a:spcBef>
                          <a:spcPts val="0"/>
                        </a:spcBef>
                        <a:spcAft>
                          <a:spcPts val="0"/>
                        </a:spcAft>
                      </a:pPr>
                      <a:r>
                        <a:rPr lang="en-US" sz="1800" b="0" dirty="0">
                          <a:effectLst/>
                          <a:latin typeface="+mj-lt"/>
                        </a:rPr>
                        <a:t>Support and Guidance in Terms of Actual Thesis Writing </a:t>
                      </a:r>
                      <a:endParaRPr lang="en-US" sz="1800" b="0" dirty="0">
                        <a:effectLst/>
                        <a:latin typeface="+mj-lt"/>
                        <a:ea typeface="Calibri"/>
                        <a:cs typeface="Times New Roman"/>
                      </a:endParaRPr>
                    </a:p>
                  </a:txBody>
                  <a:tcPr marL="0" marR="0" marT="0" marB="0"/>
                </a:tc>
                <a:tc rowSpan="3">
                  <a:txBody>
                    <a:bodyPr/>
                    <a:lstStyle/>
                    <a:p>
                      <a:pPr marL="38100" marR="38100">
                        <a:lnSpc>
                          <a:spcPct val="100000"/>
                        </a:lnSpc>
                        <a:spcBef>
                          <a:spcPts val="0"/>
                        </a:spcBef>
                        <a:spcAft>
                          <a:spcPts val="0"/>
                        </a:spcAft>
                      </a:pPr>
                      <a:r>
                        <a:rPr lang="en-US" sz="1800" b="0" dirty="0">
                          <a:effectLst/>
                          <a:latin typeface="+mj-lt"/>
                        </a:rPr>
                        <a:t>Education</a:t>
                      </a:r>
                    </a:p>
                    <a:p>
                      <a:pPr marL="38100" marR="38100">
                        <a:lnSpc>
                          <a:spcPct val="100000"/>
                        </a:lnSpc>
                        <a:spcBef>
                          <a:spcPts val="0"/>
                        </a:spcBef>
                        <a:spcAft>
                          <a:spcPts val="0"/>
                        </a:spcAft>
                      </a:pPr>
                      <a:r>
                        <a:rPr lang="en-US" sz="1800" b="0" dirty="0">
                          <a:effectLst/>
                          <a:latin typeface="+mj-lt"/>
                        </a:rPr>
                        <a:t>Management Sciences</a:t>
                      </a:r>
                    </a:p>
                    <a:p>
                      <a:pPr marL="38100" marR="38100">
                        <a:lnSpc>
                          <a:spcPct val="100000"/>
                        </a:lnSpc>
                        <a:spcBef>
                          <a:spcPts val="0"/>
                        </a:spcBef>
                        <a:spcAft>
                          <a:spcPts val="0"/>
                        </a:spcAft>
                      </a:pPr>
                      <a:r>
                        <a:rPr lang="en-US" sz="1800" b="0" dirty="0">
                          <a:effectLst/>
                          <a:latin typeface="+mj-lt"/>
                        </a:rPr>
                        <a:t>Zoology</a:t>
                      </a:r>
                      <a:endParaRPr lang="en-US" sz="1800" b="0" dirty="0">
                        <a:effectLst/>
                        <a:latin typeface="+mj-lt"/>
                        <a:ea typeface="Calibri"/>
                        <a:cs typeface="Times New Roman"/>
                      </a:endParaRPr>
                    </a:p>
                  </a:txBody>
                  <a:tcPr marL="0" marR="0" marT="0" marB="0"/>
                </a:tc>
                <a:tc rowSpan="3">
                  <a:txBody>
                    <a:bodyPr/>
                    <a:lstStyle/>
                    <a:p>
                      <a:pPr marL="38100" marR="38100">
                        <a:lnSpc>
                          <a:spcPct val="100000"/>
                        </a:lnSpc>
                        <a:spcBef>
                          <a:spcPts val="0"/>
                        </a:spcBef>
                        <a:spcAft>
                          <a:spcPts val="0"/>
                        </a:spcAft>
                      </a:pPr>
                      <a:r>
                        <a:rPr lang="en-US" sz="1800" b="0" dirty="0">
                          <a:effectLst/>
                          <a:latin typeface="+mj-lt"/>
                        </a:rPr>
                        <a:t>Computer Science</a:t>
                      </a:r>
                    </a:p>
                    <a:p>
                      <a:pPr marL="0" marR="38100">
                        <a:lnSpc>
                          <a:spcPct val="100000"/>
                        </a:lnSpc>
                        <a:spcBef>
                          <a:spcPts val="0"/>
                        </a:spcBef>
                        <a:spcAft>
                          <a:spcPts val="0"/>
                        </a:spcAft>
                      </a:pPr>
                      <a:r>
                        <a:rPr lang="en-US" sz="1800" b="0" dirty="0">
                          <a:effectLst/>
                          <a:latin typeface="+mj-lt"/>
                        </a:rPr>
                        <a:t> </a:t>
                      </a:r>
                    </a:p>
                    <a:p>
                      <a:pPr marL="0" marR="38100">
                        <a:lnSpc>
                          <a:spcPct val="150000"/>
                        </a:lnSpc>
                        <a:spcBef>
                          <a:spcPts val="0"/>
                        </a:spcBef>
                        <a:spcAft>
                          <a:spcPts val="0"/>
                        </a:spcAft>
                      </a:pPr>
                      <a:r>
                        <a:rPr lang="en-US" sz="1800" b="0" dirty="0">
                          <a:effectLst/>
                          <a:latin typeface="+mj-lt"/>
                        </a:rPr>
                        <a:t> </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2.24</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1.14</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.003</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1"/>
                  </a:ext>
                </a:extLst>
              </a:tr>
              <a:tr h="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ct val="150000"/>
                        </a:lnSpc>
                        <a:spcBef>
                          <a:spcPts val="0"/>
                        </a:spcBef>
                        <a:spcAft>
                          <a:spcPts val="0"/>
                        </a:spcAft>
                      </a:pPr>
                      <a:r>
                        <a:rPr lang="en-US" sz="1800" b="0" dirty="0">
                          <a:effectLst/>
                          <a:latin typeface="+mj-lt"/>
                        </a:rPr>
                        <a:t>2.14</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1.11</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.006</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2"/>
                  </a:ext>
                </a:extLst>
              </a:tr>
              <a:tr h="25161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ct val="150000"/>
                        </a:lnSpc>
                        <a:spcBef>
                          <a:spcPts val="0"/>
                        </a:spcBef>
                        <a:spcAft>
                          <a:spcPts val="0"/>
                        </a:spcAft>
                      </a:pPr>
                      <a:r>
                        <a:rPr lang="en-US" sz="1800" b="0" dirty="0">
                          <a:effectLst/>
                          <a:latin typeface="+mj-lt"/>
                        </a:rPr>
                        <a:t>2.94</a:t>
                      </a:r>
                      <a:r>
                        <a:rPr lang="en-US" sz="1800" b="0" baseline="30000" dirty="0">
                          <a:effectLst/>
                          <a:latin typeface="+mj-lt"/>
                        </a:rPr>
                        <a:t>*</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1.21</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.017</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3"/>
                  </a:ext>
                </a:extLst>
              </a:tr>
              <a:tr h="0">
                <a:tc rowSpan="3">
                  <a:txBody>
                    <a:bodyPr/>
                    <a:lstStyle/>
                    <a:p>
                      <a:pPr marL="0" marR="0">
                        <a:lnSpc>
                          <a:spcPct val="150000"/>
                        </a:lnSpc>
                        <a:spcBef>
                          <a:spcPts val="0"/>
                        </a:spcBef>
                        <a:spcAft>
                          <a:spcPts val="0"/>
                        </a:spcAft>
                      </a:pPr>
                      <a:r>
                        <a:rPr lang="en-US" sz="1800" b="0" dirty="0">
                          <a:effectLst/>
                          <a:latin typeface="+mj-lt"/>
                        </a:rPr>
                        <a:t>Access to Resources</a:t>
                      </a:r>
                    </a:p>
                    <a:p>
                      <a:pPr marL="0" marR="0">
                        <a:lnSpc>
                          <a:spcPct val="150000"/>
                        </a:lnSpc>
                        <a:spcBef>
                          <a:spcPts val="0"/>
                        </a:spcBef>
                        <a:spcAft>
                          <a:spcPts val="0"/>
                        </a:spcAft>
                      </a:pPr>
                      <a:r>
                        <a:rPr lang="en-US" sz="1800" b="0" dirty="0">
                          <a:effectLst/>
                          <a:latin typeface="+mj-lt"/>
                        </a:rPr>
                        <a:t> </a:t>
                      </a:r>
                      <a:endParaRPr lang="en-US" sz="1800" b="0" dirty="0">
                        <a:effectLst/>
                        <a:latin typeface="+mj-lt"/>
                        <a:ea typeface="Calibri"/>
                        <a:cs typeface="Times New Roman"/>
                      </a:endParaRPr>
                    </a:p>
                  </a:txBody>
                  <a:tcPr marL="0" marR="0" marT="0" marB="0"/>
                </a:tc>
                <a:tc rowSpan="3">
                  <a:txBody>
                    <a:bodyPr/>
                    <a:lstStyle/>
                    <a:p>
                      <a:pPr marL="38100" marR="38100">
                        <a:lnSpc>
                          <a:spcPct val="150000"/>
                        </a:lnSpc>
                        <a:spcBef>
                          <a:spcPts val="0"/>
                        </a:spcBef>
                        <a:spcAft>
                          <a:spcPts val="0"/>
                        </a:spcAft>
                      </a:pPr>
                      <a:r>
                        <a:rPr lang="en-US" sz="1800" b="0" dirty="0">
                          <a:effectLst/>
                          <a:latin typeface="+mj-lt"/>
                        </a:rPr>
                        <a:t>Education</a:t>
                      </a:r>
                    </a:p>
                    <a:p>
                      <a:pPr marL="38100" marR="38100">
                        <a:lnSpc>
                          <a:spcPct val="150000"/>
                        </a:lnSpc>
                        <a:spcBef>
                          <a:spcPts val="0"/>
                        </a:spcBef>
                        <a:spcAft>
                          <a:spcPts val="0"/>
                        </a:spcAft>
                      </a:pPr>
                      <a:r>
                        <a:rPr lang="en-US" sz="1800" b="0" dirty="0">
                          <a:effectLst/>
                          <a:latin typeface="+mj-lt"/>
                        </a:rPr>
                        <a:t> </a:t>
                      </a:r>
                      <a:endParaRPr lang="en-US" sz="1800" b="0" dirty="0">
                        <a:effectLst/>
                        <a:latin typeface="+mj-lt"/>
                        <a:ea typeface="Calibri"/>
                        <a:cs typeface="Times New Roman"/>
                      </a:endParaRPr>
                    </a:p>
                  </a:txBody>
                  <a:tcPr marL="0" marR="0" marT="0" marB="0"/>
                </a:tc>
                <a:tc>
                  <a:txBody>
                    <a:bodyPr/>
                    <a:lstStyle/>
                    <a:p>
                      <a:pPr marL="38100" marR="38100">
                        <a:lnSpc>
                          <a:spcPct val="100000"/>
                        </a:lnSpc>
                        <a:spcBef>
                          <a:spcPts val="0"/>
                        </a:spcBef>
                        <a:spcAft>
                          <a:spcPts val="0"/>
                        </a:spcAft>
                      </a:pPr>
                      <a:r>
                        <a:rPr lang="en-US" sz="1800" b="0" dirty="0">
                          <a:effectLst/>
                          <a:latin typeface="+mj-lt"/>
                        </a:rPr>
                        <a:t>Computer Science</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2.61</a:t>
                      </a:r>
                      <a:r>
                        <a:rPr lang="en-US" sz="1800" b="0" baseline="30000" dirty="0">
                          <a:effectLst/>
                          <a:latin typeface="+mj-lt"/>
                        </a:rPr>
                        <a:t>*</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.78</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.001</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4"/>
                  </a:ext>
                </a:extLst>
              </a:tr>
              <a:tr h="0">
                <a:tc vMerge="1">
                  <a:txBody>
                    <a:bodyPr/>
                    <a:lstStyle/>
                    <a:p>
                      <a:endParaRPr lang="en-US"/>
                    </a:p>
                  </a:txBody>
                  <a:tcPr/>
                </a:tc>
                <a:tc vMerge="1">
                  <a:txBody>
                    <a:bodyPr/>
                    <a:lstStyle/>
                    <a:p>
                      <a:endParaRPr lang="en-US"/>
                    </a:p>
                  </a:txBody>
                  <a:tcPr/>
                </a:tc>
                <a:tc>
                  <a:txBody>
                    <a:bodyPr/>
                    <a:lstStyle/>
                    <a:p>
                      <a:pPr marL="38100" marR="38100">
                        <a:lnSpc>
                          <a:spcPct val="100000"/>
                        </a:lnSpc>
                        <a:spcBef>
                          <a:spcPts val="0"/>
                        </a:spcBef>
                        <a:spcAft>
                          <a:spcPts val="0"/>
                        </a:spcAft>
                      </a:pPr>
                      <a:r>
                        <a:rPr lang="en-US" sz="1800" b="0" dirty="0">
                          <a:effectLst/>
                          <a:latin typeface="+mj-lt"/>
                        </a:rPr>
                        <a:t>Management Sciences</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1.92</a:t>
                      </a:r>
                      <a:r>
                        <a:rPr lang="en-US" sz="1800" b="0" baseline="30000" dirty="0">
                          <a:effectLst/>
                          <a:latin typeface="+mj-lt"/>
                        </a:rPr>
                        <a:t>*</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.85</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.027</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5"/>
                  </a:ext>
                </a:extLst>
              </a:tr>
              <a:tr h="0">
                <a:tc vMerge="1">
                  <a:txBody>
                    <a:bodyPr/>
                    <a:lstStyle/>
                    <a:p>
                      <a:endParaRPr lang="en-US"/>
                    </a:p>
                  </a:txBody>
                  <a:tcPr/>
                </a:tc>
                <a:tc vMerge="1">
                  <a:txBody>
                    <a:bodyPr/>
                    <a:lstStyle/>
                    <a:p>
                      <a:endParaRPr lang="en-US"/>
                    </a:p>
                  </a:txBody>
                  <a:tcPr/>
                </a:tc>
                <a:tc>
                  <a:txBody>
                    <a:bodyPr/>
                    <a:lstStyle/>
                    <a:p>
                      <a:pPr marL="38100" marR="38100">
                        <a:lnSpc>
                          <a:spcPct val="150000"/>
                        </a:lnSpc>
                        <a:spcBef>
                          <a:spcPts val="0"/>
                        </a:spcBef>
                        <a:spcAft>
                          <a:spcPts val="0"/>
                        </a:spcAft>
                      </a:pPr>
                      <a:r>
                        <a:rPr lang="en-US" sz="1800" b="0" dirty="0">
                          <a:effectLst/>
                          <a:latin typeface="+mj-lt"/>
                        </a:rPr>
                        <a:t>Mathematics</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2.11</a:t>
                      </a:r>
                      <a:r>
                        <a:rPr lang="en-US" sz="1800" b="0" baseline="30000" dirty="0">
                          <a:effectLst/>
                          <a:latin typeface="+mj-lt"/>
                        </a:rPr>
                        <a:t>*</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0" dirty="0">
                          <a:effectLst/>
                          <a:latin typeface="+mj-lt"/>
                        </a:rPr>
                        <a:t>.89</a:t>
                      </a:r>
                      <a:endParaRPr lang="en-US" sz="1800" b="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1800" b="1" dirty="0">
                          <a:solidFill>
                            <a:srgbClr val="7030A0"/>
                          </a:solidFill>
                          <a:effectLst/>
                          <a:latin typeface="+mj-lt"/>
                        </a:rPr>
                        <a:t>.020</a:t>
                      </a:r>
                      <a:endParaRPr lang="en-US" sz="1800" b="1" dirty="0">
                        <a:solidFill>
                          <a:srgbClr val="7030A0"/>
                        </a:solidFill>
                        <a:effectLst/>
                        <a:latin typeface="+mj-lt"/>
                        <a:ea typeface="Calibri"/>
                        <a:cs typeface="Times New Roman"/>
                      </a:endParaRPr>
                    </a:p>
                  </a:txBody>
                  <a:tcPr marL="0" marR="0" marT="0" marB="0"/>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304800" y="1524000"/>
            <a:ext cx="8229600"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u="none" strike="noStrike" cap="none" normalizeH="0" baseline="0" dirty="0">
                <a:ln>
                  <a:noFill/>
                </a:ln>
                <a:solidFill>
                  <a:schemeClr val="tx1"/>
                </a:solidFill>
                <a:effectLst/>
                <a:latin typeface="+mj-lt"/>
                <a:ea typeface="Times New Roman" pitchFamily="18" charset="0"/>
                <a:cs typeface="Arial" pitchFamily="34" charset="0"/>
              </a:rPr>
              <a:t>Table 7:</a:t>
            </a:r>
            <a:r>
              <a:rPr kumimoji="0" lang="en-US" sz="2000" u="none" strike="noStrike" cap="none" normalizeH="0" dirty="0">
                <a:ln>
                  <a:noFill/>
                </a:ln>
                <a:solidFill>
                  <a:schemeClr val="tx1"/>
                </a:solidFill>
                <a:effectLst/>
                <a:latin typeface="+mj-lt"/>
                <a:ea typeface="Times New Roman" pitchFamily="18" charset="0"/>
                <a:cs typeface="Arial" pitchFamily="34" charset="0"/>
              </a:rPr>
              <a:t> </a:t>
            </a:r>
            <a:r>
              <a:rPr kumimoji="0" lang="en-US" sz="2000" u="none" strike="noStrike" cap="none" normalizeH="0" baseline="0" dirty="0">
                <a:ln>
                  <a:noFill/>
                </a:ln>
                <a:solidFill>
                  <a:schemeClr val="tx1"/>
                </a:solidFill>
                <a:effectLst/>
                <a:latin typeface="+mj-lt"/>
                <a:ea typeface="Times New Roman" pitchFamily="18" charset="0"/>
                <a:cs typeface="Arial" pitchFamily="34" charset="0"/>
              </a:rPr>
              <a:t>Post Hoc Analysis Regarding Mean Difference between Groups </a:t>
            </a:r>
            <a:endParaRPr kumimoji="0" lang="en-US" sz="2000" u="none" strike="noStrike" cap="none" normalizeH="0" baseline="0" dirty="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83549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Results and Conclusion  </a:t>
            </a:r>
            <a:br>
              <a:rPr lang="en-US" dirty="0"/>
            </a:br>
            <a:endParaRPr lang="en-US" dirty="0"/>
          </a:p>
        </p:txBody>
      </p:sp>
      <p:sp>
        <p:nvSpPr>
          <p:cNvPr id="3" name="Content Placeholder 2"/>
          <p:cNvSpPr>
            <a:spLocks noGrp="1"/>
          </p:cNvSpPr>
          <p:nvPr>
            <p:ph idx="1"/>
          </p:nvPr>
        </p:nvSpPr>
        <p:spPr>
          <a:xfrm>
            <a:off x="152400" y="1600200"/>
            <a:ext cx="8991600" cy="5715000"/>
          </a:xfrm>
        </p:spPr>
        <p:txBody>
          <a:bodyPr>
            <a:normAutofit fontScale="25000" lnSpcReduction="20000"/>
          </a:bodyPr>
          <a:lstStyle/>
          <a:p>
            <a:pPr marL="0" indent="0">
              <a:buNone/>
            </a:pPr>
            <a:r>
              <a:rPr lang="en-US" sz="9600" dirty="0">
                <a:latin typeface="+mj-lt"/>
              </a:rPr>
              <a:t>Major conclusions:</a:t>
            </a:r>
          </a:p>
          <a:p>
            <a:pPr>
              <a:spcBef>
                <a:spcPts val="600"/>
              </a:spcBef>
              <a:spcAft>
                <a:spcPts val="600"/>
              </a:spcAft>
            </a:pPr>
            <a:r>
              <a:rPr lang="en-US" sz="9600" dirty="0">
                <a:latin typeface="+mj-lt"/>
              </a:rPr>
              <a:t>50 % students asked for 1-2 </a:t>
            </a:r>
            <a:r>
              <a:rPr lang="en-US" sz="9600" dirty="0" err="1">
                <a:latin typeface="+mj-lt"/>
              </a:rPr>
              <a:t>hrs</a:t>
            </a:r>
            <a:r>
              <a:rPr lang="en-US" sz="9600" dirty="0">
                <a:latin typeface="+mj-lt"/>
              </a:rPr>
              <a:t> per week of supervisors’ guidance. </a:t>
            </a:r>
          </a:p>
          <a:p>
            <a:pPr>
              <a:spcBef>
                <a:spcPts val="600"/>
              </a:spcBef>
              <a:spcAft>
                <a:spcPts val="600"/>
              </a:spcAft>
            </a:pPr>
            <a:r>
              <a:rPr lang="en-US" sz="9600" dirty="0">
                <a:latin typeface="+mj-lt"/>
              </a:rPr>
              <a:t>Most of the respondents expected that actual thesis writing is responsibility of </a:t>
            </a:r>
            <a:r>
              <a:rPr lang="en-US" sz="9600" dirty="0">
                <a:solidFill>
                  <a:srgbClr val="0070C0"/>
                </a:solidFill>
                <a:latin typeface="+mj-lt"/>
              </a:rPr>
              <a:t>both supervisor and supervisee</a:t>
            </a:r>
            <a:r>
              <a:rPr lang="en-US" sz="9600" dirty="0">
                <a:latin typeface="+mj-lt"/>
              </a:rPr>
              <a:t>. </a:t>
            </a:r>
          </a:p>
          <a:p>
            <a:pPr fontAlgn="t">
              <a:spcBef>
                <a:spcPts val="600"/>
              </a:spcBef>
              <a:spcAft>
                <a:spcPts val="600"/>
              </a:spcAft>
            </a:pPr>
            <a:r>
              <a:rPr lang="en-US" sz="9600" dirty="0">
                <a:latin typeface="+mj-lt"/>
              </a:rPr>
              <a:t>About half of the respondents believed provision of resources is </a:t>
            </a:r>
            <a:r>
              <a:rPr lang="en-US" sz="9600" dirty="0">
                <a:solidFill>
                  <a:srgbClr val="0070C0"/>
                </a:solidFill>
                <a:latin typeface="+mj-lt"/>
              </a:rPr>
              <a:t>supervisor’s responsibility</a:t>
            </a:r>
            <a:r>
              <a:rPr lang="en-US" sz="9600" dirty="0">
                <a:latin typeface="+mj-lt"/>
              </a:rPr>
              <a:t>. </a:t>
            </a:r>
          </a:p>
          <a:p>
            <a:pPr>
              <a:spcBef>
                <a:spcPts val="600"/>
              </a:spcBef>
              <a:spcAft>
                <a:spcPts val="600"/>
              </a:spcAft>
            </a:pPr>
            <a:r>
              <a:rPr lang="en-US" sz="9600" dirty="0">
                <a:latin typeface="+mj-lt"/>
              </a:rPr>
              <a:t>Most of the  students believed that to arrange schedules of meetings is </a:t>
            </a:r>
            <a:r>
              <a:rPr lang="en-US" sz="9600" dirty="0">
                <a:solidFill>
                  <a:srgbClr val="0070C0"/>
                </a:solidFill>
                <a:latin typeface="+mj-lt"/>
              </a:rPr>
              <a:t>supervisor’s responsibility</a:t>
            </a:r>
            <a:r>
              <a:rPr lang="en-US" sz="9600" dirty="0">
                <a:latin typeface="+mj-lt"/>
              </a:rPr>
              <a:t>. </a:t>
            </a:r>
          </a:p>
          <a:p>
            <a:pPr>
              <a:spcBef>
                <a:spcPts val="600"/>
              </a:spcBef>
              <a:spcAft>
                <a:spcPts val="600"/>
              </a:spcAft>
            </a:pPr>
            <a:r>
              <a:rPr lang="en-US" sz="9600" dirty="0">
                <a:latin typeface="+mj-lt"/>
              </a:rPr>
              <a:t>More than half of the students believed that providing detailed &amp; timely written comments on all written manuscripts is the </a:t>
            </a:r>
            <a:r>
              <a:rPr lang="en-US" sz="9600" dirty="0">
                <a:solidFill>
                  <a:srgbClr val="0070C0"/>
                </a:solidFill>
                <a:latin typeface="+mj-lt"/>
              </a:rPr>
              <a:t>responsibility of supervisor</a:t>
            </a:r>
            <a:r>
              <a:rPr lang="en-US" sz="9600" dirty="0">
                <a:latin typeface="+mj-lt"/>
              </a:rPr>
              <a:t>.</a:t>
            </a:r>
          </a:p>
          <a:p>
            <a:pPr>
              <a:spcBef>
                <a:spcPts val="600"/>
              </a:spcBef>
              <a:spcAft>
                <a:spcPts val="600"/>
              </a:spcAft>
            </a:pPr>
            <a:r>
              <a:rPr lang="en-US" sz="9600" dirty="0">
                <a:latin typeface="+mj-lt"/>
              </a:rPr>
              <a:t>About half of the students were of the view that that developing supportive working relationship is </a:t>
            </a:r>
            <a:r>
              <a:rPr lang="en-US" sz="9600" dirty="0">
                <a:solidFill>
                  <a:srgbClr val="0070C0"/>
                </a:solidFill>
                <a:latin typeface="+mj-lt"/>
              </a:rPr>
              <a:t>supervisors’ responsibility. </a:t>
            </a:r>
          </a:p>
          <a:p>
            <a:pPr>
              <a:spcBef>
                <a:spcPts val="600"/>
              </a:spcBef>
              <a:spcAft>
                <a:spcPts val="600"/>
              </a:spcAft>
            </a:pPr>
            <a:endParaRPr lang="en-US" sz="4800" dirty="0"/>
          </a:p>
          <a:p>
            <a:endParaRPr lang="en-US" sz="4800" dirty="0"/>
          </a:p>
        </p:txBody>
      </p:sp>
    </p:spTree>
    <p:extLst>
      <p:ext uri="{BB962C8B-B14F-4D97-AF65-F5344CB8AC3E}">
        <p14:creationId xmlns:p14="http://schemas.microsoft.com/office/powerpoint/2010/main" val="63010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Results and Conclusion  </a:t>
            </a:r>
            <a:br>
              <a:rPr lang="en-US" dirty="0"/>
            </a:br>
            <a:endParaRPr lang="en-US" dirty="0"/>
          </a:p>
        </p:txBody>
      </p:sp>
      <p:sp>
        <p:nvSpPr>
          <p:cNvPr id="3" name="Content Placeholder 2"/>
          <p:cNvSpPr>
            <a:spLocks noGrp="1"/>
          </p:cNvSpPr>
          <p:nvPr>
            <p:ph idx="1"/>
          </p:nvPr>
        </p:nvSpPr>
        <p:spPr>
          <a:xfrm>
            <a:off x="76200" y="609600"/>
            <a:ext cx="9144000" cy="6172200"/>
          </a:xfrm>
        </p:spPr>
        <p:txBody>
          <a:bodyPr>
            <a:noAutofit/>
          </a:bodyPr>
          <a:lstStyle/>
          <a:p>
            <a:r>
              <a:rPr lang="en-US" sz="2400" dirty="0">
                <a:latin typeface="+mj-lt"/>
              </a:rPr>
              <a:t>Respondents have high expectations about support and guidance in terms of actual thesis writing and least about developing working relationship between the supervisee and supervisor. </a:t>
            </a:r>
          </a:p>
          <a:p>
            <a:r>
              <a:rPr lang="en-US" sz="2400" dirty="0">
                <a:latin typeface="+mj-lt"/>
              </a:rPr>
              <a:t>Significant mean difference was found between the students on five programs on two dimensions of expectations i.e. support and guidance in terms of actual thesis writing and provision of resources. </a:t>
            </a:r>
          </a:p>
          <a:p>
            <a:r>
              <a:rPr lang="en-US" sz="2400" dirty="0">
                <a:latin typeface="+mj-lt"/>
              </a:rPr>
              <a:t>Respondents of Edu., Mgt., Zoology have higher expectations than students of CS about support and guidance in terms of actual thesis writing. </a:t>
            </a:r>
          </a:p>
          <a:p>
            <a:r>
              <a:rPr lang="en-US" sz="2400" dirty="0">
                <a:latin typeface="+mj-lt"/>
              </a:rPr>
              <a:t>Respondents of Edu. have higher expectations than CS, Mgt, &amp; Math. students in terms of provision of resources by the supervisor. </a:t>
            </a:r>
          </a:p>
          <a:p>
            <a:r>
              <a:rPr lang="en-US" sz="2400" dirty="0">
                <a:latin typeface="+mj-lt"/>
              </a:rPr>
              <a:t>No significant mean difference was found among the opinion of students of 5 programs regarding scheduling meetings for seeking guidance of research, receiving timely feedback and developing working relationship. </a:t>
            </a:r>
          </a:p>
        </p:txBody>
      </p:sp>
    </p:spTree>
    <p:extLst>
      <p:ext uri="{BB962C8B-B14F-4D97-AF65-F5344CB8AC3E}">
        <p14:creationId xmlns:p14="http://schemas.microsoft.com/office/powerpoint/2010/main" val="148125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Recommendations</a:t>
            </a:r>
            <a:br>
              <a:rPr lang="en-US" dirty="0"/>
            </a:br>
            <a:endParaRPr lang="en-US" dirty="0"/>
          </a:p>
        </p:txBody>
      </p:sp>
      <p:sp>
        <p:nvSpPr>
          <p:cNvPr id="3" name="Content Placeholder 2"/>
          <p:cNvSpPr>
            <a:spLocks noGrp="1"/>
          </p:cNvSpPr>
          <p:nvPr>
            <p:ph idx="1"/>
          </p:nvPr>
        </p:nvSpPr>
        <p:spPr>
          <a:xfrm>
            <a:off x="0" y="1219200"/>
            <a:ext cx="8991600" cy="5638800"/>
          </a:xfrm>
        </p:spPr>
        <p:txBody>
          <a:bodyPr>
            <a:normAutofit fontScale="70000" lnSpcReduction="20000"/>
          </a:bodyPr>
          <a:lstStyle/>
          <a:p>
            <a:r>
              <a:rPr lang="en-US" sz="3100" dirty="0">
                <a:latin typeface="+mj-lt"/>
              </a:rPr>
              <a:t>Majority of the research supervisees have more expectations and a higher level of dependence on supervisors, as they expected that four out of five elements of research supervision are supervisors’ responsibility.</a:t>
            </a:r>
          </a:p>
          <a:p>
            <a:r>
              <a:rPr lang="en-US" sz="3100" dirty="0">
                <a:latin typeface="+mj-lt"/>
              </a:rPr>
              <a:t>There is need of clarification of postgraduate supervision rules and regulations encompassing the diverse roles both parties have to take on in postgraduate study and supervision. A more comprehensive model for postgraduate research should be developed by the VU.</a:t>
            </a:r>
          </a:p>
          <a:p>
            <a:r>
              <a:rPr lang="en-US" sz="3100" dirty="0">
                <a:latin typeface="+mj-lt"/>
              </a:rPr>
              <a:t>Formal university-wide supervisory training followed by in-house sequential training over extended periods of time for  supervisors is the need. The same is still limited at  VUP. So it is recommended to arrange training for the  supervisors for effective use of online communication mode, giving timely and meaningful feedback, developing strong working relationship irrespective of the distance.</a:t>
            </a:r>
          </a:p>
          <a:p>
            <a:r>
              <a:rPr lang="en-US" sz="3100" dirty="0">
                <a:latin typeface="+mj-lt"/>
              </a:rPr>
              <a:t>Students should also be educated and encouraged to work without much </a:t>
            </a:r>
            <a:r>
              <a:rPr lang="en-US" sz="3100">
                <a:latin typeface="+mj-lt"/>
              </a:rPr>
              <a:t>spoon feeding. </a:t>
            </a:r>
            <a:endParaRPr lang="en-US" sz="3100" dirty="0">
              <a:latin typeface="+mj-lt"/>
            </a:endParaRPr>
          </a:p>
          <a:p>
            <a:r>
              <a:rPr lang="en-US" sz="3100" dirty="0">
                <a:latin typeface="+mj-lt"/>
              </a:rPr>
              <a:t>More in-depth studies needed to be conducted to help bridge the gap between students and supervisors. </a:t>
            </a:r>
          </a:p>
          <a:p>
            <a:endParaRPr lang="en-US" dirty="0">
              <a:latin typeface="+mj-lt"/>
            </a:endParaRPr>
          </a:p>
          <a:p>
            <a:endParaRPr lang="en-US" dirty="0"/>
          </a:p>
        </p:txBody>
      </p:sp>
    </p:spTree>
    <p:extLst>
      <p:ext uri="{BB962C8B-B14F-4D97-AF65-F5344CB8AC3E}">
        <p14:creationId xmlns:p14="http://schemas.microsoft.com/office/powerpoint/2010/main" val="2876335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49DFEA-4FAA-434C-8532-E9101199B2AE}"/>
              </a:ext>
            </a:extLst>
          </p:cNvPr>
          <p:cNvSpPr>
            <a:spLocks noGrp="1"/>
          </p:cNvSpPr>
          <p:nvPr>
            <p:ph type="title"/>
          </p:nvPr>
        </p:nvSpPr>
        <p:spPr>
          <a:xfrm>
            <a:off x="457200" y="3200400"/>
            <a:ext cx="8305800" cy="1371600"/>
          </a:xfrm>
        </p:spPr>
        <p:txBody>
          <a:bodyPr>
            <a:noAutofit/>
          </a:bodyPr>
          <a:lstStyle/>
          <a:p>
            <a:pPr algn="ctr"/>
            <a:r>
              <a:rPr lang="en-US" sz="9600" dirty="0"/>
              <a:t>Thanks </a:t>
            </a:r>
          </a:p>
        </p:txBody>
      </p:sp>
    </p:spTree>
    <p:extLst>
      <p:ext uri="{BB962C8B-B14F-4D97-AF65-F5344CB8AC3E}">
        <p14:creationId xmlns:p14="http://schemas.microsoft.com/office/powerpoint/2010/main" val="3406401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a:t>Introduction</a:t>
            </a:r>
            <a:br>
              <a:rPr lang="en-US" dirty="0"/>
            </a:br>
            <a:endParaRPr lang="en-US" dirty="0"/>
          </a:p>
        </p:txBody>
      </p:sp>
      <p:sp>
        <p:nvSpPr>
          <p:cNvPr id="3" name="Content Placeholder 2"/>
          <p:cNvSpPr>
            <a:spLocks noGrp="1"/>
          </p:cNvSpPr>
          <p:nvPr>
            <p:ph idx="1"/>
          </p:nvPr>
        </p:nvSpPr>
        <p:spPr>
          <a:xfrm>
            <a:off x="457200" y="1524000"/>
            <a:ext cx="8458200" cy="5791200"/>
          </a:xfrm>
        </p:spPr>
        <p:txBody>
          <a:bodyPr>
            <a:noAutofit/>
          </a:bodyPr>
          <a:lstStyle/>
          <a:p>
            <a:r>
              <a:rPr lang="en-US" sz="2400" dirty="0"/>
              <a:t>Supervision is providing a </a:t>
            </a:r>
            <a:r>
              <a:rPr lang="en-US" sz="2400" dirty="0">
                <a:solidFill>
                  <a:srgbClr val="00B050"/>
                </a:solidFill>
              </a:rPr>
              <a:t>highly favourable learning environment </a:t>
            </a:r>
            <a:r>
              <a:rPr lang="en-US" sz="2400" dirty="0"/>
              <a:t>to enable the research student </a:t>
            </a:r>
            <a:r>
              <a:rPr lang="en-US" sz="2400" dirty="0">
                <a:solidFill>
                  <a:srgbClr val="00B050"/>
                </a:solidFill>
              </a:rPr>
              <a:t>to construct new knowledge </a:t>
            </a:r>
            <a:r>
              <a:rPr lang="en-US" sz="2400" dirty="0"/>
              <a:t>grounded in the discipline’s community of practice</a:t>
            </a:r>
            <a:r>
              <a:rPr lang="en-US" sz="2400" dirty="0">
                <a:solidFill>
                  <a:srgbClr val="00B050"/>
                </a:solidFill>
              </a:rPr>
              <a:t> </a:t>
            </a:r>
            <a:r>
              <a:rPr lang="en-US" sz="2400" dirty="0"/>
              <a:t>(Lessing &amp; Schulze, 2002; Lee, 2009; Sze, 2007 )</a:t>
            </a:r>
          </a:p>
          <a:p>
            <a:pPr marL="0" indent="0">
              <a:buNone/>
            </a:pPr>
            <a:endParaRPr lang="en-US" sz="2400" dirty="0"/>
          </a:p>
          <a:p>
            <a:r>
              <a:rPr lang="en-US" sz="2400" dirty="0"/>
              <a:t>This study intended to look into </a:t>
            </a:r>
            <a:r>
              <a:rPr lang="en-US" sz="2400" dirty="0">
                <a:solidFill>
                  <a:srgbClr val="00B050"/>
                </a:solidFill>
              </a:rPr>
              <a:t>postgraduate supervisees’ expectations </a:t>
            </a:r>
            <a:r>
              <a:rPr lang="en-US" sz="2400" dirty="0"/>
              <a:t>about supervision of research theses at MPhil degree program in an </a:t>
            </a:r>
            <a:r>
              <a:rPr lang="en-US" sz="2400" dirty="0">
                <a:solidFill>
                  <a:srgbClr val="00B050"/>
                </a:solidFill>
              </a:rPr>
              <a:t>open and distance mode of education </a:t>
            </a:r>
            <a:r>
              <a:rPr lang="en-US" sz="2400" dirty="0"/>
              <a:t>where both the stakeholders interact with each other in cyber space.</a:t>
            </a:r>
          </a:p>
        </p:txBody>
      </p:sp>
    </p:spTree>
    <p:extLst>
      <p:ext uri="{BB962C8B-B14F-4D97-AF65-F5344CB8AC3E}">
        <p14:creationId xmlns:p14="http://schemas.microsoft.com/office/powerpoint/2010/main" val="173948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sz="4000" b="1" dirty="0"/>
              <a:t>Literature Review</a:t>
            </a:r>
            <a:endParaRPr lang="en-US" sz="4000" dirty="0"/>
          </a:p>
        </p:txBody>
      </p:sp>
      <p:sp>
        <p:nvSpPr>
          <p:cNvPr id="3" name="Content Placeholder 2"/>
          <p:cNvSpPr>
            <a:spLocks noGrp="1"/>
          </p:cNvSpPr>
          <p:nvPr>
            <p:ph idx="1"/>
          </p:nvPr>
        </p:nvSpPr>
        <p:spPr>
          <a:xfrm>
            <a:off x="228600" y="1219200"/>
            <a:ext cx="8839200" cy="5181600"/>
          </a:xfrm>
        </p:spPr>
        <p:txBody>
          <a:bodyPr>
            <a:noAutofit/>
          </a:bodyPr>
          <a:lstStyle/>
          <a:p>
            <a:pPr marL="0" indent="0">
              <a:buNone/>
            </a:pPr>
            <a:r>
              <a:rPr lang="en-US" sz="1800" dirty="0"/>
              <a:t>According to </a:t>
            </a:r>
            <a:r>
              <a:rPr lang="en-US" sz="1800" dirty="0" err="1"/>
              <a:t>Sidhu</a:t>
            </a:r>
            <a:r>
              <a:rPr lang="en-US" sz="1800" dirty="0"/>
              <a:t>, </a:t>
            </a:r>
            <a:r>
              <a:rPr lang="en-US" sz="1800" dirty="0" err="1"/>
              <a:t>Kaur</a:t>
            </a:r>
            <a:r>
              <a:rPr lang="en-US" sz="1800" dirty="0"/>
              <a:t>, </a:t>
            </a:r>
            <a:r>
              <a:rPr lang="en-US" sz="1800" dirty="0" err="1"/>
              <a:t>Fook</a:t>
            </a:r>
            <a:r>
              <a:rPr lang="en-US" sz="1800" dirty="0"/>
              <a:t>, and </a:t>
            </a:r>
            <a:r>
              <a:rPr lang="en-US" sz="1800" dirty="0" err="1"/>
              <a:t>Yunus</a:t>
            </a:r>
            <a:r>
              <a:rPr lang="en-US" sz="1800" dirty="0"/>
              <a:t> (2012, 2013) postgraduates were only moderately satisfied with the supervisory practices of their supervisors. </a:t>
            </a:r>
          </a:p>
          <a:p>
            <a:pPr marL="0" indent="0">
              <a:buNone/>
            </a:pPr>
            <a:r>
              <a:rPr lang="en-US" sz="1800" b="1" i="1" dirty="0">
                <a:solidFill>
                  <a:srgbClr val="0070C0"/>
                </a:solidFill>
              </a:rPr>
              <a:t>The main concern highlighted were </a:t>
            </a:r>
          </a:p>
          <a:p>
            <a:r>
              <a:rPr lang="en-US" sz="1800" dirty="0"/>
              <a:t>having busy professionals as supervisors and </a:t>
            </a:r>
          </a:p>
          <a:p>
            <a:r>
              <a:rPr lang="en-US" sz="1800" dirty="0"/>
              <a:t>Less knowledgeable supervisors in the field, research and research supervision</a:t>
            </a:r>
          </a:p>
          <a:p>
            <a:r>
              <a:rPr lang="en-US" sz="1800" dirty="0"/>
              <a:t>receiving poor unconstructive feedback </a:t>
            </a:r>
          </a:p>
          <a:p>
            <a:r>
              <a:rPr lang="en-US" sz="1800" dirty="0"/>
              <a:t>Insufficient time devoted to supervision (Attwood, 2009)</a:t>
            </a:r>
          </a:p>
          <a:p>
            <a:pPr marL="0" indent="0">
              <a:buNone/>
            </a:pPr>
            <a:r>
              <a:rPr lang="en-US" sz="1800" b="1" i="1" dirty="0">
                <a:solidFill>
                  <a:srgbClr val="0070C0"/>
                </a:solidFill>
              </a:rPr>
              <a:t>The students expected that </a:t>
            </a:r>
          </a:p>
          <a:p>
            <a:pPr marL="0" indent="0">
              <a:buNone/>
            </a:pPr>
            <a:r>
              <a:rPr lang="en-US" sz="1800" dirty="0"/>
              <a:t>Supervisors must be :</a:t>
            </a:r>
          </a:p>
          <a:p>
            <a:r>
              <a:rPr lang="en-US" sz="1800" dirty="0"/>
              <a:t>be able to provide expert knowledge and guidance in the field as well as research</a:t>
            </a:r>
          </a:p>
          <a:p>
            <a:r>
              <a:rPr lang="en-US" sz="1800" dirty="0"/>
              <a:t>be friendly, supportive, respect human diversity and individual differences </a:t>
            </a:r>
          </a:p>
          <a:p>
            <a:r>
              <a:rPr lang="en-US" sz="1800" dirty="0"/>
              <a:t>give students space to make mistakes and grow as researchers </a:t>
            </a:r>
          </a:p>
          <a:p>
            <a:r>
              <a:rPr lang="en-US" sz="1800" dirty="0"/>
              <a:t>monitor students’ progress to ensure completion of research </a:t>
            </a:r>
          </a:p>
          <a:p>
            <a:r>
              <a:rPr lang="en-US" sz="1800" dirty="0"/>
              <a:t>provide resources, information, timely feedback and guidelines of thesis writing (</a:t>
            </a:r>
            <a:r>
              <a:rPr lang="en-US" sz="1800" dirty="0" err="1"/>
              <a:t>Engebretson</a:t>
            </a:r>
            <a:r>
              <a:rPr lang="en-US" sz="1800" dirty="0"/>
              <a:t> et al.,2008; </a:t>
            </a:r>
            <a:r>
              <a:rPr lang="en-US" sz="1800" dirty="0" err="1"/>
              <a:t>Bitchener</a:t>
            </a:r>
            <a:r>
              <a:rPr lang="en-US" sz="1800" dirty="0"/>
              <a:t>, </a:t>
            </a:r>
            <a:r>
              <a:rPr lang="en-US" sz="1800" dirty="0" err="1"/>
              <a:t>Bastrukmen</a:t>
            </a:r>
            <a:r>
              <a:rPr lang="en-US" sz="1800" dirty="0"/>
              <a:t> &amp; East, 2011 ) </a:t>
            </a:r>
          </a:p>
          <a:p>
            <a:r>
              <a:rPr lang="en-US" sz="1800" dirty="0"/>
              <a:t>address academic writing problems  (Wang &amp; Li, 2008 ) </a:t>
            </a:r>
          </a:p>
          <a:p>
            <a:endParaRPr lang="en-US" sz="1600" dirty="0"/>
          </a:p>
          <a:p>
            <a:endParaRPr lang="en-US" sz="1200" dirty="0"/>
          </a:p>
          <a:p>
            <a:endParaRPr lang="en-US" sz="1200" dirty="0"/>
          </a:p>
          <a:p>
            <a:endParaRPr lang="en-US" sz="1200" dirty="0"/>
          </a:p>
        </p:txBody>
      </p:sp>
    </p:spTree>
    <p:extLst>
      <p:ext uri="{BB962C8B-B14F-4D97-AF65-F5344CB8AC3E}">
        <p14:creationId xmlns:p14="http://schemas.microsoft.com/office/powerpoint/2010/main" val="303356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Literature Review</a:t>
            </a:r>
          </a:p>
        </p:txBody>
      </p:sp>
      <p:sp>
        <p:nvSpPr>
          <p:cNvPr id="3" name="Content Placeholder 2"/>
          <p:cNvSpPr>
            <a:spLocks noGrp="1"/>
          </p:cNvSpPr>
          <p:nvPr>
            <p:ph idx="1"/>
          </p:nvPr>
        </p:nvSpPr>
        <p:spPr>
          <a:xfrm>
            <a:off x="304800" y="1219200"/>
            <a:ext cx="8686800" cy="4876800"/>
          </a:xfrm>
        </p:spPr>
        <p:txBody>
          <a:bodyPr>
            <a:normAutofit/>
          </a:bodyPr>
          <a:lstStyle/>
          <a:p>
            <a:pPr marL="0" indent="0">
              <a:buNone/>
            </a:pPr>
            <a:r>
              <a:rPr lang="en-US" dirty="0"/>
              <a:t> </a:t>
            </a:r>
          </a:p>
          <a:p>
            <a:pPr marL="0" indent="0">
              <a:buNone/>
            </a:pPr>
            <a:r>
              <a:rPr lang="en-US" sz="2600" dirty="0"/>
              <a:t>Scott (2009):</a:t>
            </a:r>
          </a:p>
          <a:p>
            <a:endParaRPr lang="en-US" sz="2600" dirty="0"/>
          </a:p>
          <a:p>
            <a:pPr marL="0" indent="0" algn="ctr">
              <a:buNone/>
            </a:pPr>
            <a:r>
              <a:rPr lang="en-US" sz="2600" dirty="0"/>
              <a:t>gap between two different perspectives  </a:t>
            </a:r>
          </a:p>
          <a:p>
            <a:pPr marL="0" indent="0" algn="ctr">
              <a:buNone/>
            </a:pPr>
            <a:r>
              <a:rPr lang="en-US" sz="2600" i="1" dirty="0">
                <a:solidFill>
                  <a:srgbClr val="0070C0"/>
                </a:solidFill>
              </a:rPr>
              <a:t>The supervisors </a:t>
            </a:r>
          </a:p>
          <a:p>
            <a:pPr marL="0" indent="0" algn="ctr">
              <a:buNone/>
            </a:pPr>
            <a:r>
              <a:rPr lang="en-US" sz="2600" dirty="0"/>
              <a:t>and </a:t>
            </a:r>
          </a:p>
          <a:p>
            <a:pPr marL="0" indent="0" algn="ctr">
              <a:buNone/>
            </a:pPr>
            <a:r>
              <a:rPr lang="en-US" sz="2600" i="1" dirty="0">
                <a:solidFill>
                  <a:srgbClr val="0070C0"/>
                </a:solidFill>
              </a:rPr>
              <a:t>The supervisees </a:t>
            </a:r>
          </a:p>
          <a:p>
            <a:pPr marL="0" indent="0" algn="ctr">
              <a:buNone/>
            </a:pPr>
            <a:r>
              <a:rPr lang="en-US" sz="2600" dirty="0"/>
              <a:t>in </a:t>
            </a:r>
          </a:p>
          <a:p>
            <a:pPr marL="0" indent="0" algn="ctr">
              <a:buNone/>
            </a:pPr>
            <a:r>
              <a:rPr lang="en-US" sz="2600" dirty="0"/>
              <a:t>the manner in which both </a:t>
            </a:r>
            <a:r>
              <a:rPr lang="en-US" dirty="0"/>
              <a:t>members</a:t>
            </a:r>
            <a:r>
              <a:rPr lang="en-US" sz="2600" dirty="0"/>
              <a:t> work </a:t>
            </a:r>
          </a:p>
          <a:p>
            <a:endParaRPr lang="en-US" dirty="0"/>
          </a:p>
        </p:txBody>
      </p:sp>
    </p:spTree>
    <p:extLst>
      <p:ext uri="{BB962C8B-B14F-4D97-AF65-F5344CB8AC3E}">
        <p14:creationId xmlns:p14="http://schemas.microsoft.com/office/powerpoint/2010/main" val="4106035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b="1" dirty="0"/>
              <a:t>Objectives of the Study</a:t>
            </a:r>
            <a:r>
              <a:rPr lang="en-US" dirty="0"/>
              <a:t> </a:t>
            </a:r>
            <a:br>
              <a:rPr lang="en-US" dirty="0"/>
            </a:br>
            <a:endParaRPr lang="en-US" dirty="0"/>
          </a:p>
        </p:txBody>
      </p:sp>
      <p:sp>
        <p:nvSpPr>
          <p:cNvPr id="3" name="Content Placeholder 2"/>
          <p:cNvSpPr>
            <a:spLocks noGrp="1"/>
          </p:cNvSpPr>
          <p:nvPr>
            <p:ph idx="1"/>
          </p:nvPr>
        </p:nvSpPr>
        <p:spPr>
          <a:xfrm>
            <a:off x="457200" y="1646237"/>
            <a:ext cx="8229600" cy="4449763"/>
          </a:xfrm>
        </p:spPr>
        <p:txBody>
          <a:bodyPr>
            <a:normAutofit fontScale="85000" lnSpcReduction="20000"/>
          </a:bodyPr>
          <a:lstStyle/>
          <a:p>
            <a:pPr marL="0" indent="0">
              <a:buNone/>
            </a:pPr>
            <a:r>
              <a:rPr lang="en-US" sz="3100" dirty="0"/>
              <a:t>Explore research students’ </a:t>
            </a:r>
            <a:r>
              <a:rPr lang="en-US" sz="3100" i="1" dirty="0">
                <a:solidFill>
                  <a:srgbClr val="00B050"/>
                </a:solidFill>
              </a:rPr>
              <a:t>expectations</a:t>
            </a:r>
            <a:r>
              <a:rPr lang="en-US" sz="3100" dirty="0"/>
              <a:t> belonged to five MPhil programs (</a:t>
            </a:r>
            <a:r>
              <a:rPr lang="en-US" sz="3100" dirty="0">
                <a:solidFill>
                  <a:srgbClr val="0070C0"/>
                </a:solidFill>
              </a:rPr>
              <a:t>Computer science, Educational Leadership and Management, Business Administration, Mathematics, Zoology </a:t>
            </a:r>
            <a:r>
              <a:rPr lang="en-US" sz="3100" dirty="0"/>
              <a:t>) about online supervision by their supervisors in terms of: </a:t>
            </a:r>
          </a:p>
          <a:p>
            <a:pPr marL="0" indent="0">
              <a:buNone/>
            </a:pPr>
            <a:endParaRPr lang="en-US" sz="3100" dirty="0"/>
          </a:p>
          <a:p>
            <a:pPr marL="514350" indent="-514350">
              <a:buFont typeface="Arial" pitchFamily="34" charset="0"/>
              <a:buAutoNum type="alphaLcParenBoth"/>
            </a:pPr>
            <a:r>
              <a:rPr lang="en-US" sz="3100" dirty="0"/>
              <a:t>Support and guidance for actual thesis writing</a:t>
            </a:r>
          </a:p>
          <a:p>
            <a:pPr marL="514350" indent="-514350">
              <a:buAutoNum type="alphaLcParenBoth"/>
            </a:pPr>
            <a:r>
              <a:rPr lang="en-US" sz="3100" dirty="0"/>
              <a:t>Arranging schedules and meetings </a:t>
            </a:r>
          </a:p>
          <a:p>
            <a:pPr marL="514350" indent="-514350">
              <a:buAutoNum type="alphaLcParenBoth"/>
            </a:pPr>
            <a:r>
              <a:rPr lang="en-US" sz="3100" dirty="0"/>
              <a:t>Access to resources or logistic support </a:t>
            </a:r>
          </a:p>
          <a:p>
            <a:pPr marL="514350" indent="-514350">
              <a:buAutoNum type="alphaLcParenBoth"/>
            </a:pPr>
            <a:r>
              <a:rPr lang="en-US" sz="3100" dirty="0"/>
              <a:t>Developing working relationship and communication </a:t>
            </a:r>
          </a:p>
          <a:p>
            <a:pPr marL="514350" indent="-514350">
              <a:buAutoNum type="alphaLcParenBoth"/>
            </a:pPr>
            <a:r>
              <a:rPr lang="en-US" sz="3100" dirty="0"/>
              <a:t>Reviewing and giving feedback</a:t>
            </a:r>
          </a:p>
          <a:p>
            <a:endParaRPr lang="en-US" dirty="0"/>
          </a:p>
        </p:txBody>
      </p:sp>
    </p:spTree>
    <p:extLst>
      <p:ext uri="{BB962C8B-B14F-4D97-AF65-F5344CB8AC3E}">
        <p14:creationId xmlns:p14="http://schemas.microsoft.com/office/powerpoint/2010/main" val="397502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a:t>Research Questions/ Hypotheses</a:t>
            </a:r>
          </a:p>
        </p:txBody>
      </p:sp>
      <p:sp>
        <p:nvSpPr>
          <p:cNvPr id="3" name="Content Placeholder 2"/>
          <p:cNvSpPr>
            <a:spLocks noGrp="1"/>
          </p:cNvSpPr>
          <p:nvPr>
            <p:ph idx="1"/>
          </p:nvPr>
        </p:nvSpPr>
        <p:spPr>
          <a:xfrm>
            <a:off x="457200" y="1676400"/>
            <a:ext cx="8229600" cy="5334000"/>
          </a:xfrm>
        </p:spPr>
        <p:txBody>
          <a:bodyPr>
            <a:normAutofit/>
          </a:bodyPr>
          <a:lstStyle/>
          <a:p>
            <a:r>
              <a:rPr lang="en-US" sz="3400" dirty="0"/>
              <a:t>What do research students’ of five selected programs  expect about online thesis supervision of their research work</a:t>
            </a:r>
          </a:p>
          <a:p>
            <a:pPr marL="0" indent="0">
              <a:buNone/>
            </a:pPr>
            <a:endParaRPr lang="en-US" sz="3400" dirty="0"/>
          </a:p>
          <a:p>
            <a:r>
              <a:rPr lang="en-US" sz="3400" dirty="0"/>
              <a:t>Is there any difference among the expectations of students belonged to different selected disciplines of study</a:t>
            </a:r>
            <a:endParaRPr lang="en-US" dirty="0"/>
          </a:p>
        </p:txBody>
      </p:sp>
    </p:spTree>
    <p:extLst>
      <p:ext uri="{BB962C8B-B14F-4D97-AF65-F5344CB8AC3E}">
        <p14:creationId xmlns:p14="http://schemas.microsoft.com/office/powerpoint/2010/main" val="327827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sz="4000" b="1" dirty="0"/>
              <a:t>Research Methodology</a:t>
            </a:r>
            <a:endParaRPr lang="en-US" sz="4000" dirty="0"/>
          </a:p>
        </p:txBody>
      </p:sp>
      <p:sp>
        <p:nvSpPr>
          <p:cNvPr id="3" name="Content Placeholder 2"/>
          <p:cNvSpPr>
            <a:spLocks noGrp="1"/>
          </p:cNvSpPr>
          <p:nvPr>
            <p:ph idx="1"/>
          </p:nvPr>
        </p:nvSpPr>
        <p:spPr>
          <a:xfrm>
            <a:off x="457200" y="1295400"/>
            <a:ext cx="8458200" cy="5135563"/>
          </a:xfrm>
        </p:spPr>
        <p:txBody>
          <a:bodyPr>
            <a:noAutofit/>
          </a:bodyPr>
          <a:lstStyle/>
          <a:p>
            <a:pPr marL="0" indent="0">
              <a:buNone/>
            </a:pPr>
            <a:r>
              <a:rPr lang="en-US" sz="2400" b="1" dirty="0"/>
              <a:t>Design</a:t>
            </a:r>
          </a:p>
          <a:p>
            <a:r>
              <a:rPr lang="en-US" sz="2400" dirty="0"/>
              <a:t>Descriptive survey research design. </a:t>
            </a:r>
            <a:endParaRPr lang="en-US" sz="2400" b="1" dirty="0"/>
          </a:p>
          <a:p>
            <a:pPr marL="0" indent="0">
              <a:buNone/>
            </a:pPr>
            <a:r>
              <a:rPr lang="en-US" sz="2400" b="1" dirty="0"/>
              <a:t>Population</a:t>
            </a:r>
          </a:p>
          <a:p>
            <a:r>
              <a:rPr lang="en-US" sz="2400" dirty="0"/>
              <a:t>1118 Postgraduate (MS) students enrolled in five</a:t>
            </a:r>
            <a:r>
              <a:rPr lang="en-US" sz="2400" dirty="0">
                <a:solidFill>
                  <a:srgbClr val="FF0000"/>
                </a:solidFill>
              </a:rPr>
              <a:t> </a:t>
            </a:r>
            <a:r>
              <a:rPr lang="en-US" sz="2400" dirty="0"/>
              <a:t>programs in Spring 2017. </a:t>
            </a:r>
            <a:endParaRPr lang="en-US" sz="2400" b="1" dirty="0"/>
          </a:p>
          <a:p>
            <a:pPr marL="0" indent="0">
              <a:buNone/>
            </a:pPr>
            <a:r>
              <a:rPr lang="en-US" sz="2400" b="1" dirty="0"/>
              <a:t>Sampling</a:t>
            </a:r>
          </a:p>
          <a:p>
            <a:pPr>
              <a:buFont typeface="Arial" panose="020B0604020202020204" pitchFamily="34" charset="0"/>
              <a:buChar char="•"/>
            </a:pPr>
            <a:r>
              <a:rPr lang="en-US" sz="2400" dirty="0"/>
              <a:t>Sample was selected from following five MPhil/MS programs, having enrolment of more than 30 students:</a:t>
            </a:r>
          </a:p>
          <a:p>
            <a:pPr marL="0" indent="0">
              <a:buNone/>
            </a:pPr>
            <a:r>
              <a:rPr lang="en-US" sz="2400" dirty="0">
                <a:solidFill>
                  <a:srgbClr val="0070C0"/>
                </a:solidFill>
              </a:rPr>
              <a:t>Computer science, Educational Leadership and Management, Business Administration, Mathematics, Zoology.</a:t>
            </a:r>
            <a:endParaRPr lang="en-US" sz="2400" b="1" dirty="0"/>
          </a:p>
          <a:p>
            <a:r>
              <a:rPr lang="en-US" sz="2400" dirty="0"/>
              <a:t>Stratified random sample of 150 students, 30 from each of the five programs</a:t>
            </a:r>
          </a:p>
        </p:txBody>
      </p:sp>
    </p:spTree>
    <p:extLst>
      <p:ext uri="{BB962C8B-B14F-4D97-AF65-F5344CB8AC3E}">
        <p14:creationId xmlns:p14="http://schemas.microsoft.com/office/powerpoint/2010/main" val="215701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4000" b="1" dirty="0"/>
              <a:t>Research Methodology (</a:t>
            </a:r>
            <a:r>
              <a:rPr lang="en-US" sz="4000" b="1" dirty="0" err="1"/>
              <a:t>cont</a:t>
            </a:r>
            <a:r>
              <a:rPr lang="en-US" sz="4000" b="1" dirty="0"/>
              <a:t>…)</a:t>
            </a:r>
            <a:endParaRPr lang="en-US" sz="4000" dirty="0"/>
          </a:p>
        </p:txBody>
      </p:sp>
      <p:sp>
        <p:nvSpPr>
          <p:cNvPr id="3" name="Content Placeholder 2"/>
          <p:cNvSpPr>
            <a:spLocks noGrp="1"/>
          </p:cNvSpPr>
          <p:nvPr>
            <p:ph idx="1"/>
          </p:nvPr>
        </p:nvSpPr>
        <p:spPr>
          <a:xfrm>
            <a:off x="152400" y="914400"/>
            <a:ext cx="8991600" cy="5791200"/>
          </a:xfrm>
        </p:spPr>
        <p:txBody>
          <a:bodyPr>
            <a:noAutofit/>
          </a:bodyPr>
          <a:lstStyle/>
          <a:p>
            <a:pPr marL="0" indent="0">
              <a:buNone/>
            </a:pPr>
            <a:r>
              <a:rPr lang="en-US" sz="2000" b="1" dirty="0"/>
              <a:t>Instrument </a:t>
            </a:r>
          </a:p>
          <a:p>
            <a:r>
              <a:rPr lang="en-US" sz="2000" dirty="0"/>
              <a:t>Questionnaire </a:t>
            </a:r>
            <a:r>
              <a:rPr lang="en-US" sz="2000" i="1" dirty="0"/>
              <a:t>Expectations of Research Students Scale</a:t>
            </a:r>
            <a:r>
              <a:rPr lang="en-US" sz="2000" dirty="0"/>
              <a:t> (ERSS) having five subscales and 25 items was developed by the Researchers. </a:t>
            </a:r>
          </a:p>
          <a:p>
            <a:r>
              <a:rPr lang="en-US" sz="2000" b="1" i="1" dirty="0">
                <a:solidFill>
                  <a:srgbClr val="0070C0"/>
                </a:solidFill>
              </a:rPr>
              <a:t>Content Validity.</a:t>
            </a:r>
            <a:r>
              <a:rPr lang="en-US" sz="2000" dirty="0"/>
              <a:t> 04 experts’ opinion;  06 items revised/reworded for language clarity, one item discarded . </a:t>
            </a:r>
          </a:p>
          <a:p>
            <a:r>
              <a:rPr lang="en-US" sz="2000" b="1" i="1" dirty="0">
                <a:solidFill>
                  <a:srgbClr val="0070C0"/>
                </a:solidFill>
              </a:rPr>
              <a:t>reliability</a:t>
            </a:r>
            <a:r>
              <a:rPr lang="en-US" sz="2000" dirty="0"/>
              <a:t> </a:t>
            </a:r>
            <a:r>
              <a:rPr lang="en-US" sz="2000" dirty="0">
                <a:solidFill>
                  <a:schemeClr val="accent1">
                    <a:lumMod val="75000"/>
                  </a:schemeClr>
                </a:solidFill>
              </a:rPr>
              <a:t>analysis</a:t>
            </a:r>
            <a:r>
              <a:rPr lang="en-US" sz="2000" dirty="0"/>
              <a:t>, Cronbach alpha 0.69</a:t>
            </a:r>
          </a:p>
          <a:p>
            <a:r>
              <a:rPr lang="en-US" sz="2000"/>
              <a:t>Final ERSS </a:t>
            </a:r>
            <a:r>
              <a:rPr lang="en-US" sz="2000" dirty="0"/>
              <a:t>has five subscales (Support and Guidance in Terms of Actual Thesis Writing, Access to Resources, Schedule of Meetings, Timely Review and Feedback, Working Relationship/ Communication) and 24 items. </a:t>
            </a:r>
          </a:p>
          <a:p>
            <a:pPr marL="0" indent="0">
              <a:buNone/>
            </a:pPr>
            <a:r>
              <a:rPr lang="en-US" sz="2000" b="1" dirty="0"/>
              <a:t>Data Collection</a:t>
            </a:r>
          </a:p>
          <a:p>
            <a:r>
              <a:rPr lang="en-US" sz="2000" dirty="0"/>
              <a:t>Instrument administered online as Google doc.</a:t>
            </a:r>
          </a:p>
          <a:p>
            <a:r>
              <a:rPr lang="en-US" sz="2000" dirty="0"/>
              <a:t>Sampled (150) students approached repeatedly through email, Skype, </a:t>
            </a:r>
            <a:r>
              <a:rPr lang="en-US" sz="2000" dirty="0" err="1"/>
              <a:t>ph.calls</a:t>
            </a:r>
            <a:r>
              <a:rPr lang="en-US" sz="2000" dirty="0"/>
              <a:t>.</a:t>
            </a:r>
          </a:p>
          <a:p>
            <a:r>
              <a:rPr lang="en-US" sz="2000" dirty="0"/>
              <a:t>106 respondents; 06 incomplete </a:t>
            </a:r>
            <a:r>
              <a:rPr lang="en-US" sz="2000" dirty="0" err="1"/>
              <a:t>Qrs</a:t>
            </a:r>
            <a:r>
              <a:rPr lang="en-US" sz="2000" dirty="0"/>
              <a:t> discarded; 100 completely filled questionnaire considered final for data analysis. Response rate was 66.33 % . </a:t>
            </a:r>
          </a:p>
          <a:p>
            <a:pPr marL="0" indent="0">
              <a:buNone/>
            </a:pPr>
            <a:r>
              <a:rPr lang="en-US" sz="2000" b="1" dirty="0"/>
              <a:t>Data Analysis</a:t>
            </a:r>
          </a:p>
          <a:p>
            <a:r>
              <a:rPr lang="en-US" sz="2000" dirty="0"/>
              <a:t>Mean, percentages, SD and ANOVA </a:t>
            </a:r>
          </a:p>
        </p:txBody>
      </p:sp>
    </p:spTree>
    <p:extLst>
      <p:ext uri="{BB962C8B-B14F-4D97-AF65-F5344CB8AC3E}">
        <p14:creationId xmlns:p14="http://schemas.microsoft.com/office/powerpoint/2010/main" val="374816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762000"/>
          </a:xfrm>
        </p:spPr>
        <p:txBody>
          <a:bodyPr>
            <a:noAutofit/>
          </a:bodyPr>
          <a:lstStyle/>
          <a:p>
            <a:pPr algn="l"/>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br>
              <a:rPr lang="en-US" sz="4000" b="1" dirty="0"/>
            </a:br>
            <a:r>
              <a:rPr lang="en-US" sz="4000" b="1" dirty="0"/>
              <a:t>Findings and Conclusion</a:t>
            </a:r>
            <a:br>
              <a:rPr lang="en-US" sz="4000" dirty="0"/>
            </a:br>
            <a:r>
              <a:rPr lang="en-US" sz="2400" dirty="0">
                <a:solidFill>
                  <a:schemeClr val="tx1"/>
                </a:solidFill>
              </a:rPr>
              <a:t>Table 1: By program Distribution of MPhil/MS Respondent Students </a:t>
            </a:r>
            <a:br>
              <a:rPr lang="en-US" sz="2400" dirty="0"/>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9468878"/>
              </p:ext>
            </p:extLst>
          </p:nvPr>
        </p:nvGraphicFramePr>
        <p:xfrm>
          <a:off x="304800" y="1981200"/>
          <a:ext cx="8534399" cy="3683130"/>
        </p:xfrm>
        <a:graphic>
          <a:graphicData uri="http://schemas.openxmlformats.org/drawingml/2006/table">
            <a:tbl>
              <a:tblPr>
                <a:tableStyleId>{5C22544A-7EE6-4342-B048-85BDC9FD1C3A}</a:tableStyleId>
              </a:tblPr>
              <a:tblGrid>
                <a:gridCol w="2868947">
                  <a:extLst>
                    <a:ext uri="{9D8B030D-6E8A-4147-A177-3AD203B41FA5}">
                      <a16:colId xmlns:a16="http://schemas.microsoft.com/office/drawing/2014/main" val="20000"/>
                    </a:ext>
                  </a:extLst>
                </a:gridCol>
                <a:gridCol w="2557085">
                  <a:extLst>
                    <a:ext uri="{9D8B030D-6E8A-4147-A177-3AD203B41FA5}">
                      <a16:colId xmlns:a16="http://schemas.microsoft.com/office/drawing/2014/main" val="20001"/>
                    </a:ext>
                  </a:extLst>
                </a:gridCol>
                <a:gridCol w="1816579">
                  <a:extLst>
                    <a:ext uri="{9D8B030D-6E8A-4147-A177-3AD203B41FA5}">
                      <a16:colId xmlns:a16="http://schemas.microsoft.com/office/drawing/2014/main" val="20002"/>
                    </a:ext>
                  </a:extLst>
                </a:gridCol>
                <a:gridCol w="1291788">
                  <a:extLst>
                    <a:ext uri="{9D8B030D-6E8A-4147-A177-3AD203B41FA5}">
                      <a16:colId xmlns:a16="http://schemas.microsoft.com/office/drawing/2014/main" val="20003"/>
                    </a:ext>
                  </a:extLst>
                </a:gridCol>
              </a:tblGrid>
              <a:tr h="431934">
                <a:tc>
                  <a:txBody>
                    <a:bodyPr/>
                    <a:lstStyle/>
                    <a:p>
                      <a:pPr marL="0" marR="38100">
                        <a:lnSpc>
                          <a:spcPct val="150000"/>
                        </a:lnSpc>
                        <a:spcBef>
                          <a:spcPts val="0"/>
                        </a:spcBef>
                        <a:spcAft>
                          <a:spcPts val="0"/>
                        </a:spcAft>
                      </a:pPr>
                      <a:r>
                        <a:rPr lang="en-US" sz="2400" dirty="0">
                          <a:effectLst/>
                        </a:rPr>
                        <a:t>Discipline </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Program</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F</a:t>
                      </a:r>
                      <a:endParaRPr lang="en-US" sz="2400" dirty="0">
                        <a:effectLst/>
                        <a:latin typeface="+mj-lt"/>
                        <a:ea typeface="Calibri"/>
                        <a:cs typeface="Times New Roman"/>
                      </a:endParaRPr>
                    </a:p>
                  </a:txBody>
                  <a:tcPr marL="0" marR="0" marT="0" marB="0" anchor="b"/>
                </a:tc>
                <a:tc>
                  <a:txBody>
                    <a:bodyPr/>
                    <a:lstStyle/>
                    <a:p>
                      <a:pPr marL="38100" marR="38100" algn="ctr">
                        <a:lnSpc>
                          <a:spcPct val="150000"/>
                        </a:lnSpc>
                        <a:spcBef>
                          <a:spcPts val="0"/>
                        </a:spcBef>
                        <a:spcAft>
                          <a:spcPts val="0"/>
                        </a:spcAft>
                      </a:pPr>
                      <a:r>
                        <a:rPr lang="en-US" sz="2400" dirty="0">
                          <a:effectLst/>
                          <a:latin typeface="+mj-lt"/>
                          <a:ea typeface="Calibri"/>
                          <a:cs typeface="Times New Roman"/>
                        </a:rPr>
                        <a:t>%</a:t>
                      </a:r>
                    </a:p>
                  </a:txBody>
                  <a:tcPr marL="0" marR="0" marT="0" marB="0" anchor="b"/>
                </a:tc>
                <a:extLst>
                  <a:ext uri="{0D108BD9-81ED-4DB2-BD59-A6C34878D82A}">
                    <a16:rowId xmlns:a16="http://schemas.microsoft.com/office/drawing/2014/main" val="10000"/>
                  </a:ext>
                </a:extLst>
              </a:tr>
              <a:tr h="431934">
                <a:tc>
                  <a:txBody>
                    <a:bodyPr/>
                    <a:lstStyle/>
                    <a:p>
                      <a:pPr marL="38100" marR="38100">
                        <a:lnSpc>
                          <a:spcPct val="150000"/>
                        </a:lnSpc>
                        <a:spcBef>
                          <a:spcPts val="0"/>
                        </a:spcBef>
                        <a:spcAft>
                          <a:spcPts val="0"/>
                        </a:spcAft>
                      </a:pPr>
                      <a:r>
                        <a:rPr lang="en-US" sz="2400" dirty="0">
                          <a:effectLst/>
                        </a:rPr>
                        <a:t>Computer Science</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MS</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a:effectLst/>
                          <a:latin typeface="+mj-lt"/>
                        </a:rPr>
                        <a:t>20</a:t>
                      </a:r>
                      <a:endParaRPr lang="en-US" sz="240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ea typeface="Calibri"/>
                          <a:cs typeface="Times New Roman"/>
                        </a:rPr>
                        <a:t>20</a:t>
                      </a:r>
                    </a:p>
                  </a:txBody>
                  <a:tcPr marL="0" marR="0" marT="0" marB="0"/>
                </a:tc>
                <a:extLst>
                  <a:ext uri="{0D108BD9-81ED-4DB2-BD59-A6C34878D82A}">
                    <a16:rowId xmlns:a16="http://schemas.microsoft.com/office/drawing/2014/main" val="10001"/>
                  </a:ext>
                </a:extLst>
              </a:tr>
              <a:tr h="431934">
                <a:tc>
                  <a:txBody>
                    <a:bodyPr/>
                    <a:lstStyle/>
                    <a:p>
                      <a:pPr marL="38100" marR="38100">
                        <a:lnSpc>
                          <a:spcPct val="150000"/>
                        </a:lnSpc>
                        <a:spcBef>
                          <a:spcPts val="0"/>
                        </a:spcBef>
                        <a:spcAft>
                          <a:spcPts val="0"/>
                        </a:spcAft>
                      </a:pPr>
                      <a:r>
                        <a:rPr lang="en-US" sz="2400" dirty="0">
                          <a:effectLst/>
                        </a:rPr>
                        <a:t>Education</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MPhil </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30</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2"/>
                  </a:ext>
                </a:extLst>
              </a:tr>
              <a:tr h="456799">
                <a:tc>
                  <a:txBody>
                    <a:bodyPr/>
                    <a:lstStyle/>
                    <a:p>
                      <a:pPr marL="38100" marR="38100">
                        <a:lnSpc>
                          <a:spcPct val="100000"/>
                        </a:lnSpc>
                        <a:spcBef>
                          <a:spcPts val="0"/>
                        </a:spcBef>
                        <a:spcAft>
                          <a:spcPts val="0"/>
                        </a:spcAft>
                      </a:pPr>
                      <a:r>
                        <a:rPr lang="en-US" sz="2400" dirty="0">
                          <a:effectLst/>
                        </a:rPr>
                        <a:t>Management sciences</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MSBA</a:t>
                      </a:r>
                    </a:p>
                  </a:txBody>
                  <a:tcPr marL="0" marR="0" marT="0" marB="0"/>
                </a:tc>
                <a:tc>
                  <a:txBody>
                    <a:bodyPr/>
                    <a:lstStyle/>
                    <a:p>
                      <a:pPr marL="38100" marR="38100" algn="ctr">
                        <a:lnSpc>
                          <a:spcPct val="150000"/>
                        </a:lnSpc>
                        <a:spcBef>
                          <a:spcPts val="0"/>
                        </a:spcBef>
                        <a:spcAft>
                          <a:spcPts val="0"/>
                        </a:spcAft>
                      </a:pPr>
                      <a:r>
                        <a:rPr lang="en-US" sz="2400" dirty="0">
                          <a:effectLst/>
                          <a:latin typeface="+mj-lt"/>
                        </a:rPr>
                        <a:t>18</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18</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3"/>
                  </a:ext>
                </a:extLst>
              </a:tr>
              <a:tr h="431934">
                <a:tc>
                  <a:txBody>
                    <a:bodyPr/>
                    <a:lstStyle/>
                    <a:p>
                      <a:pPr marL="38100" marR="38100">
                        <a:lnSpc>
                          <a:spcPct val="150000"/>
                        </a:lnSpc>
                        <a:spcBef>
                          <a:spcPts val="0"/>
                        </a:spcBef>
                        <a:spcAft>
                          <a:spcPts val="0"/>
                        </a:spcAft>
                      </a:pPr>
                      <a:r>
                        <a:rPr lang="en-US" sz="2400" dirty="0">
                          <a:effectLst/>
                        </a:rPr>
                        <a:t>Mathematics</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MS</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17</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17</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4"/>
                  </a:ext>
                </a:extLst>
              </a:tr>
              <a:tr h="431934">
                <a:tc>
                  <a:txBody>
                    <a:bodyPr/>
                    <a:lstStyle/>
                    <a:p>
                      <a:pPr marL="38100" marR="38100">
                        <a:lnSpc>
                          <a:spcPct val="150000"/>
                        </a:lnSpc>
                        <a:spcBef>
                          <a:spcPts val="0"/>
                        </a:spcBef>
                        <a:spcAft>
                          <a:spcPts val="0"/>
                        </a:spcAft>
                      </a:pPr>
                      <a:r>
                        <a:rPr lang="en-US" sz="2400" dirty="0">
                          <a:effectLst/>
                        </a:rPr>
                        <a:t>Zoology</a:t>
                      </a:r>
                      <a:endParaRPr lang="en-US" sz="2400" dirty="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MS</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a:effectLst/>
                          <a:latin typeface="+mj-lt"/>
                        </a:rPr>
                        <a:t>15</a:t>
                      </a:r>
                      <a:endParaRPr lang="en-US" sz="240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15</a:t>
                      </a: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5"/>
                  </a:ext>
                </a:extLst>
              </a:tr>
              <a:tr h="431934">
                <a:tc>
                  <a:txBody>
                    <a:bodyPr/>
                    <a:lstStyle/>
                    <a:p>
                      <a:pPr marL="38100" marR="38100">
                        <a:lnSpc>
                          <a:spcPct val="150000"/>
                        </a:lnSpc>
                        <a:spcBef>
                          <a:spcPts val="0"/>
                        </a:spcBef>
                        <a:spcAft>
                          <a:spcPts val="0"/>
                        </a:spcAft>
                      </a:pPr>
                      <a:r>
                        <a:rPr lang="en-US" sz="2400">
                          <a:effectLst/>
                        </a:rPr>
                        <a:t>Total</a:t>
                      </a:r>
                      <a:endParaRPr lang="en-US" sz="2400">
                        <a:effectLst/>
                        <a:latin typeface="Calibri"/>
                        <a:ea typeface="Calibri"/>
                        <a:cs typeface="Times New Roman"/>
                      </a:endParaRPr>
                    </a:p>
                  </a:txBody>
                  <a:tcPr marL="0" marR="0" marT="0" marB="0"/>
                </a:tc>
                <a:tc>
                  <a:txBody>
                    <a:bodyPr/>
                    <a:lstStyle/>
                    <a:p>
                      <a:pPr marL="38100" marR="38100">
                        <a:lnSpc>
                          <a:spcPct val="150000"/>
                        </a:lnSpc>
                        <a:spcBef>
                          <a:spcPts val="0"/>
                        </a:spcBef>
                        <a:spcAft>
                          <a:spcPts val="0"/>
                        </a:spcAft>
                      </a:pPr>
                      <a:r>
                        <a:rPr lang="en-US" sz="2400" dirty="0">
                          <a:effectLst/>
                        </a:rPr>
                        <a:t> </a:t>
                      </a:r>
                      <a:endParaRPr lang="en-US" sz="2400" dirty="0">
                        <a:effectLst/>
                        <a:latin typeface="Calibri"/>
                        <a:ea typeface="Calibri"/>
                        <a:cs typeface="Times New Roman"/>
                      </a:endParaRPr>
                    </a:p>
                  </a:txBody>
                  <a:tcPr marL="0" marR="0" marT="0" marB="0"/>
                </a:tc>
                <a:tc>
                  <a:txBody>
                    <a:bodyPr/>
                    <a:lstStyle/>
                    <a:p>
                      <a:pPr marL="38100" marR="38100" algn="ctr">
                        <a:lnSpc>
                          <a:spcPct val="150000"/>
                        </a:lnSpc>
                        <a:spcBef>
                          <a:spcPts val="0"/>
                        </a:spcBef>
                        <a:spcAft>
                          <a:spcPts val="0"/>
                        </a:spcAft>
                      </a:pPr>
                      <a:r>
                        <a:rPr lang="en-US" sz="2400" dirty="0">
                          <a:effectLst/>
                          <a:latin typeface="+mj-lt"/>
                        </a:rPr>
                        <a:t>100</a:t>
                      </a:r>
                      <a:endParaRPr lang="en-US" sz="2400" dirty="0">
                        <a:effectLst/>
                        <a:latin typeface="+mj-lt"/>
                        <a:ea typeface="Calibri"/>
                        <a:cs typeface="Times New Roman"/>
                      </a:endParaRPr>
                    </a:p>
                  </a:txBody>
                  <a:tcPr marL="0" marR="0" marT="0" marB="0"/>
                </a:tc>
                <a:tc>
                  <a:txBody>
                    <a:bodyPr/>
                    <a:lstStyle/>
                    <a:p>
                      <a:pPr marL="38100" marR="38100" algn="ctr">
                        <a:lnSpc>
                          <a:spcPct val="150000"/>
                        </a:lnSpc>
                        <a:spcBef>
                          <a:spcPts val="0"/>
                        </a:spcBef>
                        <a:spcAft>
                          <a:spcPts val="0"/>
                        </a:spcAft>
                      </a:pPr>
                      <a:endParaRPr lang="en-US" sz="2400" dirty="0">
                        <a:effectLst/>
                        <a:latin typeface="+mj-lt"/>
                        <a:ea typeface="Calibri"/>
                        <a:cs typeface="Times New Roman"/>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11093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1266</TotalTime>
  <Words>1466</Words>
  <Application>Microsoft Office PowerPoint</Application>
  <PresentationFormat>On-screen Show (4:3)</PresentationFormat>
  <Paragraphs>343</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Constantia</vt:lpstr>
      <vt:lpstr>Times New Roman</vt:lpstr>
      <vt:lpstr>Wingdings 2</vt:lpstr>
      <vt:lpstr>Flow</vt:lpstr>
      <vt:lpstr> Expectations of Research Students about Online Supervision of Thesis Supervisors: A Case of Virtual University of Pakistan </vt:lpstr>
      <vt:lpstr>Introduction </vt:lpstr>
      <vt:lpstr>Literature Review</vt:lpstr>
      <vt:lpstr>Literature Review</vt:lpstr>
      <vt:lpstr>Objectives of the Study  </vt:lpstr>
      <vt:lpstr>Research Questions/ Hypotheses</vt:lpstr>
      <vt:lpstr>Research Methodology</vt:lpstr>
      <vt:lpstr>Research Methodology (cont…)</vt:lpstr>
      <vt:lpstr>               Findings and Conclusion Table 1: By program Distribution of MPhil/MS Respondent Students  </vt:lpstr>
      <vt:lpstr>Findings and Conclusion (cont…)</vt:lpstr>
      <vt:lpstr>Findings and Conclusion (cont…)</vt:lpstr>
      <vt:lpstr>Findings and Conclusion (cont…)</vt:lpstr>
      <vt:lpstr>Findings and Conclusion (cont…)</vt:lpstr>
      <vt:lpstr>Findings and Conclusion (cont…)</vt:lpstr>
      <vt:lpstr>          Results and Conclusion   </vt:lpstr>
      <vt:lpstr>                  Results and Conclusion   </vt:lpstr>
      <vt:lpstr>Recommendations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Expectations of Research Students about Online Mentoring of Thesis Supervisors: A Case of Virtual University of Pakistan</dc:title>
  <dc:creator>Dr. Sadaf Jabeen</dc:creator>
  <cp:lastModifiedBy>stsem</cp:lastModifiedBy>
  <cp:revision>100</cp:revision>
  <dcterms:created xsi:type="dcterms:W3CDTF">2019-10-07T04:34:07Z</dcterms:created>
  <dcterms:modified xsi:type="dcterms:W3CDTF">2019-10-14T07:09:38Z</dcterms:modified>
</cp:coreProperties>
</file>