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5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5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embeddedFontLst>
    <p:embeddedFont>
      <p:font typeface="Candara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gvgW0PVUAMcbe1YUSw3ul3OOaj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andara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andara-italic.fntdata"/><Relationship Id="rId25" Type="http://schemas.openxmlformats.org/officeDocument/2006/relationships/font" Target="fonts/Candara-bold.fntdata"/><Relationship Id="rId28" Type="http://customschemas.google.com/relationships/presentationmetadata" Target="metadata"/><Relationship Id="rId27" Type="http://schemas.openxmlformats.org/officeDocument/2006/relationships/font" Target="fonts/Candar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Sheet4.xlsx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Entry level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Open</c:v>
                </c:pt>
                <c:pt idx="1">
                  <c:v>Regular</c:v>
                </c:pt>
                <c:pt idx="2">
                  <c:v>Unknown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56.3</c:v>
                </c:pt>
                <c:pt idx="1">
                  <c:v>39.299999999999997</c:v>
                </c:pt>
                <c:pt idx="2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F6-4F53-8BBD-8C7D1DBB9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 group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&lt; 30</c:v>
                </c:pt>
                <c:pt idx="1">
                  <c:v>31 - 40</c:v>
                </c:pt>
                <c:pt idx="2">
                  <c:v>41 - 50</c:v>
                </c:pt>
                <c:pt idx="3">
                  <c:v>≥ 50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83</c:v>
                </c:pt>
                <c:pt idx="1">
                  <c:v>20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93-4CF7-A091-93A98075C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866448"/>
        <c:axId val="390863496"/>
      </c:barChart>
      <c:catAx>
        <c:axId val="39086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863496"/>
        <c:crosses val="autoZero"/>
        <c:auto val="1"/>
        <c:lblAlgn val="ctr"/>
        <c:lblOffset val="100"/>
        <c:noMultiLvlLbl val="0"/>
      </c:catAx>
      <c:valAx>
        <c:axId val="39086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86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MY" dirty="0" smtClean="0"/>
              <a:t>Figure 1. Students’ overall perception towards </a:t>
            </a:r>
            <a:r>
              <a:rPr lang="en-MY" dirty="0" err="1" smtClean="0"/>
              <a:t>nanolearning</a:t>
            </a:r>
            <a:r>
              <a:rPr lang="en-MY" dirty="0" smtClean="0"/>
              <a:t> videos (%)</a:t>
            </a:r>
            <a:endParaRPr lang="en-MY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Liked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Video 1</c:v>
                </c:pt>
                <c:pt idx="1">
                  <c:v>Video 2</c:v>
                </c:pt>
                <c:pt idx="2">
                  <c:v>Video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75.900000000000006</c:v>
                </c:pt>
                <c:pt idx="1">
                  <c:v>77.7</c:v>
                </c:pt>
                <c:pt idx="2">
                  <c:v>83.9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28-41B0-8BBF-647104F2DF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Didn't like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Video 1</c:v>
                </c:pt>
                <c:pt idx="1">
                  <c:v>Video 2</c:v>
                </c:pt>
                <c:pt idx="2">
                  <c:v>Video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28-41B0-8BBF-647104F2DF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Video 1</c:v>
                </c:pt>
                <c:pt idx="1">
                  <c:v>Video 2</c:v>
                </c:pt>
                <c:pt idx="2">
                  <c:v>Video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22.3</c:v>
                </c:pt>
                <c:pt idx="1">
                  <c:v>19.600000000000001</c:v>
                </c:pt>
                <c:pt idx="2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28-41B0-8BBF-647104F2D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3801784"/>
        <c:axId val="383799160"/>
      </c:barChart>
      <c:catAx>
        <c:axId val="38380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799160"/>
        <c:crosses val="autoZero"/>
        <c:auto val="1"/>
        <c:lblAlgn val="ctr"/>
        <c:lblOffset val="100"/>
        <c:noMultiLvlLbl val="0"/>
      </c:catAx>
      <c:valAx>
        <c:axId val="383799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801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MY" dirty="0" smtClean="0"/>
              <a:t>Figure</a:t>
            </a:r>
            <a:r>
              <a:rPr lang="en-MY" baseline="0" dirty="0" smtClean="0"/>
              <a:t> 2. </a:t>
            </a:r>
            <a:r>
              <a:rPr lang="en-MY" dirty="0" smtClean="0"/>
              <a:t>Students’ perception towards the</a:t>
            </a:r>
            <a:r>
              <a:rPr lang="en-MY" baseline="0" dirty="0" smtClean="0"/>
              <a:t> length of the </a:t>
            </a:r>
            <a:r>
              <a:rPr lang="en-MY" baseline="0" dirty="0" err="1" smtClean="0"/>
              <a:t>nanolearning</a:t>
            </a:r>
            <a:r>
              <a:rPr lang="en-MY" baseline="0" dirty="0" smtClean="0"/>
              <a:t> videos (%)</a:t>
            </a:r>
            <a:endParaRPr lang="en-MY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Comfortable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Video 1</c:v>
                </c:pt>
                <c:pt idx="1">
                  <c:v>Video 2</c:v>
                </c:pt>
                <c:pt idx="2">
                  <c:v>Video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89.3</c:v>
                </c:pt>
                <c:pt idx="1">
                  <c:v>84.8</c:v>
                </c:pt>
                <c:pt idx="2">
                  <c:v>84.8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C-4C0E-9C5B-93D65B7BBA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comfortable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Video 1</c:v>
                </c:pt>
                <c:pt idx="1">
                  <c:v>Video 2</c:v>
                </c:pt>
                <c:pt idx="2">
                  <c:v>Video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4.5</c:v>
                </c:pt>
                <c:pt idx="1">
                  <c:v>5.4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3C-4C0E-9C5B-93D65B7BBA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Unsure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Video 1</c:v>
                </c:pt>
                <c:pt idx="1">
                  <c:v>Video 2</c:v>
                </c:pt>
                <c:pt idx="2">
                  <c:v>Video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6.2</c:v>
                </c:pt>
                <c:pt idx="1">
                  <c:v>9.8000000000000007</c:v>
                </c:pt>
                <c:pt idx="2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3C-4C0E-9C5B-93D65B7BB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3801784"/>
        <c:axId val="383799160"/>
      </c:barChart>
      <c:catAx>
        <c:axId val="38380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799160"/>
        <c:crosses val="autoZero"/>
        <c:auto val="1"/>
        <c:lblAlgn val="ctr"/>
        <c:lblOffset val="100"/>
        <c:noMultiLvlLbl val="0"/>
      </c:catAx>
      <c:valAx>
        <c:axId val="383799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801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MY" dirty="0" smtClean="0"/>
              <a:t>Figure </a:t>
            </a:r>
            <a:r>
              <a:rPr lang="en-MY" dirty="0" smtClean="0"/>
              <a:t>3. Students’ perception towards better understanding of the course contents after</a:t>
            </a:r>
            <a:r>
              <a:rPr lang="en-MY" baseline="0" dirty="0" smtClean="0"/>
              <a:t> watching the videos (%)</a:t>
            </a:r>
            <a:endParaRPr lang="en-MY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Fully understand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Video 1</c:v>
                </c:pt>
                <c:pt idx="1">
                  <c:v>Video 2</c:v>
                </c:pt>
                <c:pt idx="2">
                  <c:v>Video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36.6</c:v>
                </c:pt>
                <c:pt idx="1">
                  <c:v>34.799999999999997</c:v>
                </c:pt>
                <c:pt idx="2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C7-42EF-AE3F-66C90C5629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Mostly understand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Video 1</c:v>
                </c:pt>
                <c:pt idx="1">
                  <c:v>Video 2</c:v>
                </c:pt>
                <c:pt idx="2">
                  <c:v>Video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35.700000000000003</c:v>
                </c:pt>
                <c:pt idx="1">
                  <c:v>51.8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C7-42EF-AE3F-66C90C5629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understand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Video 1</c:v>
                </c:pt>
                <c:pt idx="1">
                  <c:v>Video 2</c:v>
                </c:pt>
                <c:pt idx="2">
                  <c:v>Video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21.4</c:v>
                </c:pt>
                <c:pt idx="1">
                  <c:v>11.6</c:v>
                </c:pt>
                <c:pt idx="2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C7-42EF-AE3F-66C90C5629E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Mostly don't understand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Video 1</c:v>
                </c:pt>
                <c:pt idx="1">
                  <c:v>Video 2</c:v>
                </c:pt>
                <c:pt idx="2">
                  <c:v>Video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4.5</c:v>
                </c:pt>
                <c:pt idx="1">
                  <c:v>0.9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C7-42EF-AE3F-66C90C5629E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Don't understand at all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Video 1</c:v>
                </c:pt>
                <c:pt idx="1">
                  <c:v>Video 2</c:v>
                </c:pt>
                <c:pt idx="2">
                  <c:v>Video 3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</c:v>
                </c:pt>
                <c:pt idx="1">
                  <c:v>0.9</c:v>
                </c:pt>
                <c:pt idx="2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C7-42EF-AE3F-66C90C562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3801784"/>
        <c:axId val="383799160"/>
      </c:barChart>
      <c:catAx>
        <c:axId val="38380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799160"/>
        <c:crosses val="autoZero"/>
        <c:auto val="1"/>
        <c:lblAlgn val="ctr"/>
        <c:lblOffset val="100"/>
        <c:noMultiLvlLbl val="0"/>
      </c:catAx>
      <c:valAx>
        <c:axId val="383799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801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31dc0489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g631dc0489b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31dc0489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g631dc0489b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31dc0489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g631dc0489b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1dc0489b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6" name="Google Shape;256;g631dc0489b_0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3058f6d7d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63058f6d7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63058f6d7d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63058f6d7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4aedea89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3" name="Google Shape;283;g64aedea897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31dc0489b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g631dc0489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31dc0489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g631dc0489b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31dc0489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g631dc0489b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31dc0489b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631dc0489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31dc0489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g631dc0489b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9"/>
          <p:cNvSpPr/>
          <p:nvPr/>
        </p:nvSpPr>
        <p:spPr>
          <a:xfrm>
            <a:off x="11228625" y="5"/>
            <a:ext cx="963300" cy="5885100"/>
          </a:xfrm>
          <a:prstGeom prst="rect">
            <a:avLst/>
          </a:prstGeom>
          <a:solidFill>
            <a:srgbClr val="317D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87095" y="5940227"/>
            <a:ext cx="996697" cy="99669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9"/>
          <p:cNvSpPr txBox="1"/>
          <p:nvPr/>
        </p:nvSpPr>
        <p:spPr>
          <a:xfrm>
            <a:off x="364669" y="6176975"/>
            <a:ext cx="432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B7B7B7"/>
                </a:solidFill>
                <a:latin typeface="Candara"/>
                <a:ea typeface="Candara"/>
                <a:cs typeface="Candara"/>
                <a:sym typeface="Candara"/>
              </a:rPr>
              <a:t>PERCEPTION OF DISTANCE LEARNERS ON THE USE OF NANOLEARNING VIDEOS AS AN EDUCATIONAL TOOL</a:t>
            </a:r>
            <a:endParaRPr b="0" i="0" sz="1200" u="none" cap="none" strike="noStrike">
              <a:solidFill>
                <a:srgbClr val="B7B7B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" name="Google Shape;22;p9"/>
          <p:cNvSpPr/>
          <p:nvPr/>
        </p:nvSpPr>
        <p:spPr>
          <a:xfrm>
            <a:off x="4093608" y="6246415"/>
            <a:ext cx="3600" cy="324000"/>
          </a:xfrm>
          <a:prstGeom prst="rect">
            <a:avLst/>
          </a:prstGeom>
          <a:solidFill>
            <a:srgbClr val="CDCDCD"/>
          </a:solidFill>
          <a:ln cap="flat" cmpd="sng" w="25400">
            <a:solidFill>
              <a:srgbClr val="CDCD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087095" y="5940227"/>
            <a:ext cx="996697" cy="99669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8"/>
          <p:cNvSpPr/>
          <p:nvPr/>
        </p:nvSpPr>
        <p:spPr>
          <a:xfrm>
            <a:off x="11228613" y="-1"/>
            <a:ext cx="963387" cy="963387"/>
          </a:xfrm>
          <a:prstGeom prst="rect">
            <a:avLst/>
          </a:prstGeom>
          <a:solidFill>
            <a:srgbClr val="317D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8"/>
          <p:cNvSpPr/>
          <p:nvPr/>
        </p:nvSpPr>
        <p:spPr>
          <a:xfrm>
            <a:off x="669471" y="0"/>
            <a:ext cx="10417629" cy="963386"/>
          </a:xfrm>
          <a:prstGeom prst="rect">
            <a:avLst/>
          </a:prstGeom>
          <a:solidFill>
            <a:srgbClr val="A8D6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8"/>
          <p:cNvSpPr/>
          <p:nvPr/>
        </p:nvSpPr>
        <p:spPr>
          <a:xfrm flipH="1" rot="10800000">
            <a:off x="669470" y="352433"/>
            <a:ext cx="816429" cy="849085"/>
          </a:xfrm>
          <a:prstGeom prst="rtTriangle">
            <a:avLst/>
          </a:prstGeom>
          <a:solidFill>
            <a:srgbClr val="A8D6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8"/>
          <p:cNvSpPr txBox="1"/>
          <p:nvPr/>
        </p:nvSpPr>
        <p:spPr>
          <a:xfrm>
            <a:off x="364669" y="6176975"/>
            <a:ext cx="432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B7B7B7"/>
                </a:solidFill>
                <a:latin typeface="Candara"/>
                <a:ea typeface="Candara"/>
                <a:cs typeface="Candara"/>
                <a:sym typeface="Candara"/>
              </a:rPr>
              <a:t>PERCEPTION OF DISTANCE LEARNERS ON THE USE OF NANOLEARNING VIDEOS AS AN EDUCATIONAL TOOL</a:t>
            </a:r>
            <a:endParaRPr b="0" i="0" sz="1200" u="none" cap="none" strike="noStrike">
              <a:solidFill>
                <a:srgbClr val="B7B7B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" name="Google Shape;32;p8"/>
          <p:cNvSpPr/>
          <p:nvPr/>
        </p:nvSpPr>
        <p:spPr>
          <a:xfrm>
            <a:off x="4093608" y="6246415"/>
            <a:ext cx="3600" cy="324000"/>
          </a:xfrm>
          <a:prstGeom prst="rect">
            <a:avLst/>
          </a:prstGeom>
          <a:solidFill>
            <a:srgbClr val="CDCDCD"/>
          </a:solidFill>
          <a:ln cap="flat" cmpd="sng" w="25400">
            <a:solidFill>
              <a:srgbClr val="CDCD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Title and Content">
  <p:cSld name="2_Title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" name="Google Shape;3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11957" y="5885115"/>
            <a:ext cx="996697" cy="99669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0"/>
          <p:cNvSpPr/>
          <p:nvPr/>
        </p:nvSpPr>
        <p:spPr>
          <a:xfrm>
            <a:off x="10222915" y="0"/>
            <a:ext cx="963387" cy="5885115"/>
          </a:xfrm>
          <a:prstGeom prst="rect">
            <a:avLst/>
          </a:prstGeom>
          <a:solidFill>
            <a:srgbClr val="317D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0"/>
          <p:cNvSpPr/>
          <p:nvPr/>
        </p:nvSpPr>
        <p:spPr>
          <a:xfrm>
            <a:off x="669471" y="-1"/>
            <a:ext cx="9494479" cy="5885115"/>
          </a:xfrm>
          <a:prstGeom prst="rect">
            <a:avLst/>
          </a:prstGeom>
          <a:solidFill>
            <a:srgbClr val="D5EB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0"/>
          <p:cNvSpPr/>
          <p:nvPr/>
        </p:nvSpPr>
        <p:spPr>
          <a:xfrm flipH="1" rot="10800000">
            <a:off x="669471" y="5379578"/>
            <a:ext cx="816429" cy="849085"/>
          </a:xfrm>
          <a:prstGeom prst="rtTriangle">
            <a:avLst/>
          </a:prstGeom>
          <a:solidFill>
            <a:srgbClr val="D5EBB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0"/>
          <p:cNvSpPr/>
          <p:nvPr/>
        </p:nvSpPr>
        <p:spPr>
          <a:xfrm>
            <a:off x="11245267" y="0"/>
            <a:ext cx="963387" cy="5885115"/>
          </a:xfrm>
          <a:prstGeom prst="rect">
            <a:avLst/>
          </a:prstGeom>
          <a:solidFill>
            <a:srgbClr val="8FCA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Google Shape;5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11957" y="5885115"/>
            <a:ext cx="996697" cy="99669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1"/>
          <p:cNvSpPr/>
          <p:nvPr/>
        </p:nvSpPr>
        <p:spPr>
          <a:xfrm>
            <a:off x="11228613" y="-1"/>
            <a:ext cx="963387" cy="5885116"/>
          </a:xfrm>
          <a:prstGeom prst="rect">
            <a:avLst/>
          </a:prstGeom>
          <a:solidFill>
            <a:srgbClr val="317D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1"/>
          <p:cNvSpPr/>
          <p:nvPr/>
        </p:nvSpPr>
        <p:spPr>
          <a:xfrm>
            <a:off x="669471" y="-1"/>
            <a:ext cx="10417629" cy="5885115"/>
          </a:xfrm>
          <a:prstGeom prst="rect">
            <a:avLst/>
          </a:prstGeom>
          <a:solidFill>
            <a:srgbClr val="A8D6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1"/>
          <p:cNvSpPr/>
          <p:nvPr/>
        </p:nvSpPr>
        <p:spPr>
          <a:xfrm flipH="1" rot="10800000">
            <a:off x="669471" y="5349986"/>
            <a:ext cx="816429" cy="849085"/>
          </a:xfrm>
          <a:prstGeom prst="rtTriangle">
            <a:avLst/>
          </a:prstGeom>
          <a:solidFill>
            <a:srgbClr val="A8D6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7" name="Google Shape;5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2.jp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3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4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5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youtu.be/F3AzwZi2G9c" TargetMode="External"/><Relationship Id="rId4" Type="http://schemas.openxmlformats.org/officeDocument/2006/relationships/image" Target="../media/image14.png"/><Relationship Id="rId5" Type="http://schemas.openxmlformats.org/officeDocument/2006/relationships/hyperlink" Target="https://youtu.be/Bd9XgBboAMs" TargetMode="External"/><Relationship Id="rId6" Type="http://schemas.openxmlformats.org/officeDocument/2006/relationships/hyperlink" Target="https://youtu.be/k2-z1fxk6WU" TargetMode="External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>
            <p:ph type="ctrTitle"/>
          </p:nvPr>
        </p:nvSpPr>
        <p:spPr>
          <a:xfrm>
            <a:off x="1524001" y="1122363"/>
            <a:ext cx="8425911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4800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Perception of Distance Learners on Nanolearning Videos as an Educational Tool</a:t>
            </a:r>
            <a:endParaRPr sz="4800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7" name="Google Shape;107;p1"/>
          <p:cNvSpPr txBox="1"/>
          <p:nvPr>
            <p:ph idx="1" type="subTitle"/>
          </p:nvPr>
        </p:nvSpPr>
        <p:spPr>
          <a:xfrm>
            <a:off x="805912" y="3815328"/>
            <a:ext cx="9144000" cy="1747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Michelle Loh Woon Har</a:t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Phalachandra Bhandigadi</a:t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Jasmine Selvarani Emmanuel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08" name="Google Shape;10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02379" y="3815328"/>
            <a:ext cx="1049474" cy="1353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1895" y="3815328"/>
            <a:ext cx="953732" cy="13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21023" y="3815328"/>
            <a:ext cx="1085960" cy="135378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/>
          <p:nvPr/>
        </p:nvSpPr>
        <p:spPr>
          <a:xfrm>
            <a:off x="0" y="5386837"/>
            <a:ext cx="12192000" cy="963386"/>
          </a:xfrm>
          <a:prstGeom prst="rect">
            <a:avLst/>
          </a:prstGeom>
          <a:solidFill>
            <a:srgbClr val="A8D6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83246" y="-316482"/>
            <a:ext cx="2408753" cy="2408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31dc0489b_0_25"/>
          <p:cNvSpPr txBox="1"/>
          <p:nvPr>
            <p:ph type="title"/>
          </p:nvPr>
        </p:nvSpPr>
        <p:spPr>
          <a:xfrm>
            <a:off x="1083123" y="60326"/>
            <a:ext cx="10515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ndara"/>
              <a:buNone/>
            </a:pPr>
            <a:r>
              <a:rPr lang="en-US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Our participants’ profile</a:t>
            </a:r>
            <a:endParaRPr sz="3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2" name="Google Shape;212;g631dc0489b_0_25"/>
          <p:cNvSpPr txBox="1"/>
          <p:nvPr/>
        </p:nvSpPr>
        <p:spPr>
          <a:xfrm>
            <a:off x="11310258" y="90986"/>
            <a:ext cx="832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10</a:t>
            </a:r>
            <a:endParaRPr b="0" i="0" sz="4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3" name="Google Shape;213;g631dc0489b_0_25"/>
          <p:cNvSpPr txBox="1"/>
          <p:nvPr/>
        </p:nvSpPr>
        <p:spPr>
          <a:xfrm>
            <a:off x="4187275" y="6131000"/>
            <a:ext cx="2804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7B7B7"/>
                </a:solidFill>
                <a:latin typeface="Candara"/>
                <a:ea typeface="Candara"/>
                <a:cs typeface="Candara"/>
                <a:sym typeface="Candara"/>
              </a:rPr>
              <a:t>Data collection</a:t>
            </a:r>
            <a:endParaRPr b="0" i="0" sz="2400" u="none" cap="none" strike="noStrike">
              <a:solidFill>
                <a:srgbClr val="B7B7B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214" name="Google Shape;214;g631dc0489b_0_25"/>
          <p:cNvGraphicFramePr/>
          <p:nvPr/>
        </p:nvGraphicFramePr>
        <p:xfrm>
          <a:off x="6340923" y="1560951"/>
          <a:ext cx="5087319" cy="4189923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215" name="Google Shape;215;g631dc0489b_0_25"/>
          <p:cNvGraphicFramePr/>
          <p:nvPr/>
        </p:nvGraphicFramePr>
        <p:xfrm>
          <a:off x="1083123" y="1560951"/>
          <a:ext cx="4818251" cy="4185547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216" name="Google Shape;216;g631dc0489b_0_25"/>
          <p:cNvSpPr txBox="1"/>
          <p:nvPr/>
        </p:nvSpPr>
        <p:spPr>
          <a:xfrm>
            <a:off x="1460602" y="1569501"/>
            <a:ext cx="12735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74%</a:t>
            </a:r>
            <a:endParaRPr b="1" i="0" sz="4800" u="none" cap="none" strike="noStrike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7" name="Google Shape;217;g631dc0489b_0_25"/>
          <p:cNvSpPr txBox="1"/>
          <p:nvPr/>
        </p:nvSpPr>
        <p:spPr>
          <a:xfrm>
            <a:off x="9617626" y="1569501"/>
            <a:ext cx="157814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56.3%</a:t>
            </a:r>
            <a:endParaRPr b="1" i="0" sz="4800" u="none" cap="none" strike="noStrike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631dc0489b_0_31"/>
          <p:cNvSpPr txBox="1"/>
          <p:nvPr>
            <p:ph type="title"/>
          </p:nvPr>
        </p:nvSpPr>
        <p:spPr>
          <a:xfrm>
            <a:off x="1083123" y="60326"/>
            <a:ext cx="10515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ndara"/>
              <a:buNone/>
            </a:pPr>
            <a:r>
              <a:rPr lang="en-US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What we found</a:t>
            </a:r>
            <a:endParaRPr sz="3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3" name="Google Shape;223;g631dc0489b_0_31"/>
          <p:cNvSpPr txBox="1"/>
          <p:nvPr/>
        </p:nvSpPr>
        <p:spPr>
          <a:xfrm>
            <a:off x="11310258" y="90986"/>
            <a:ext cx="832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11</a:t>
            </a:r>
            <a:endParaRPr b="0" i="0" sz="4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224" name="Google Shape;224;g631dc0489b_0_31"/>
          <p:cNvGraphicFramePr/>
          <p:nvPr/>
        </p:nvGraphicFramePr>
        <p:xfrm>
          <a:off x="1324674" y="1100380"/>
          <a:ext cx="9542652" cy="503062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25" name="Google Shape;225;g631dc0489b_0_31"/>
          <p:cNvSpPr txBox="1"/>
          <p:nvPr/>
        </p:nvSpPr>
        <p:spPr>
          <a:xfrm>
            <a:off x="4187275" y="6131000"/>
            <a:ext cx="32994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7B7B7"/>
                </a:solidFill>
                <a:latin typeface="Candara"/>
                <a:ea typeface="Candara"/>
                <a:cs typeface="Candara"/>
                <a:sym typeface="Candara"/>
              </a:rPr>
              <a:t>Findings</a:t>
            </a:r>
            <a:endParaRPr b="0" i="0" sz="2400" u="none" cap="none" strike="noStrike">
              <a:solidFill>
                <a:srgbClr val="B7B7B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6" name="Google Shape;226;g631dc0489b_0_31"/>
          <p:cNvSpPr txBox="1"/>
          <p:nvPr/>
        </p:nvSpPr>
        <p:spPr>
          <a:xfrm>
            <a:off x="1910053" y="1635871"/>
            <a:ext cx="12735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75.9%</a:t>
            </a:r>
            <a:endParaRPr b="1" i="0" sz="3600" u="none" cap="none" strike="noStrike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7" name="Google Shape;227;g631dc0489b_0_31"/>
          <p:cNvSpPr txBox="1"/>
          <p:nvPr/>
        </p:nvSpPr>
        <p:spPr>
          <a:xfrm>
            <a:off x="4898644" y="1589376"/>
            <a:ext cx="12735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77.7%</a:t>
            </a:r>
            <a:endParaRPr b="1" i="0" sz="3600" u="none" cap="none" strike="noStrike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8" name="Google Shape;228;g631dc0489b_0_31"/>
          <p:cNvSpPr txBox="1"/>
          <p:nvPr/>
        </p:nvSpPr>
        <p:spPr>
          <a:xfrm>
            <a:off x="7905318" y="1312705"/>
            <a:ext cx="12735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83.9%</a:t>
            </a:r>
            <a:endParaRPr b="1" i="0" sz="3600" u="none" cap="none" strike="noStrike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"/>
          <p:cNvSpPr txBox="1"/>
          <p:nvPr>
            <p:ph type="title"/>
          </p:nvPr>
        </p:nvSpPr>
        <p:spPr>
          <a:xfrm>
            <a:off x="1083123" y="60326"/>
            <a:ext cx="10515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ndara"/>
              <a:buNone/>
            </a:pPr>
            <a:r>
              <a:rPr lang="en-US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What we found</a:t>
            </a:r>
            <a:endParaRPr sz="3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4" name="Google Shape;234;p3"/>
          <p:cNvSpPr txBox="1"/>
          <p:nvPr/>
        </p:nvSpPr>
        <p:spPr>
          <a:xfrm>
            <a:off x="11310258" y="90986"/>
            <a:ext cx="832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12</a:t>
            </a:r>
            <a:endParaRPr b="0" i="0" sz="4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5" name="Google Shape;235;p3"/>
          <p:cNvSpPr txBox="1"/>
          <p:nvPr/>
        </p:nvSpPr>
        <p:spPr>
          <a:xfrm>
            <a:off x="4187275" y="6131000"/>
            <a:ext cx="32994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7B7B7"/>
                </a:solidFill>
                <a:latin typeface="Candara"/>
                <a:ea typeface="Candara"/>
                <a:cs typeface="Candara"/>
                <a:sym typeface="Candara"/>
              </a:rPr>
              <a:t>Findings</a:t>
            </a:r>
            <a:endParaRPr b="0" i="0" sz="2400" u="none" cap="none" strike="noStrike">
              <a:solidFill>
                <a:srgbClr val="B7B7B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236" name="Google Shape;236;p3"/>
          <p:cNvGraphicFramePr/>
          <p:nvPr/>
        </p:nvGraphicFramePr>
        <p:xfrm>
          <a:off x="739584" y="1203950"/>
          <a:ext cx="10712832" cy="492705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37" name="Google Shape;237;p3"/>
          <p:cNvSpPr txBox="1"/>
          <p:nvPr/>
        </p:nvSpPr>
        <p:spPr>
          <a:xfrm>
            <a:off x="1507098" y="1558379"/>
            <a:ext cx="12735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89.3%</a:t>
            </a:r>
            <a:endParaRPr b="1" i="0" sz="3600" u="none" cap="none" strike="noStrike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8" name="Google Shape;238;p3"/>
          <p:cNvSpPr txBox="1"/>
          <p:nvPr/>
        </p:nvSpPr>
        <p:spPr>
          <a:xfrm>
            <a:off x="4868899" y="1741776"/>
            <a:ext cx="12735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84.8%</a:t>
            </a:r>
            <a:endParaRPr b="1" i="0" sz="3600" u="none" cap="none" strike="noStrike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39" name="Google Shape;239;p3"/>
          <p:cNvSpPr txBox="1"/>
          <p:nvPr/>
        </p:nvSpPr>
        <p:spPr>
          <a:xfrm>
            <a:off x="8243312" y="1741775"/>
            <a:ext cx="12735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84.8%</a:t>
            </a:r>
            <a:endParaRPr b="1" i="0" sz="3600" u="none" cap="none" strike="noStrike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31dc0489b_0_37"/>
          <p:cNvSpPr txBox="1"/>
          <p:nvPr>
            <p:ph type="title"/>
          </p:nvPr>
        </p:nvSpPr>
        <p:spPr>
          <a:xfrm>
            <a:off x="1083123" y="60326"/>
            <a:ext cx="10515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ndara"/>
              <a:buNone/>
            </a:pPr>
            <a:r>
              <a:rPr lang="en-US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What we found</a:t>
            </a:r>
            <a:endParaRPr sz="3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5" name="Google Shape;245;g631dc0489b_0_37"/>
          <p:cNvSpPr txBox="1"/>
          <p:nvPr/>
        </p:nvSpPr>
        <p:spPr>
          <a:xfrm>
            <a:off x="11310258" y="90986"/>
            <a:ext cx="832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r>
              <a:rPr lang="en-US" sz="4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3</a:t>
            </a:r>
            <a:endParaRPr b="0" i="0" sz="4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6" name="Google Shape;246;g631dc0489b_0_37"/>
          <p:cNvSpPr txBox="1"/>
          <p:nvPr/>
        </p:nvSpPr>
        <p:spPr>
          <a:xfrm>
            <a:off x="4187275" y="6131000"/>
            <a:ext cx="32994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7B7B7"/>
                </a:solidFill>
                <a:latin typeface="Candara"/>
                <a:ea typeface="Candara"/>
                <a:cs typeface="Candara"/>
                <a:sym typeface="Candara"/>
              </a:rPr>
              <a:t>Findings</a:t>
            </a:r>
            <a:endParaRPr b="0" i="0" sz="2400" u="none" cap="none" strike="noStrike">
              <a:solidFill>
                <a:srgbClr val="B7B7B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247" name="Google Shape;247;g631dc0489b_0_37"/>
          <p:cNvGraphicFramePr/>
          <p:nvPr/>
        </p:nvGraphicFramePr>
        <p:xfrm>
          <a:off x="1461145" y="1100380"/>
          <a:ext cx="9269709" cy="503062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48" name="Google Shape;248;g631dc0489b_0_37"/>
          <p:cNvSpPr txBox="1"/>
          <p:nvPr/>
        </p:nvSpPr>
        <p:spPr>
          <a:xfrm>
            <a:off x="2239352" y="2490087"/>
            <a:ext cx="12735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93.7%</a:t>
            </a:r>
            <a:endParaRPr b="1" i="0" sz="3600" u="none" cap="none" strike="noStrike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49" name="Google Shape;249;g631dc0489b_0_37"/>
          <p:cNvSpPr/>
          <p:nvPr/>
        </p:nvSpPr>
        <p:spPr>
          <a:xfrm rot="-5400000">
            <a:off x="2683366" y="2501261"/>
            <a:ext cx="385569" cy="146990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A8D6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631dc0489b_0_37"/>
          <p:cNvSpPr txBox="1"/>
          <p:nvPr/>
        </p:nvSpPr>
        <p:spPr>
          <a:xfrm>
            <a:off x="5113351" y="1604102"/>
            <a:ext cx="12735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98.2%</a:t>
            </a:r>
            <a:endParaRPr b="1" i="0" sz="3600" u="none" cap="none" strike="noStrike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1" name="Google Shape;251;g631dc0489b_0_37"/>
          <p:cNvSpPr/>
          <p:nvPr/>
        </p:nvSpPr>
        <p:spPr>
          <a:xfrm rot="-5400000">
            <a:off x="5557365" y="1615276"/>
            <a:ext cx="385569" cy="146990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A8D6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631dc0489b_0_37"/>
          <p:cNvSpPr txBox="1"/>
          <p:nvPr/>
        </p:nvSpPr>
        <p:spPr>
          <a:xfrm>
            <a:off x="8030589" y="2012820"/>
            <a:ext cx="12735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99.1%</a:t>
            </a:r>
            <a:endParaRPr b="1" i="0" sz="3600" u="none" cap="none" strike="noStrike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3" name="Google Shape;253;g631dc0489b_0_37"/>
          <p:cNvSpPr/>
          <p:nvPr/>
        </p:nvSpPr>
        <p:spPr>
          <a:xfrm rot="-5400000">
            <a:off x="8474603" y="2023994"/>
            <a:ext cx="385569" cy="1469908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A8D6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31dc0489b_0_99"/>
          <p:cNvSpPr txBox="1"/>
          <p:nvPr>
            <p:ph type="title"/>
          </p:nvPr>
        </p:nvSpPr>
        <p:spPr>
          <a:xfrm>
            <a:off x="1083123" y="60326"/>
            <a:ext cx="10515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ndara"/>
              <a:buNone/>
            </a:pPr>
            <a:r>
              <a:rPr lang="en-US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What our students say</a:t>
            </a:r>
            <a:endParaRPr sz="3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9" name="Google Shape;259;g631dc0489b_0_99"/>
          <p:cNvSpPr txBox="1"/>
          <p:nvPr/>
        </p:nvSpPr>
        <p:spPr>
          <a:xfrm>
            <a:off x="11310258" y="90986"/>
            <a:ext cx="832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r>
              <a:rPr lang="en-US" sz="4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4</a:t>
            </a:r>
            <a:endParaRPr b="0" i="0" sz="4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0" name="Google Shape;260;g631dc0489b_0_99"/>
          <p:cNvSpPr/>
          <p:nvPr/>
        </p:nvSpPr>
        <p:spPr>
          <a:xfrm>
            <a:off x="1176111" y="4840822"/>
            <a:ext cx="5431762" cy="901333"/>
          </a:xfrm>
          <a:prstGeom prst="wedgeRectCallout">
            <a:avLst>
              <a:gd fmla="val 57129" name="adj1"/>
              <a:gd fmla="val 7208" name="adj2"/>
            </a:avLst>
          </a:prstGeom>
          <a:solidFill>
            <a:srgbClr val="C3E7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“… videos were very useful and helpful for the ODL student like me … </a:t>
            </a:r>
            <a:r>
              <a:rPr b="1" i="0" lang="en-US" sz="1400" u="none" cap="none" strike="noStrik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convenient for me to access</a:t>
            </a:r>
            <a:r>
              <a:rPr b="0" i="0" lang="en-US" sz="1400" u="none" cap="none" strike="noStrik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 to the Forum, LMS, Course Material and as well as discussion anywhere and anytime…”</a:t>
            </a:r>
            <a:endParaRPr b="0" i="0" sz="1400" u="none" cap="none" strike="noStrike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1" name="Google Shape;261;g631dc0489b_0_99"/>
          <p:cNvSpPr/>
          <p:nvPr/>
        </p:nvSpPr>
        <p:spPr>
          <a:xfrm>
            <a:off x="2350199" y="3649421"/>
            <a:ext cx="4257674" cy="970979"/>
          </a:xfrm>
          <a:prstGeom prst="wedgeRectCallout">
            <a:avLst>
              <a:gd fmla="val 60704" name="adj1"/>
              <a:gd fmla="val 29084" name="adj2"/>
            </a:avLst>
          </a:prstGeom>
          <a:solidFill>
            <a:srgbClr val="D2EAB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“[The videos are] very helpful for an external student like me. I have downloaded the [Moodle] app ... and </a:t>
            </a:r>
            <a:r>
              <a:rPr b="1" i="0" lang="en-US" sz="1400" u="none" cap="none" strike="noStrik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used it this morning while waiting for a client</a:t>
            </a:r>
            <a:r>
              <a:rPr b="0" i="0" lang="en-US" sz="1400" u="none" cap="none" strike="noStrik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.”</a:t>
            </a:r>
            <a:endParaRPr b="0" i="0" sz="1400" u="none" cap="none" strike="noStrike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2" name="Google Shape;262;g631dc0489b_0_99"/>
          <p:cNvSpPr txBox="1"/>
          <p:nvPr/>
        </p:nvSpPr>
        <p:spPr>
          <a:xfrm>
            <a:off x="4187275" y="6131000"/>
            <a:ext cx="32994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7B7B7"/>
                </a:solidFill>
                <a:latin typeface="Candara"/>
                <a:ea typeface="Candara"/>
                <a:cs typeface="Candara"/>
                <a:sym typeface="Candara"/>
              </a:rPr>
              <a:t>Discussion</a:t>
            </a:r>
            <a:endParaRPr b="0" i="0" sz="2400" u="none" cap="none" strike="noStrike">
              <a:solidFill>
                <a:srgbClr val="B7B7B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63" name="Google Shape;263;g631dc0489b_0_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3069" y="3556426"/>
            <a:ext cx="3954782" cy="263652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631dc0489b_0_99"/>
          <p:cNvSpPr txBox="1"/>
          <p:nvPr>
            <p:ph idx="1" type="body"/>
          </p:nvPr>
        </p:nvSpPr>
        <p:spPr>
          <a:xfrm>
            <a:off x="1083125" y="1825625"/>
            <a:ext cx="10270800" cy="1603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97.3% think the nanolearning videos have benefitted them in their learning.</a:t>
            </a:r>
            <a:endParaRPr sz="24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4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87.5% want more nanolearning videos developed.</a:t>
            </a:r>
            <a:endParaRPr sz="24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3058f6d7d_0_4"/>
          <p:cNvSpPr txBox="1"/>
          <p:nvPr>
            <p:ph type="title"/>
          </p:nvPr>
        </p:nvSpPr>
        <p:spPr>
          <a:xfrm>
            <a:off x="1083123" y="60326"/>
            <a:ext cx="10515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ndara"/>
              <a:buNone/>
            </a:pPr>
            <a:r>
              <a:rPr lang="en-US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Challenges that we face</a:t>
            </a:r>
            <a:endParaRPr sz="3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0" name="Google Shape;270;g63058f6d7d_0_4"/>
          <p:cNvSpPr txBox="1"/>
          <p:nvPr/>
        </p:nvSpPr>
        <p:spPr>
          <a:xfrm>
            <a:off x="11310258" y="90986"/>
            <a:ext cx="832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15</a:t>
            </a:r>
            <a:endParaRPr b="0" i="0" sz="4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1" name="Google Shape;271;g63058f6d7d_0_4"/>
          <p:cNvSpPr txBox="1"/>
          <p:nvPr>
            <p:ph idx="1" type="body"/>
          </p:nvPr>
        </p:nvSpPr>
        <p:spPr>
          <a:xfrm>
            <a:off x="1083125" y="1825625"/>
            <a:ext cx="10270800" cy="3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Finding a balance to produce nanolearning videos that appeal to a wide range of distance learners.</a:t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Identifying the topic(s) and accurately producing the nanolearning videos that fit within the specific timeframe.</a:t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Convincing our Course Coordinators (Instructors) that the quality of the nanolearing videos adds value to their courses.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2" name="Google Shape;272;g63058f6d7d_0_4"/>
          <p:cNvSpPr txBox="1"/>
          <p:nvPr/>
        </p:nvSpPr>
        <p:spPr>
          <a:xfrm>
            <a:off x="4187275" y="6131000"/>
            <a:ext cx="32994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7B7B7"/>
                </a:solidFill>
                <a:latin typeface="Candara"/>
                <a:ea typeface="Candara"/>
                <a:cs typeface="Candara"/>
                <a:sym typeface="Candara"/>
              </a:rPr>
              <a:t>Challenges</a:t>
            </a:r>
            <a:endParaRPr b="0" i="0" sz="2400" u="none" cap="none" strike="noStrike">
              <a:solidFill>
                <a:srgbClr val="B7B7B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63058f6d7d_0_41"/>
          <p:cNvSpPr txBox="1"/>
          <p:nvPr>
            <p:ph type="title"/>
          </p:nvPr>
        </p:nvSpPr>
        <p:spPr>
          <a:xfrm>
            <a:off x="1083123" y="60326"/>
            <a:ext cx="10515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ndara"/>
              <a:buNone/>
            </a:pPr>
            <a:r>
              <a:rPr lang="en-US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To sum it up</a:t>
            </a:r>
            <a:endParaRPr sz="3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8" name="Google Shape;278;g63058f6d7d_0_41"/>
          <p:cNvSpPr txBox="1"/>
          <p:nvPr/>
        </p:nvSpPr>
        <p:spPr>
          <a:xfrm>
            <a:off x="11310258" y="90986"/>
            <a:ext cx="832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16</a:t>
            </a:r>
            <a:endParaRPr b="0" i="0" sz="4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79" name="Google Shape;279;g63058f6d7d_0_41"/>
          <p:cNvSpPr txBox="1"/>
          <p:nvPr>
            <p:ph idx="1" type="body"/>
          </p:nvPr>
        </p:nvSpPr>
        <p:spPr>
          <a:xfrm>
            <a:off x="1083125" y="1825625"/>
            <a:ext cx="10270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Nanolearning videos are useful for better understanding of the course content at Wawasan Open University.</a:t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Further research will be a comparison on students’ performance before and after using nanolearning videos for learning.</a:t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0" name="Google Shape;280;g63058f6d7d_0_41"/>
          <p:cNvSpPr txBox="1"/>
          <p:nvPr/>
        </p:nvSpPr>
        <p:spPr>
          <a:xfrm>
            <a:off x="4187275" y="6131000"/>
            <a:ext cx="32994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7B7B7"/>
                </a:solidFill>
                <a:latin typeface="Candara"/>
                <a:ea typeface="Candara"/>
                <a:cs typeface="Candara"/>
                <a:sym typeface="Candara"/>
              </a:rPr>
              <a:t>Conclusion</a:t>
            </a:r>
            <a:endParaRPr b="0" i="0" sz="2400" u="none" cap="none" strike="noStrike">
              <a:solidFill>
                <a:srgbClr val="B7B7B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4aedea897_0_6"/>
          <p:cNvSpPr txBox="1"/>
          <p:nvPr>
            <p:ph idx="1" type="body"/>
          </p:nvPr>
        </p:nvSpPr>
        <p:spPr>
          <a:xfrm>
            <a:off x="1083125" y="1811525"/>
            <a:ext cx="9966000" cy="3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2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Alexa (2016) The Top 500 Sites on the Web Retrieved from http://www.alexa.com/topsites</a:t>
            </a:r>
            <a:endParaRPr sz="12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12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2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Burke, S. C., Snyder, S. L., &amp; Rager R. C. (2009). An assessment of faculty usage of YouTube as a teaching resource. Internet Journal of Allied Health Sciences and Practice, 7(1), 1-8.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2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2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Clausing SL. Kurtz DL. Prendeville J. Walt JL. Generational diversity—The Nexters. AORN J. 2003;78:373–379.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2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2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Dabbagh, N. (2007). The Online Learner: Characteristics and Pedagogical Implications. Contemporary Issues in Technology and Teacher Education, 7(3), 217-226. Waynesville, NC USA: Society for Information Technology &amp; Teacher Education. Retrieved August 6, 2019 from https://www.learntechlib.org/primary/p/22904/.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2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2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Prensky, M. (2001). "Digital Natives, Digital Immigrants Part 1", On the Horizon, Vol. 9 No. 5, pp. 1-6. https://doi.org/10.1108/10748120110424816</a:t>
            </a:r>
            <a:endParaRPr sz="12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12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2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Prior D. D., Mazanov, J., Meacheam, D., Heaslip, G. and Hanson J. (2016). “Attitude, Digital Literacy and Self Efficacy: Flow‐On Effects for Online Learning Behavior”, Internet and Higher Education, Vol. 29, pp. 91‐97.</a:t>
            </a:r>
            <a:endParaRPr sz="12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12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2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Rajendra, Made &amp; Made Sudana, I. (2018). The Influence of Interactive Multimedia Technology to Enhance Achievement Students on Practice Skills in Mechanical Technology. Journal of Physics: Conference Series. 953. 012104. 10.1088/1742-6596/953/1/012104.</a:t>
            </a:r>
            <a:endParaRPr sz="12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12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2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Tatjana, M., &amp; Dragomir, Ć. (September 2015). Millennials’ Way of E-learning and Communication in the Digital Era. The Sixth International Conference on e-Learning (eLearning-2015). Belgrade, Serbia.</a:t>
            </a:r>
            <a:endParaRPr sz="12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12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12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6" name="Google Shape;286;g64aedea897_0_6"/>
          <p:cNvSpPr txBox="1"/>
          <p:nvPr>
            <p:ph type="title"/>
          </p:nvPr>
        </p:nvSpPr>
        <p:spPr>
          <a:xfrm>
            <a:off x="1083123" y="60326"/>
            <a:ext cx="10515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ndara"/>
              <a:buNone/>
            </a:pPr>
            <a:r>
              <a:rPr lang="en-US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References</a:t>
            </a:r>
            <a:endParaRPr sz="3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7" name="Google Shape;287;g64aedea897_0_6"/>
          <p:cNvSpPr txBox="1"/>
          <p:nvPr/>
        </p:nvSpPr>
        <p:spPr>
          <a:xfrm>
            <a:off x="11310258" y="90986"/>
            <a:ext cx="832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17</a:t>
            </a:r>
            <a:endParaRPr b="0" i="0" sz="4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8" name="Google Shape;288;g64aedea897_0_6"/>
          <p:cNvSpPr txBox="1"/>
          <p:nvPr/>
        </p:nvSpPr>
        <p:spPr>
          <a:xfrm>
            <a:off x="4187275" y="6131000"/>
            <a:ext cx="32994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7B7B7"/>
                </a:solidFill>
                <a:latin typeface="Candara"/>
                <a:ea typeface="Candara"/>
                <a:cs typeface="Candara"/>
                <a:sym typeface="Candara"/>
              </a:rPr>
              <a:t>References</a:t>
            </a:r>
            <a:endParaRPr b="0" i="0" sz="2400" u="none" cap="none" strike="noStrike">
              <a:solidFill>
                <a:srgbClr val="B7B7B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5"/>
          <p:cNvPicPr preferRelativeResize="0"/>
          <p:nvPr/>
        </p:nvPicPr>
        <p:blipFill rotWithShape="1">
          <a:blip r:embed="rId3">
            <a:alphaModFix/>
          </a:blip>
          <a:srcRect b="0" l="0" r="0" t="-1"/>
          <a:stretch/>
        </p:blipFill>
        <p:spPr>
          <a:xfrm>
            <a:off x="0" y="-7748"/>
            <a:ext cx="12197166" cy="686574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5"/>
          <p:cNvSpPr/>
          <p:nvPr/>
        </p:nvSpPr>
        <p:spPr>
          <a:xfrm>
            <a:off x="0" y="5386837"/>
            <a:ext cx="12192000" cy="963386"/>
          </a:xfrm>
          <a:prstGeom prst="rect">
            <a:avLst/>
          </a:prstGeom>
          <a:solidFill>
            <a:srgbClr val="317D6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95" name="Google Shape;295;p5"/>
          <p:cNvSpPr txBox="1"/>
          <p:nvPr/>
        </p:nvSpPr>
        <p:spPr>
          <a:xfrm>
            <a:off x="1083123" y="5469226"/>
            <a:ext cx="10515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ndara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michelleloh@wou.edu.my</a:t>
            </a:r>
            <a:endParaRPr b="0" i="0" sz="36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31dc0489b_0_43"/>
          <p:cNvSpPr txBox="1"/>
          <p:nvPr/>
        </p:nvSpPr>
        <p:spPr>
          <a:xfrm>
            <a:off x="1241775" y="1566325"/>
            <a:ext cx="4148700" cy="24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highlight>
                  <a:srgbClr val="FFFFFF"/>
                </a:highlight>
                <a:latin typeface="Candara"/>
                <a:ea typeface="Candara"/>
                <a:cs typeface="Candara"/>
                <a:sym typeface="Candara"/>
              </a:rPr>
              <a:t>To provide Malaysians access to quality higher education via open distance learning regardless of their educational, ethnic or socio-economic background.</a:t>
            </a:r>
            <a:endParaRPr b="0" i="0" sz="2400" u="none" cap="none" strike="noStrike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18" name="Google Shape;118;g631dc0489b_0_43"/>
          <p:cNvCxnSpPr/>
          <p:nvPr/>
        </p:nvCxnSpPr>
        <p:spPr>
          <a:xfrm>
            <a:off x="1341912" y="4132613"/>
            <a:ext cx="1626919" cy="0"/>
          </a:xfrm>
          <a:prstGeom prst="straightConnector1">
            <a:avLst/>
          </a:prstGeom>
          <a:noFill/>
          <a:ln cap="flat" cmpd="sng" w="63500">
            <a:solidFill>
              <a:srgbClr val="91C84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9" name="Google Shape;119;g631dc0489b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093418" y="981559"/>
            <a:ext cx="5889359" cy="392623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631dc0489b_0_43"/>
          <p:cNvSpPr txBox="1"/>
          <p:nvPr/>
        </p:nvSpPr>
        <p:spPr>
          <a:xfrm>
            <a:off x="4187275" y="6131000"/>
            <a:ext cx="23418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7B7B7"/>
                </a:solidFill>
                <a:latin typeface="Candara"/>
                <a:ea typeface="Candara"/>
                <a:cs typeface="Candara"/>
                <a:sym typeface="Candara"/>
              </a:rPr>
              <a:t>Introduction</a:t>
            </a:r>
            <a:endParaRPr b="0" i="0" sz="2400" u="none" cap="none" strike="noStrike">
              <a:solidFill>
                <a:srgbClr val="B7B7B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1" name="Google Shape;121;g631dc0489b_0_43"/>
          <p:cNvSpPr txBox="1"/>
          <p:nvPr/>
        </p:nvSpPr>
        <p:spPr>
          <a:xfrm>
            <a:off x="1089375" y="688575"/>
            <a:ext cx="723900" cy="11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96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631dc0489b_0_43"/>
          <p:cNvSpPr txBox="1"/>
          <p:nvPr/>
        </p:nvSpPr>
        <p:spPr>
          <a:xfrm>
            <a:off x="11310258" y="5096936"/>
            <a:ext cx="832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02</a:t>
            </a:r>
            <a:endParaRPr b="0" i="0" sz="4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1198" y="1703818"/>
            <a:ext cx="6551710" cy="436780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 txBox="1"/>
          <p:nvPr>
            <p:ph type="title"/>
          </p:nvPr>
        </p:nvSpPr>
        <p:spPr>
          <a:xfrm>
            <a:off x="1083123" y="60326"/>
            <a:ext cx="10515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ndara"/>
              <a:buNone/>
            </a:pPr>
            <a:r>
              <a:rPr lang="en-US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Who are our students?</a:t>
            </a:r>
            <a:endParaRPr sz="3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11310258" y="90986"/>
            <a:ext cx="832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03</a:t>
            </a:r>
            <a:endParaRPr b="0" i="0" sz="4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0" name="Google Shape;130;p2"/>
          <p:cNvSpPr txBox="1"/>
          <p:nvPr>
            <p:ph idx="1" type="body"/>
          </p:nvPr>
        </p:nvSpPr>
        <p:spPr>
          <a:xfrm>
            <a:off x="1083125" y="1825625"/>
            <a:ext cx="4845600" cy="3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School leavers</a:t>
            </a:r>
            <a:endParaRPr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Mature workers</a:t>
            </a:r>
            <a:endParaRPr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Full-time parents</a:t>
            </a:r>
            <a:endParaRPr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In between jobs</a:t>
            </a:r>
            <a:endParaRPr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English is not first language</a:t>
            </a:r>
            <a:endParaRPr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1" name="Google Shape;131;p2"/>
          <p:cNvSpPr txBox="1"/>
          <p:nvPr/>
        </p:nvSpPr>
        <p:spPr>
          <a:xfrm>
            <a:off x="4187275" y="6131000"/>
            <a:ext cx="23418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7B7B7"/>
                </a:solidFill>
                <a:latin typeface="Candara"/>
                <a:ea typeface="Candara"/>
                <a:cs typeface="Candara"/>
                <a:sym typeface="Candara"/>
              </a:rPr>
              <a:t>Introduction</a:t>
            </a:r>
            <a:endParaRPr b="0" i="0" sz="2400" u="none" cap="none" strike="noStrike">
              <a:solidFill>
                <a:srgbClr val="B7B7B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2" name="Google Shape;132;p2"/>
          <p:cNvSpPr txBox="1"/>
          <p:nvPr/>
        </p:nvSpPr>
        <p:spPr>
          <a:xfrm rot="3139385">
            <a:off x="4922587" y="3409490"/>
            <a:ext cx="116657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Selamat</a:t>
            </a:r>
            <a:r>
              <a:rPr b="0" i="0" lang="en-US" sz="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pagi</a:t>
            </a:r>
            <a:endParaRPr b="0" i="0" sz="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"/>
          <p:cNvSpPr txBox="1"/>
          <p:nvPr/>
        </p:nvSpPr>
        <p:spPr>
          <a:xfrm rot="491429">
            <a:off x="4651988" y="3800046"/>
            <a:ext cx="998420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வணக்கம்</a:t>
            </a:r>
            <a:endParaRPr b="0" i="0" sz="5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 txBox="1"/>
          <p:nvPr/>
        </p:nvSpPr>
        <p:spPr>
          <a:xfrm rot="2155188">
            <a:off x="4841568" y="3468281"/>
            <a:ext cx="49606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你好</a:t>
            </a:r>
            <a:endParaRPr b="0" i="0" sz="9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 txBox="1"/>
          <p:nvPr/>
        </p:nvSpPr>
        <p:spPr>
          <a:xfrm rot="-421656">
            <a:off x="4641912" y="4066230"/>
            <a:ext cx="1286813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Apa cita tek?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31dc0489b_0_1"/>
          <p:cNvSpPr txBox="1"/>
          <p:nvPr>
            <p:ph type="title"/>
          </p:nvPr>
        </p:nvSpPr>
        <p:spPr>
          <a:xfrm>
            <a:off x="1083123" y="60326"/>
            <a:ext cx="10515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ndara"/>
              <a:buNone/>
            </a:pPr>
            <a:r>
              <a:rPr lang="en-US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What is a nanolearning video?</a:t>
            </a:r>
            <a:endParaRPr sz="3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1" name="Google Shape;141;g631dc0489b_0_1"/>
          <p:cNvSpPr txBox="1"/>
          <p:nvPr/>
        </p:nvSpPr>
        <p:spPr>
          <a:xfrm>
            <a:off x="11310258" y="90986"/>
            <a:ext cx="832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04</a:t>
            </a:r>
            <a:endParaRPr b="0" i="0" sz="4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2" name="Google Shape;142;g631dc0489b_0_1"/>
          <p:cNvSpPr txBox="1"/>
          <p:nvPr>
            <p:ph idx="1" type="body"/>
          </p:nvPr>
        </p:nvSpPr>
        <p:spPr>
          <a:xfrm>
            <a:off x="1083125" y="1825625"/>
            <a:ext cx="10270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Learning in small chunks</a:t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Targeted learning</a:t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Self-contained</a:t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Delivery for mobile devices</a:t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A combination of media</a:t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3" name="Google Shape;143;g631dc0489b_0_1"/>
          <p:cNvSpPr txBox="1"/>
          <p:nvPr/>
        </p:nvSpPr>
        <p:spPr>
          <a:xfrm>
            <a:off x="4187275" y="6131000"/>
            <a:ext cx="23418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7B7B7"/>
                </a:solidFill>
                <a:latin typeface="Candara"/>
                <a:ea typeface="Candara"/>
                <a:cs typeface="Candara"/>
                <a:sym typeface="Candara"/>
              </a:rPr>
              <a:t>Introduction</a:t>
            </a:r>
            <a:endParaRPr b="0" i="0" sz="2400" u="none" cap="none" strike="noStrike">
              <a:solidFill>
                <a:srgbClr val="B7B7B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44" name="Google Shape;144;g631dc0489b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29075" y="1363970"/>
            <a:ext cx="4228434" cy="427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631dc0489b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6548" y="1440611"/>
            <a:ext cx="293645" cy="41362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631dc0489b_0_1"/>
          <p:cNvSpPr txBox="1"/>
          <p:nvPr/>
        </p:nvSpPr>
        <p:spPr>
          <a:xfrm>
            <a:off x="7961366" y="3238187"/>
            <a:ext cx="14926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Nanolearning video</a:t>
            </a:r>
            <a:endParaRPr b="0" i="0" sz="18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7" name="Google Shape;147;g631dc0489b_0_1"/>
          <p:cNvSpPr txBox="1"/>
          <p:nvPr/>
        </p:nvSpPr>
        <p:spPr>
          <a:xfrm>
            <a:off x="6684286" y="2369151"/>
            <a:ext cx="14926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Multimedia</a:t>
            </a:r>
            <a:endParaRPr b="0" i="0" sz="1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8" name="Google Shape;148;g631dc0489b_0_1"/>
          <p:cNvSpPr txBox="1"/>
          <p:nvPr/>
        </p:nvSpPr>
        <p:spPr>
          <a:xfrm>
            <a:off x="9099438" y="1953653"/>
            <a:ext cx="1492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One learning objective</a:t>
            </a:r>
            <a:endParaRPr b="0" i="0" sz="1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49" name="Google Shape;149;g631dc0489b_0_1"/>
          <p:cNvSpPr txBox="1"/>
          <p:nvPr/>
        </p:nvSpPr>
        <p:spPr>
          <a:xfrm>
            <a:off x="8959525" y="4849657"/>
            <a:ext cx="14926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Bite-sized</a:t>
            </a:r>
            <a:endParaRPr b="0" i="0" sz="1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0" name="Google Shape;150;g631dc0489b_0_1"/>
          <p:cNvSpPr txBox="1"/>
          <p:nvPr/>
        </p:nvSpPr>
        <p:spPr>
          <a:xfrm>
            <a:off x="9563117" y="3640750"/>
            <a:ext cx="14926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rPr>
              <a:t>Convenient</a:t>
            </a:r>
            <a:endParaRPr b="0" i="0" sz="1200" u="none" cap="none" strike="noStrike">
              <a:solidFill>
                <a:srgbClr val="595959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1" name="Google Shape;151;g631dc0489b_0_1"/>
          <p:cNvSpPr txBox="1"/>
          <p:nvPr/>
        </p:nvSpPr>
        <p:spPr>
          <a:xfrm>
            <a:off x="7523371" y="4773860"/>
            <a:ext cx="14926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Mobile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learning</a:t>
            </a:r>
            <a:endParaRPr b="0" i="0" sz="1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52" name="Google Shape;152;g631dc0489b_0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92362" y="1872243"/>
            <a:ext cx="430933" cy="425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631dc0489b_0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37792" y="1693012"/>
            <a:ext cx="332776" cy="35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631dc0489b_0_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29173" y="4551630"/>
            <a:ext cx="395563" cy="298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631dc0489b_0_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92840" y="5157434"/>
            <a:ext cx="330530" cy="37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31dc0489b_0_7"/>
          <p:cNvSpPr txBox="1"/>
          <p:nvPr>
            <p:ph type="title"/>
          </p:nvPr>
        </p:nvSpPr>
        <p:spPr>
          <a:xfrm>
            <a:off x="1083123" y="60326"/>
            <a:ext cx="10515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ndara"/>
              <a:buNone/>
            </a:pPr>
            <a:r>
              <a:rPr lang="en-US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Our problem</a:t>
            </a:r>
            <a:endParaRPr sz="3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1" name="Google Shape;161;g631dc0489b_0_7"/>
          <p:cNvSpPr txBox="1"/>
          <p:nvPr/>
        </p:nvSpPr>
        <p:spPr>
          <a:xfrm>
            <a:off x="11310258" y="90986"/>
            <a:ext cx="832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05</a:t>
            </a:r>
            <a:endParaRPr b="0" i="0" sz="4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2" name="Google Shape;162;g631dc0489b_0_7"/>
          <p:cNvSpPr txBox="1"/>
          <p:nvPr>
            <p:ph idx="1" type="body"/>
          </p:nvPr>
        </p:nvSpPr>
        <p:spPr>
          <a:xfrm>
            <a:off x="1083125" y="1825625"/>
            <a:ext cx="10270800" cy="3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New distance learners struggle to adapt to computer-based learning in a virtual classroom.</a:t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Technological proficiency is critical to distance learners’ success in an open learning environment.</a:t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New distance learners need to find the confidence and motivation to follow new educational trends.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3" name="Google Shape;163;g631dc0489b_0_7"/>
          <p:cNvSpPr txBox="1"/>
          <p:nvPr/>
        </p:nvSpPr>
        <p:spPr>
          <a:xfrm>
            <a:off x="4187275" y="6131000"/>
            <a:ext cx="36423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7B7B7"/>
                </a:solidFill>
                <a:latin typeface="Candara"/>
                <a:ea typeface="Candara"/>
                <a:cs typeface="Candara"/>
                <a:sym typeface="Candara"/>
              </a:rPr>
              <a:t>Problem statement</a:t>
            </a:r>
            <a:endParaRPr b="0" i="0" sz="2400" u="none" cap="none" strike="noStrike">
              <a:solidFill>
                <a:srgbClr val="B7B7B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>
            <p:ph idx="1" type="body"/>
          </p:nvPr>
        </p:nvSpPr>
        <p:spPr>
          <a:xfrm>
            <a:off x="1083125" y="1673825"/>
            <a:ext cx="6099300" cy="4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Dabbagh (2007): The current profile of the open </a:t>
            </a:r>
            <a:r>
              <a:rPr b="1"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distance learner</a:t>
            </a:r>
            <a:r>
              <a:rPr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 is characterised as emerging, responsive to rapid technological innovations and new learning paradigms, and progressively including a </a:t>
            </a:r>
            <a:r>
              <a:rPr b="1"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younger age bracket</a:t>
            </a:r>
            <a:r>
              <a:rPr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17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Prensky (2001): Digital natives </a:t>
            </a:r>
            <a:r>
              <a:rPr b="1"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grew up with technology</a:t>
            </a:r>
            <a:r>
              <a:rPr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 and live their daily lives online as opposed to the digital immigrants who grew up in environments where predominantly printed sources were being used.</a:t>
            </a:r>
            <a:endParaRPr sz="17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17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Clausing et. al. (2003): Digital natives are completely at ease chatting online, while listening to music on </a:t>
            </a:r>
            <a:r>
              <a:rPr i="1"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Spotify</a:t>
            </a:r>
            <a:r>
              <a:rPr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, and expertly googling for answers to topic- related questions for their assignments.</a:t>
            </a:r>
            <a:endParaRPr sz="17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17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Prior et al. (2016): Students might </a:t>
            </a:r>
            <a:r>
              <a:rPr b="1"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use technology more for social or entertainment purposes</a:t>
            </a:r>
            <a:r>
              <a:rPr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, but not for learning.</a:t>
            </a:r>
            <a:endParaRPr sz="17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18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9" name="Google Shape;169;p4"/>
          <p:cNvSpPr txBox="1"/>
          <p:nvPr>
            <p:ph type="title"/>
          </p:nvPr>
        </p:nvSpPr>
        <p:spPr>
          <a:xfrm>
            <a:off x="1083123" y="60326"/>
            <a:ext cx="10515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ndara"/>
              <a:buNone/>
            </a:pPr>
            <a:r>
              <a:rPr lang="en-US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What scholars say</a:t>
            </a:r>
            <a:endParaRPr sz="3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0" name="Google Shape;170;p4"/>
          <p:cNvSpPr txBox="1"/>
          <p:nvPr/>
        </p:nvSpPr>
        <p:spPr>
          <a:xfrm>
            <a:off x="11310258" y="90986"/>
            <a:ext cx="832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06</a:t>
            </a:r>
            <a:endParaRPr b="0" i="0" sz="4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7366000" y="1673824"/>
            <a:ext cx="4826100" cy="3990705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 txBox="1"/>
          <p:nvPr/>
        </p:nvSpPr>
        <p:spPr>
          <a:xfrm>
            <a:off x="7669450" y="2400300"/>
            <a:ext cx="42192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Today’s distance learners need help on how to use technology effectively for learning.</a:t>
            </a:r>
            <a:endParaRPr b="0" i="0" sz="3000" u="none" cap="none" strike="noStrik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3" name="Google Shape;173;p4"/>
          <p:cNvSpPr txBox="1"/>
          <p:nvPr/>
        </p:nvSpPr>
        <p:spPr>
          <a:xfrm>
            <a:off x="4187275" y="6131000"/>
            <a:ext cx="2804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7B7B7"/>
                </a:solidFill>
                <a:latin typeface="Candara"/>
                <a:ea typeface="Candara"/>
                <a:cs typeface="Candara"/>
                <a:sym typeface="Candara"/>
              </a:rPr>
              <a:t>Literature review</a:t>
            </a:r>
            <a:endParaRPr b="0" i="0" sz="2400" u="none" cap="none" strike="noStrike">
              <a:solidFill>
                <a:srgbClr val="B7B7B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idx="1" type="body"/>
          </p:nvPr>
        </p:nvSpPr>
        <p:spPr>
          <a:xfrm>
            <a:off x="1083125" y="1673825"/>
            <a:ext cx="6170100" cy="39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Rajendra &amp; Suhana (2018): </a:t>
            </a:r>
            <a:r>
              <a:rPr b="1"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Multimedia</a:t>
            </a:r>
            <a:r>
              <a:rPr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 can be defined as a Web-based interactive computer-mediated application that includes various c</a:t>
            </a:r>
            <a:r>
              <a:rPr b="1"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ombinations of text, sound, still images, audio, video, and graphics</a:t>
            </a:r>
            <a:r>
              <a:rPr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7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Tatjana &amp; Dragomir (2015): Visual is a </a:t>
            </a:r>
            <a:r>
              <a:rPr b="1"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win-win tool for digital natives</a:t>
            </a:r>
            <a:r>
              <a:rPr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 and the design for e-learning should be </a:t>
            </a:r>
            <a:r>
              <a:rPr b="1"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bite-sized</a:t>
            </a:r>
            <a:r>
              <a:rPr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 (nanolearning) to cater to a world where learning becomes increasingly mobile.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7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Burke, Snyder, &amp; Rager (2009): </a:t>
            </a:r>
            <a:r>
              <a:rPr b="1"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YouTube</a:t>
            </a:r>
            <a:r>
              <a:rPr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 offers f</a:t>
            </a:r>
            <a:r>
              <a:rPr b="1"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amiliarity to digital natives</a:t>
            </a:r>
            <a:r>
              <a:rPr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 who are accustomed to using technology such as the Internet, video blogging and text messaging.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7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Alexa (2016): YouTube, as the second-most visited website on the Internet, is </a:t>
            </a:r>
            <a:r>
              <a:rPr b="1"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commonly used</a:t>
            </a:r>
            <a:r>
              <a:rPr lang="en-US" sz="17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 by students to access information in relation to their studies.</a:t>
            </a:r>
            <a:endParaRPr sz="17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9" name="Google Shape;179;p20"/>
          <p:cNvSpPr txBox="1"/>
          <p:nvPr>
            <p:ph type="title"/>
          </p:nvPr>
        </p:nvSpPr>
        <p:spPr>
          <a:xfrm>
            <a:off x="1083123" y="60326"/>
            <a:ext cx="10515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ndara"/>
              <a:buNone/>
            </a:pPr>
            <a:r>
              <a:rPr lang="en-US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What scholars say</a:t>
            </a:r>
            <a:endParaRPr sz="3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11310258" y="90986"/>
            <a:ext cx="832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07</a:t>
            </a:r>
            <a:endParaRPr b="0" i="0" sz="4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7366000" y="1673825"/>
            <a:ext cx="4826100" cy="4038206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7669450" y="2400300"/>
            <a:ext cx="42192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Nanolearning videos on YouTube can help to facilitate learning in an online environment.</a:t>
            </a:r>
            <a:endParaRPr b="0" i="0" sz="3000" u="none" cap="none" strike="noStrik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3" name="Google Shape;183;p20"/>
          <p:cNvSpPr txBox="1"/>
          <p:nvPr/>
        </p:nvSpPr>
        <p:spPr>
          <a:xfrm>
            <a:off x="4187275" y="6131000"/>
            <a:ext cx="2804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7B7B7"/>
                </a:solidFill>
                <a:latin typeface="Candara"/>
                <a:ea typeface="Candara"/>
                <a:cs typeface="Candara"/>
                <a:sym typeface="Candara"/>
              </a:rPr>
              <a:t>Literature review</a:t>
            </a:r>
            <a:endParaRPr b="0" i="0" sz="2400" u="none" cap="none" strike="noStrike">
              <a:solidFill>
                <a:srgbClr val="B7B7B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31dc0489b_0_69"/>
          <p:cNvSpPr txBox="1"/>
          <p:nvPr>
            <p:ph type="title"/>
          </p:nvPr>
        </p:nvSpPr>
        <p:spPr>
          <a:xfrm>
            <a:off x="1083123" y="60326"/>
            <a:ext cx="10515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ndara"/>
              <a:buNone/>
            </a:pPr>
            <a:r>
              <a:rPr lang="en-US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What we want to achieve</a:t>
            </a:r>
            <a:endParaRPr sz="3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9" name="Google Shape;189;g631dc0489b_0_69"/>
          <p:cNvSpPr txBox="1"/>
          <p:nvPr/>
        </p:nvSpPr>
        <p:spPr>
          <a:xfrm>
            <a:off x="11310258" y="90986"/>
            <a:ext cx="832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08</a:t>
            </a:r>
            <a:endParaRPr b="0" i="0" sz="4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0" name="Google Shape;190;g631dc0489b_0_69"/>
          <p:cNvSpPr txBox="1"/>
          <p:nvPr>
            <p:ph idx="1" type="body"/>
          </p:nvPr>
        </p:nvSpPr>
        <p:spPr>
          <a:xfrm>
            <a:off x="1083125" y="1825625"/>
            <a:ext cx="10270800" cy="3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To discover distance learners’ perception on nanolearning videos.</a:t>
            </a:r>
            <a:endParaRPr sz="30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0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To improve current video delivery process.</a:t>
            </a:r>
            <a:endParaRPr sz="30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0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0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To develop self-regulated and independent learning skills in an open learning environment. </a:t>
            </a:r>
            <a:endParaRPr sz="30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30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1" name="Google Shape;191;g631dc0489b_0_69"/>
          <p:cNvSpPr txBox="1"/>
          <p:nvPr/>
        </p:nvSpPr>
        <p:spPr>
          <a:xfrm>
            <a:off x="4187275" y="6131000"/>
            <a:ext cx="32994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7B7B7"/>
                </a:solidFill>
                <a:latin typeface="Candara"/>
                <a:ea typeface="Candara"/>
                <a:cs typeface="Candara"/>
                <a:sym typeface="Candara"/>
              </a:rPr>
              <a:t>Research objectives</a:t>
            </a:r>
            <a:endParaRPr b="0" i="0" sz="2400" u="none" cap="none" strike="noStrike">
              <a:solidFill>
                <a:srgbClr val="B7B7B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31dc0489b_0_19"/>
          <p:cNvSpPr/>
          <p:nvPr/>
        </p:nvSpPr>
        <p:spPr>
          <a:xfrm>
            <a:off x="6509288" y="1673824"/>
            <a:ext cx="5682812" cy="4169037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631dc0489b_0_19"/>
          <p:cNvSpPr txBox="1"/>
          <p:nvPr>
            <p:ph type="title"/>
          </p:nvPr>
        </p:nvSpPr>
        <p:spPr>
          <a:xfrm>
            <a:off x="1083123" y="60326"/>
            <a:ext cx="105156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ndara"/>
              <a:buNone/>
            </a:pPr>
            <a:r>
              <a:rPr lang="en-US" sz="3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Our method</a:t>
            </a:r>
            <a:endParaRPr sz="3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8" name="Google Shape;198;g631dc0489b_0_19"/>
          <p:cNvSpPr txBox="1"/>
          <p:nvPr/>
        </p:nvSpPr>
        <p:spPr>
          <a:xfrm>
            <a:off x="11310258" y="90986"/>
            <a:ext cx="832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09</a:t>
            </a:r>
            <a:endParaRPr b="0" i="0" sz="4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9" name="Google Shape;199;g631dc0489b_0_19"/>
          <p:cNvSpPr txBox="1"/>
          <p:nvPr/>
        </p:nvSpPr>
        <p:spPr>
          <a:xfrm>
            <a:off x="4187275" y="6131000"/>
            <a:ext cx="2804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7B7B7"/>
                </a:solidFill>
                <a:latin typeface="Candara"/>
                <a:ea typeface="Candara"/>
                <a:cs typeface="Candara"/>
                <a:sym typeface="Candara"/>
              </a:rPr>
              <a:t>Methodology</a:t>
            </a:r>
            <a:endParaRPr b="0" i="0" sz="2400" u="none" cap="none" strike="noStrike">
              <a:solidFill>
                <a:srgbClr val="B7B7B7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0" name="Google Shape;200;g631dc0489b_0_19"/>
          <p:cNvSpPr txBox="1"/>
          <p:nvPr/>
        </p:nvSpPr>
        <p:spPr>
          <a:xfrm>
            <a:off x="8813650" y="1904436"/>
            <a:ext cx="259309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Video 1 guided students how to access the University website.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sng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Watch</a:t>
            </a:r>
            <a:endParaRPr b="0" i="0" sz="16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01" name="Google Shape;201;g631dc0489b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7764" y="3260123"/>
            <a:ext cx="1867440" cy="98990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631dc0489b_0_19"/>
          <p:cNvSpPr txBox="1"/>
          <p:nvPr/>
        </p:nvSpPr>
        <p:spPr>
          <a:xfrm>
            <a:off x="8813650" y="3260123"/>
            <a:ext cx="283249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Video 2 teaches students to learn the functions of the learning management system.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sng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  <a:hlinkClick r:id="rId5"/>
              </a:rPr>
              <a:t>Watch</a:t>
            </a:r>
            <a:endParaRPr b="0" i="0" sz="16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3" name="Google Shape;203;g631dc0489b_0_19"/>
          <p:cNvSpPr txBox="1"/>
          <p:nvPr/>
        </p:nvSpPr>
        <p:spPr>
          <a:xfrm>
            <a:off x="8813650" y="4589792"/>
            <a:ext cx="266746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Video 3 introduces </a:t>
            </a:r>
            <a:r>
              <a:rPr b="0" i="0" lang="en-US" sz="16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mobile</a:t>
            </a:r>
            <a:r>
              <a:rPr b="0" i="0" lang="en-US" sz="14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app to access courses on-the-go.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  <a:hlinkClick r:id="rId6"/>
              </a:rPr>
              <a:t>Watch</a:t>
            </a:r>
            <a:endParaRPr b="0" i="0" sz="1400" u="none" cap="none" strike="noStrik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04" name="Google Shape;204;g631dc0489b_0_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67423" y="4589792"/>
            <a:ext cx="1808123" cy="101592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631dc0489b_0_19"/>
          <p:cNvSpPr txBox="1"/>
          <p:nvPr>
            <p:ph idx="1" type="body"/>
          </p:nvPr>
        </p:nvSpPr>
        <p:spPr>
          <a:xfrm>
            <a:off x="1083125" y="1825624"/>
            <a:ext cx="5302177" cy="3846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3 nanolearning videos for Learning Skills for University Studies course.</a:t>
            </a:r>
            <a:endParaRPr sz="24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Uploaded videos to YouTube.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Embedded videos into the Learning Management System.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Played videos during tutorial session.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>
                <a:solidFill>
                  <a:srgbClr val="666666"/>
                </a:solidFill>
                <a:latin typeface="Candara"/>
                <a:ea typeface="Candara"/>
                <a:cs typeface="Candara"/>
                <a:sym typeface="Candara"/>
              </a:rPr>
              <a:t>Collected student Feedback.</a:t>
            </a:r>
            <a:endParaRPr sz="24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000">
              <a:solidFill>
                <a:srgbClr val="66666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06" name="Google Shape;206;g631dc0489b_0_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88250" y="1904436"/>
            <a:ext cx="1966469" cy="101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2019-10-02T04:06:54Z</dcterms:created>
  <dc:creator>Michelle Loh Woon Har</dc:creator>
</cp:coreProperties>
</file>