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1" r:id="rId4"/>
  </p:sldMasterIdLst>
  <p:notesMasterIdLst>
    <p:notesMasterId r:id="rId23"/>
  </p:notesMasterIdLst>
  <p:handoutMasterIdLst>
    <p:handoutMasterId r:id="rId24"/>
  </p:handoutMasterIdLst>
  <p:sldIdLst>
    <p:sldId id="256" r:id="rId5"/>
    <p:sldId id="269" r:id="rId6"/>
    <p:sldId id="260" r:id="rId7"/>
    <p:sldId id="270" r:id="rId8"/>
    <p:sldId id="277" r:id="rId9"/>
    <p:sldId id="283" r:id="rId10"/>
    <p:sldId id="271" r:id="rId11"/>
    <p:sldId id="278" r:id="rId12"/>
    <p:sldId id="272" r:id="rId13"/>
    <p:sldId id="273" r:id="rId14"/>
    <p:sldId id="274" r:id="rId15"/>
    <p:sldId id="276" r:id="rId16"/>
    <p:sldId id="279" r:id="rId17"/>
    <p:sldId id="280" r:id="rId18"/>
    <p:sldId id="281" r:id="rId19"/>
    <p:sldId id="284" r:id="rId20"/>
    <p:sldId id="282" r:id="rId21"/>
    <p:sldId id="267" r:id="rId2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6176" autoAdjust="0"/>
  </p:normalViewPr>
  <p:slideViewPr>
    <p:cSldViewPr snapToGrid="0">
      <p:cViewPr varScale="1">
        <p:scale>
          <a:sx n="56" d="100"/>
          <a:sy n="56" d="100"/>
        </p:scale>
        <p:origin x="1086" y="54"/>
      </p:cViewPr>
      <p:guideLst>
        <p:guide orient="horz" pos="2160"/>
        <p:guide pos="3840"/>
      </p:guideLst>
    </p:cSldViewPr>
  </p:slideViewPr>
  <p:outlineViewPr>
    <p:cViewPr>
      <p:scale>
        <a:sx n="33" d="100"/>
        <a:sy n="33" d="100"/>
      </p:scale>
      <p:origin x="0" y="-2334"/>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0C125-0BAE-4161-921A-2E5F5FD67FA6}" type="doc">
      <dgm:prSet loTypeId="urn:microsoft.com/office/officeart/2009/3/layout/IncreasingArrowsProcess" loCatId="process" qsTypeId="urn:microsoft.com/office/officeart/2005/8/quickstyle/simple5" qsCatId="simple" csTypeId="urn:microsoft.com/office/officeart/2005/8/colors/accent5_4" csCatId="accent5" phldr="1"/>
      <dgm:spPr/>
      <dgm:t>
        <a:bodyPr/>
        <a:lstStyle/>
        <a:p>
          <a:endParaRPr lang="en-US"/>
        </a:p>
      </dgm:t>
    </dgm:pt>
    <dgm:pt modelId="{9A4479CF-17B4-4EB0-B1B1-EDFDCAF0C79E}">
      <dgm:prSet phldrT="[Text]"/>
      <dgm:spPr/>
      <dgm:t>
        <a:bodyPr/>
        <a:lstStyle/>
        <a:p>
          <a:r>
            <a:rPr lang="en-US" dirty="0" smtClean="0"/>
            <a:t>1</a:t>
          </a:r>
          <a:endParaRPr lang="en-US" dirty="0"/>
        </a:p>
      </dgm:t>
    </dgm:pt>
    <dgm:pt modelId="{34E86A05-C0EA-4304-A848-D8F6F5A7AC01}" type="parTrans" cxnId="{5171FC54-5BAE-42C0-8937-F14031CC80C0}">
      <dgm:prSet/>
      <dgm:spPr/>
      <dgm:t>
        <a:bodyPr/>
        <a:lstStyle/>
        <a:p>
          <a:endParaRPr lang="en-US"/>
        </a:p>
      </dgm:t>
    </dgm:pt>
    <dgm:pt modelId="{1FAE3423-F76B-4440-8D2B-532352E1370C}" type="sibTrans" cxnId="{5171FC54-5BAE-42C0-8937-F14031CC80C0}">
      <dgm:prSet/>
      <dgm:spPr/>
      <dgm:t>
        <a:bodyPr/>
        <a:lstStyle/>
        <a:p>
          <a:endParaRPr lang="en-US"/>
        </a:p>
      </dgm:t>
    </dgm:pt>
    <dgm:pt modelId="{56E6E8A1-98D9-4F4C-A9F4-F7D76E37017C}">
      <dgm:prSet phldrT="[Text]" custT="1"/>
      <dgm:spPr/>
      <dgm:t>
        <a:bodyPr/>
        <a:lstStyle/>
        <a:p>
          <a:r>
            <a:rPr lang="en-US" sz="1200" dirty="0" smtClean="0"/>
            <a:t>Increase learning interactions (enhance interactivity) Online distance learning that is carefully designed and implemented can increase the level of learning interaction between learners with learning material, learners with instructors, and between learners and other learners.</a:t>
          </a:r>
          <a:endParaRPr lang="en-US" sz="1200" dirty="0"/>
        </a:p>
      </dgm:t>
    </dgm:pt>
    <dgm:pt modelId="{4F64CEEE-11B7-4CD7-AEC4-335DED9806C2}" type="parTrans" cxnId="{F4C4E77C-4922-41BF-9E9F-E9E9D9A366A0}">
      <dgm:prSet/>
      <dgm:spPr/>
      <dgm:t>
        <a:bodyPr/>
        <a:lstStyle/>
        <a:p>
          <a:endParaRPr lang="en-US"/>
        </a:p>
      </dgm:t>
    </dgm:pt>
    <dgm:pt modelId="{214980B2-5101-4E65-AB70-B5EFC534100A}" type="sibTrans" cxnId="{F4C4E77C-4922-41BF-9E9F-E9E9D9A366A0}">
      <dgm:prSet/>
      <dgm:spPr/>
      <dgm:t>
        <a:bodyPr/>
        <a:lstStyle/>
        <a:p>
          <a:endParaRPr lang="en-US"/>
        </a:p>
      </dgm:t>
    </dgm:pt>
    <dgm:pt modelId="{4FFAA329-525A-4C1C-BD3E-DFEA4B14358D}">
      <dgm:prSet phldrT="[Text]"/>
      <dgm:spPr/>
      <dgm:t>
        <a:bodyPr/>
        <a:lstStyle/>
        <a:p>
          <a:r>
            <a:rPr lang="en-US" dirty="0" smtClean="0"/>
            <a:t>2</a:t>
          </a:r>
          <a:endParaRPr lang="en-US" dirty="0"/>
        </a:p>
      </dgm:t>
    </dgm:pt>
    <dgm:pt modelId="{D497BAF4-D11E-4B91-BB8C-13FA060369B1}" type="parTrans" cxnId="{7223C42F-34EC-42F3-84AA-5D93876043DC}">
      <dgm:prSet/>
      <dgm:spPr/>
      <dgm:t>
        <a:bodyPr/>
        <a:lstStyle/>
        <a:p>
          <a:endParaRPr lang="en-US"/>
        </a:p>
      </dgm:t>
    </dgm:pt>
    <dgm:pt modelId="{2F5DD5C5-0A41-4C8F-B3F8-6A96BB85D3B6}" type="sibTrans" cxnId="{7223C42F-34EC-42F3-84AA-5D93876043DC}">
      <dgm:prSet/>
      <dgm:spPr/>
      <dgm:t>
        <a:bodyPr/>
        <a:lstStyle/>
        <a:p>
          <a:endParaRPr lang="en-US"/>
        </a:p>
      </dgm:t>
    </dgm:pt>
    <dgm:pt modelId="{71D47B69-8F96-4E13-9827-BF2C4370FD98}">
      <dgm:prSet phldrT="[Text]" custT="1"/>
      <dgm:spPr/>
      <dgm:t>
        <a:bodyPr/>
        <a:lstStyle/>
        <a:p>
          <a:r>
            <a:rPr lang="en-US" sz="1200" dirty="0" smtClean="0"/>
            <a:t>Facilitate learning interactions from anywhere and at any time (time and place flexibility) Learners can interact with learning resources anytime according to the availability of time and wherever he is, because learning resources are packaged electronically and available to be accessed by learners through online learning.</a:t>
          </a:r>
          <a:endParaRPr lang="en-US" sz="1200" dirty="0"/>
        </a:p>
      </dgm:t>
    </dgm:pt>
    <dgm:pt modelId="{D405A656-84E0-4FC2-BF9C-044D1AEEC916}" type="parTrans" cxnId="{FD20383F-E959-4168-A47A-88A88838C2DB}">
      <dgm:prSet/>
      <dgm:spPr/>
      <dgm:t>
        <a:bodyPr/>
        <a:lstStyle/>
        <a:p>
          <a:endParaRPr lang="en-US"/>
        </a:p>
      </dgm:t>
    </dgm:pt>
    <dgm:pt modelId="{7C4DD1BA-F727-4240-97E9-A88FC325281B}" type="sibTrans" cxnId="{FD20383F-E959-4168-A47A-88A88838C2DB}">
      <dgm:prSet/>
      <dgm:spPr/>
      <dgm:t>
        <a:bodyPr/>
        <a:lstStyle/>
        <a:p>
          <a:endParaRPr lang="en-US"/>
        </a:p>
      </dgm:t>
    </dgm:pt>
    <dgm:pt modelId="{5A2556A3-2591-401E-90C4-8358B72DACB1}">
      <dgm:prSet phldrT="[Text]"/>
      <dgm:spPr/>
      <dgm:t>
        <a:bodyPr/>
        <a:lstStyle/>
        <a:p>
          <a:r>
            <a:rPr lang="en-US" dirty="0" smtClean="0"/>
            <a:t>3</a:t>
          </a:r>
          <a:endParaRPr lang="en-US" dirty="0"/>
        </a:p>
      </dgm:t>
    </dgm:pt>
    <dgm:pt modelId="{4A93B624-D9CE-47BB-AC03-76157A55614B}" type="parTrans" cxnId="{F3598176-54BE-4B10-8BBF-DE132E10418A}">
      <dgm:prSet/>
      <dgm:spPr/>
      <dgm:t>
        <a:bodyPr/>
        <a:lstStyle/>
        <a:p>
          <a:endParaRPr lang="en-US"/>
        </a:p>
      </dgm:t>
    </dgm:pt>
    <dgm:pt modelId="{D0729D22-7169-4CDA-9CDD-129BF73E72DA}" type="sibTrans" cxnId="{F3598176-54BE-4B10-8BBF-DE132E10418A}">
      <dgm:prSet/>
      <dgm:spPr/>
      <dgm:t>
        <a:bodyPr/>
        <a:lstStyle/>
        <a:p>
          <a:endParaRPr lang="en-US"/>
        </a:p>
      </dgm:t>
    </dgm:pt>
    <dgm:pt modelId="{23AAF8C0-C8AB-427E-962B-72EF1063B50A}">
      <dgm:prSet phldrT="[Text]" custT="1"/>
      <dgm:spPr/>
      <dgm:t>
        <a:bodyPr/>
        <a:lstStyle/>
        <a:p>
          <a:r>
            <a:rPr lang="en-US" sz="1200" dirty="0" smtClean="0"/>
            <a:t>Facilitate the improvement and storage of learning materials (easy updating of content as well as </a:t>
          </a:r>
          <a:r>
            <a:rPr lang="en-US" sz="1200" dirty="0" err="1" smtClean="0"/>
            <a:t>archivable</a:t>
          </a:r>
          <a:r>
            <a:rPr lang="en-US" sz="1200" dirty="0" smtClean="0"/>
            <a:t> capabilities). The facilities available in online learning technology and various software that continues to grow also help facilitate the development of electronic learning materials.</a:t>
          </a:r>
          <a:endParaRPr lang="en-US" sz="1200" dirty="0"/>
        </a:p>
      </dgm:t>
    </dgm:pt>
    <dgm:pt modelId="{5144A7FC-F651-44E1-AD98-45BE844030FD}" type="parTrans" cxnId="{7977A7F8-237B-4076-AAC0-6DD1A5194A20}">
      <dgm:prSet/>
      <dgm:spPr/>
      <dgm:t>
        <a:bodyPr/>
        <a:lstStyle/>
        <a:p>
          <a:endParaRPr lang="en-US"/>
        </a:p>
      </dgm:t>
    </dgm:pt>
    <dgm:pt modelId="{3C564D6E-B8EF-4633-ACFD-450044C34438}" type="sibTrans" cxnId="{7977A7F8-237B-4076-AAC0-6DD1A5194A20}">
      <dgm:prSet/>
      <dgm:spPr/>
      <dgm:t>
        <a:bodyPr/>
        <a:lstStyle/>
        <a:p>
          <a:endParaRPr lang="en-US"/>
        </a:p>
      </dgm:t>
    </dgm:pt>
    <dgm:pt modelId="{A379D7F5-A6DF-4A21-8E7C-1F38B6FA8F4B}">
      <dgm:prSet phldrT="[Text]"/>
      <dgm:spPr/>
      <dgm:t>
        <a:bodyPr/>
        <a:lstStyle/>
        <a:p>
          <a:r>
            <a:rPr lang="en-US" dirty="0" smtClean="0"/>
            <a:t>4</a:t>
          </a:r>
          <a:endParaRPr lang="en-US" dirty="0"/>
        </a:p>
      </dgm:t>
    </dgm:pt>
    <dgm:pt modelId="{2A9595DF-B6B1-40BB-8F21-C8CF3034976F}" type="parTrans" cxnId="{AFECDDF2-0D28-480D-B8DC-C56674723CBD}">
      <dgm:prSet/>
      <dgm:spPr/>
      <dgm:t>
        <a:bodyPr/>
        <a:lstStyle/>
        <a:p>
          <a:endParaRPr lang="en-US"/>
        </a:p>
      </dgm:t>
    </dgm:pt>
    <dgm:pt modelId="{727A447B-0D41-457F-A722-F847B2839CAD}" type="sibTrans" cxnId="{AFECDDF2-0D28-480D-B8DC-C56674723CBD}">
      <dgm:prSet/>
      <dgm:spPr/>
      <dgm:t>
        <a:bodyPr/>
        <a:lstStyle/>
        <a:p>
          <a:endParaRPr lang="en-US"/>
        </a:p>
      </dgm:t>
    </dgm:pt>
    <dgm:pt modelId="{C0EB881C-AB75-4FDE-951D-6EC685EF2C60}">
      <dgm:prSet custT="1"/>
      <dgm:spPr/>
      <dgm:t>
        <a:bodyPr/>
        <a:lstStyle/>
        <a:p>
          <a:r>
            <a:rPr lang="en-US" sz="1200" dirty="0" smtClean="0"/>
            <a:t>Having a wider reach (potential to reach a global audience). Online distance learning that is flexible in terms of time and place, makes the number of learners that can be reached by learning activities through online learning more and more widely open to anyone who needs it.</a:t>
          </a:r>
          <a:endParaRPr lang="en-US" sz="1200" dirty="0"/>
        </a:p>
      </dgm:t>
    </dgm:pt>
    <dgm:pt modelId="{1333C767-D66C-43B1-961B-45685AF6CAC6}" type="parTrans" cxnId="{D570D657-F6EB-4DD0-8214-9E68A9A8AF61}">
      <dgm:prSet/>
      <dgm:spPr/>
      <dgm:t>
        <a:bodyPr/>
        <a:lstStyle/>
        <a:p>
          <a:endParaRPr lang="en-US"/>
        </a:p>
      </dgm:t>
    </dgm:pt>
    <dgm:pt modelId="{FBFC9CD5-0AF8-44DE-AF3C-8F3744E3C9B8}" type="sibTrans" cxnId="{D570D657-F6EB-4DD0-8214-9E68A9A8AF61}">
      <dgm:prSet/>
      <dgm:spPr/>
      <dgm:t>
        <a:bodyPr/>
        <a:lstStyle/>
        <a:p>
          <a:endParaRPr lang="en-US"/>
        </a:p>
      </dgm:t>
    </dgm:pt>
    <dgm:pt modelId="{E1207FBC-A8D2-4131-92F9-3B311802A6DC}" type="pres">
      <dgm:prSet presAssocID="{66E0C125-0BAE-4161-921A-2E5F5FD67FA6}" presName="Name0" presStyleCnt="0">
        <dgm:presLayoutVars>
          <dgm:chMax val="5"/>
          <dgm:chPref val="5"/>
          <dgm:dir/>
          <dgm:animLvl val="lvl"/>
        </dgm:presLayoutVars>
      </dgm:prSet>
      <dgm:spPr/>
      <dgm:t>
        <a:bodyPr/>
        <a:lstStyle/>
        <a:p>
          <a:endParaRPr lang="en-US"/>
        </a:p>
      </dgm:t>
    </dgm:pt>
    <dgm:pt modelId="{6BF16FE9-BCF7-4DF8-8AB9-D61D08AB13C8}" type="pres">
      <dgm:prSet presAssocID="{9A4479CF-17B4-4EB0-B1B1-EDFDCAF0C79E}" presName="parentText1" presStyleLbl="node1" presStyleIdx="0" presStyleCnt="4">
        <dgm:presLayoutVars>
          <dgm:chMax/>
          <dgm:chPref val="3"/>
          <dgm:bulletEnabled val="1"/>
        </dgm:presLayoutVars>
      </dgm:prSet>
      <dgm:spPr/>
      <dgm:t>
        <a:bodyPr/>
        <a:lstStyle/>
        <a:p>
          <a:endParaRPr lang="en-US"/>
        </a:p>
      </dgm:t>
    </dgm:pt>
    <dgm:pt modelId="{ED012CC6-48A2-4998-9786-CC58EAF5D64B}" type="pres">
      <dgm:prSet presAssocID="{9A4479CF-17B4-4EB0-B1B1-EDFDCAF0C79E}" presName="childText1" presStyleLbl="solidAlignAcc1" presStyleIdx="0" presStyleCnt="4">
        <dgm:presLayoutVars>
          <dgm:chMax val="0"/>
          <dgm:chPref val="0"/>
          <dgm:bulletEnabled val="1"/>
        </dgm:presLayoutVars>
      </dgm:prSet>
      <dgm:spPr/>
      <dgm:t>
        <a:bodyPr/>
        <a:lstStyle/>
        <a:p>
          <a:endParaRPr lang="en-US"/>
        </a:p>
      </dgm:t>
    </dgm:pt>
    <dgm:pt modelId="{B68C0521-CCA7-470D-A5DA-B0C4553C640E}" type="pres">
      <dgm:prSet presAssocID="{4FFAA329-525A-4C1C-BD3E-DFEA4B14358D}" presName="parentText2" presStyleLbl="node1" presStyleIdx="1" presStyleCnt="4">
        <dgm:presLayoutVars>
          <dgm:chMax/>
          <dgm:chPref val="3"/>
          <dgm:bulletEnabled val="1"/>
        </dgm:presLayoutVars>
      </dgm:prSet>
      <dgm:spPr/>
      <dgm:t>
        <a:bodyPr/>
        <a:lstStyle/>
        <a:p>
          <a:endParaRPr lang="en-US"/>
        </a:p>
      </dgm:t>
    </dgm:pt>
    <dgm:pt modelId="{81FEC9BD-5310-4A7D-926A-32B7C9C1B532}" type="pres">
      <dgm:prSet presAssocID="{4FFAA329-525A-4C1C-BD3E-DFEA4B14358D}" presName="childText2" presStyleLbl="solidAlignAcc1" presStyleIdx="1" presStyleCnt="4">
        <dgm:presLayoutVars>
          <dgm:chMax val="0"/>
          <dgm:chPref val="0"/>
          <dgm:bulletEnabled val="1"/>
        </dgm:presLayoutVars>
      </dgm:prSet>
      <dgm:spPr/>
      <dgm:t>
        <a:bodyPr/>
        <a:lstStyle/>
        <a:p>
          <a:endParaRPr lang="en-US"/>
        </a:p>
      </dgm:t>
    </dgm:pt>
    <dgm:pt modelId="{3C5D606C-1BAD-4059-815B-7FA7087E6810}" type="pres">
      <dgm:prSet presAssocID="{5A2556A3-2591-401E-90C4-8358B72DACB1}" presName="parentText3" presStyleLbl="node1" presStyleIdx="2" presStyleCnt="4">
        <dgm:presLayoutVars>
          <dgm:chMax/>
          <dgm:chPref val="3"/>
          <dgm:bulletEnabled val="1"/>
        </dgm:presLayoutVars>
      </dgm:prSet>
      <dgm:spPr/>
      <dgm:t>
        <a:bodyPr/>
        <a:lstStyle/>
        <a:p>
          <a:endParaRPr lang="en-US"/>
        </a:p>
      </dgm:t>
    </dgm:pt>
    <dgm:pt modelId="{A40D6A66-1E21-4D3F-A83D-948FF43F7606}" type="pres">
      <dgm:prSet presAssocID="{5A2556A3-2591-401E-90C4-8358B72DACB1}" presName="childText3" presStyleLbl="solidAlignAcc1" presStyleIdx="2" presStyleCnt="4">
        <dgm:presLayoutVars>
          <dgm:chMax val="0"/>
          <dgm:chPref val="0"/>
          <dgm:bulletEnabled val="1"/>
        </dgm:presLayoutVars>
      </dgm:prSet>
      <dgm:spPr/>
      <dgm:t>
        <a:bodyPr/>
        <a:lstStyle/>
        <a:p>
          <a:endParaRPr lang="en-US"/>
        </a:p>
      </dgm:t>
    </dgm:pt>
    <dgm:pt modelId="{C32D6D5F-1BC1-48A9-A1E0-6864F36C2727}" type="pres">
      <dgm:prSet presAssocID="{A379D7F5-A6DF-4A21-8E7C-1F38B6FA8F4B}" presName="parentText4" presStyleLbl="node1" presStyleIdx="3" presStyleCnt="4">
        <dgm:presLayoutVars>
          <dgm:chMax/>
          <dgm:chPref val="3"/>
          <dgm:bulletEnabled val="1"/>
        </dgm:presLayoutVars>
      </dgm:prSet>
      <dgm:spPr/>
      <dgm:t>
        <a:bodyPr/>
        <a:lstStyle/>
        <a:p>
          <a:endParaRPr lang="en-US"/>
        </a:p>
      </dgm:t>
    </dgm:pt>
    <dgm:pt modelId="{C14BCD6D-53B3-4537-8FE9-241C57682D75}" type="pres">
      <dgm:prSet presAssocID="{A379D7F5-A6DF-4A21-8E7C-1F38B6FA8F4B}" presName="childText4" presStyleLbl="solidAlignAcc1" presStyleIdx="3" presStyleCnt="4">
        <dgm:presLayoutVars>
          <dgm:chMax val="0"/>
          <dgm:chPref val="0"/>
          <dgm:bulletEnabled val="1"/>
        </dgm:presLayoutVars>
      </dgm:prSet>
      <dgm:spPr/>
      <dgm:t>
        <a:bodyPr/>
        <a:lstStyle/>
        <a:p>
          <a:endParaRPr lang="en-US"/>
        </a:p>
      </dgm:t>
    </dgm:pt>
  </dgm:ptLst>
  <dgm:cxnLst>
    <dgm:cxn modelId="{85BAE55A-9113-4BC1-AB46-6D6B6042A7F9}" type="presOf" srcId="{C0EB881C-AB75-4FDE-951D-6EC685EF2C60}" destId="{A40D6A66-1E21-4D3F-A83D-948FF43F7606}" srcOrd="0" destOrd="0" presId="urn:microsoft.com/office/officeart/2009/3/layout/IncreasingArrowsProcess"/>
    <dgm:cxn modelId="{B5613B67-811B-4BCA-90D9-06A305AA5F5F}" type="presOf" srcId="{A379D7F5-A6DF-4A21-8E7C-1F38B6FA8F4B}" destId="{C32D6D5F-1BC1-48A9-A1E0-6864F36C2727}" srcOrd="0" destOrd="0" presId="urn:microsoft.com/office/officeart/2009/3/layout/IncreasingArrowsProcess"/>
    <dgm:cxn modelId="{7223C42F-34EC-42F3-84AA-5D93876043DC}" srcId="{66E0C125-0BAE-4161-921A-2E5F5FD67FA6}" destId="{4FFAA329-525A-4C1C-BD3E-DFEA4B14358D}" srcOrd="1" destOrd="0" parTransId="{D497BAF4-D11E-4B91-BB8C-13FA060369B1}" sibTransId="{2F5DD5C5-0A41-4C8F-B3F8-6A96BB85D3B6}"/>
    <dgm:cxn modelId="{8DC11EA1-8391-49B1-84C9-A196BFEB2268}" type="presOf" srcId="{5A2556A3-2591-401E-90C4-8358B72DACB1}" destId="{3C5D606C-1BAD-4059-815B-7FA7087E6810}" srcOrd="0" destOrd="0" presId="urn:microsoft.com/office/officeart/2009/3/layout/IncreasingArrowsProcess"/>
    <dgm:cxn modelId="{C08C1F94-BCDA-4235-B3AE-91314A8A63DB}" type="presOf" srcId="{23AAF8C0-C8AB-427E-962B-72EF1063B50A}" destId="{C14BCD6D-53B3-4537-8FE9-241C57682D75}" srcOrd="0" destOrd="0" presId="urn:microsoft.com/office/officeart/2009/3/layout/IncreasingArrowsProcess"/>
    <dgm:cxn modelId="{F3F6EFCD-C9CB-4C91-B57C-53CF3B6B329E}" type="presOf" srcId="{66E0C125-0BAE-4161-921A-2E5F5FD67FA6}" destId="{E1207FBC-A8D2-4131-92F9-3B311802A6DC}" srcOrd="0" destOrd="0" presId="urn:microsoft.com/office/officeart/2009/3/layout/IncreasingArrowsProcess"/>
    <dgm:cxn modelId="{CBBD7A0E-8E16-40B4-AA77-777275C57C1F}" type="presOf" srcId="{9A4479CF-17B4-4EB0-B1B1-EDFDCAF0C79E}" destId="{6BF16FE9-BCF7-4DF8-8AB9-D61D08AB13C8}" srcOrd="0" destOrd="0" presId="urn:microsoft.com/office/officeart/2009/3/layout/IncreasingArrowsProcess"/>
    <dgm:cxn modelId="{306129E6-6399-4ADA-A073-280C544D17E6}" type="presOf" srcId="{4FFAA329-525A-4C1C-BD3E-DFEA4B14358D}" destId="{B68C0521-CCA7-470D-A5DA-B0C4553C640E}" srcOrd="0" destOrd="0" presId="urn:microsoft.com/office/officeart/2009/3/layout/IncreasingArrowsProcess"/>
    <dgm:cxn modelId="{7977A7F8-237B-4076-AAC0-6DD1A5194A20}" srcId="{A379D7F5-A6DF-4A21-8E7C-1F38B6FA8F4B}" destId="{23AAF8C0-C8AB-427E-962B-72EF1063B50A}" srcOrd="0" destOrd="0" parTransId="{5144A7FC-F651-44E1-AD98-45BE844030FD}" sibTransId="{3C564D6E-B8EF-4633-ACFD-450044C34438}"/>
    <dgm:cxn modelId="{5171FC54-5BAE-42C0-8937-F14031CC80C0}" srcId="{66E0C125-0BAE-4161-921A-2E5F5FD67FA6}" destId="{9A4479CF-17B4-4EB0-B1B1-EDFDCAF0C79E}" srcOrd="0" destOrd="0" parTransId="{34E86A05-C0EA-4304-A848-D8F6F5A7AC01}" sibTransId="{1FAE3423-F76B-4440-8D2B-532352E1370C}"/>
    <dgm:cxn modelId="{AFECDDF2-0D28-480D-B8DC-C56674723CBD}" srcId="{66E0C125-0BAE-4161-921A-2E5F5FD67FA6}" destId="{A379D7F5-A6DF-4A21-8E7C-1F38B6FA8F4B}" srcOrd="3" destOrd="0" parTransId="{2A9595DF-B6B1-40BB-8F21-C8CF3034976F}" sibTransId="{727A447B-0D41-457F-A722-F847B2839CAD}"/>
    <dgm:cxn modelId="{BED13632-87C5-43E0-8313-093D35E9D46A}" type="presOf" srcId="{71D47B69-8F96-4E13-9827-BF2C4370FD98}" destId="{81FEC9BD-5310-4A7D-926A-32B7C9C1B532}" srcOrd="0" destOrd="0" presId="urn:microsoft.com/office/officeart/2009/3/layout/IncreasingArrowsProcess"/>
    <dgm:cxn modelId="{FD20383F-E959-4168-A47A-88A88838C2DB}" srcId="{4FFAA329-525A-4C1C-BD3E-DFEA4B14358D}" destId="{71D47B69-8F96-4E13-9827-BF2C4370FD98}" srcOrd="0" destOrd="0" parTransId="{D405A656-84E0-4FC2-BF9C-044D1AEEC916}" sibTransId="{7C4DD1BA-F727-4240-97E9-A88FC325281B}"/>
    <dgm:cxn modelId="{F3598176-54BE-4B10-8BBF-DE132E10418A}" srcId="{66E0C125-0BAE-4161-921A-2E5F5FD67FA6}" destId="{5A2556A3-2591-401E-90C4-8358B72DACB1}" srcOrd="2" destOrd="0" parTransId="{4A93B624-D9CE-47BB-AC03-76157A55614B}" sibTransId="{D0729D22-7169-4CDA-9CDD-129BF73E72DA}"/>
    <dgm:cxn modelId="{D570D657-F6EB-4DD0-8214-9E68A9A8AF61}" srcId="{5A2556A3-2591-401E-90C4-8358B72DACB1}" destId="{C0EB881C-AB75-4FDE-951D-6EC685EF2C60}" srcOrd="0" destOrd="0" parTransId="{1333C767-D66C-43B1-961B-45685AF6CAC6}" sibTransId="{FBFC9CD5-0AF8-44DE-AF3C-8F3744E3C9B8}"/>
    <dgm:cxn modelId="{EB4616DC-9ECE-480A-A95C-7F24433346FC}" type="presOf" srcId="{56E6E8A1-98D9-4F4C-A9F4-F7D76E37017C}" destId="{ED012CC6-48A2-4998-9786-CC58EAF5D64B}" srcOrd="0" destOrd="0" presId="urn:microsoft.com/office/officeart/2009/3/layout/IncreasingArrowsProcess"/>
    <dgm:cxn modelId="{F4C4E77C-4922-41BF-9E9F-E9E9D9A366A0}" srcId="{9A4479CF-17B4-4EB0-B1B1-EDFDCAF0C79E}" destId="{56E6E8A1-98D9-4F4C-A9F4-F7D76E37017C}" srcOrd="0" destOrd="0" parTransId="{4F64CEEE-11B7-4CD7-AEC4-335DED9806C2}" sibTransId="{214980B2-5101-4E65-AB70-B5EFC534100A}"/>
    <dgm:cxn modelId="{624ED246-4B88-4BA5-AA7C-D852DF2BB3D4}" type="presParOf" srcId="{E1207FBC-A8D2-4131-92F9-3B311802A6DC}" destId="{6BF16FE9-BCF7-4DF8-8AB9-D61D08AB13C8}" srcOrd="0" destOrd="0" presId="urn:microsoft.com/office/officeart/2009/3/layout/IncreasingArrowsProcess"/>
    <dgm:cxn modelId="{4206DE10-FFFD-4F09-A566-3ED51FD8374D}" type="presParOf" srcId="{E1207FBC-A8D2-4131-92F9-3B311802A6DC}" destId="{ED012CC6-48A2-4998-9786-CC58EAF5D64B}" srcOrd="1" destOrd="0" presId="urn:microsoft.com/office/officeart/2009/3/layout/IncreasingArrowsProcess"/>
    <dgm:cxn modelId="{F034F81A-9312-4CD5-84A7-9E0B24CC84C3}" type="presParOf" srcId="{E1207FBC-A8D2-4131-92F9-3B311802A6DC}" destId="{B68C0521-CCA7-470D-A5DA-B0C4553C640E}" srcOrd="2" destOrd="0" presId="urn:microsoft.com/office/officeart/2009/3/layout/IncreasingArrowsProcess"/>
    <dgm:cxn modelId="{92D42261-792B-4D35-9FA8-9695B82B0C05}" type="presParOf" srcId="{E1207FBC-A8D2-4131-92F9-3B311802A6DC}" destId="{81FEC9BD-5310-4A7D-926A-32B7C9C1B532}" srcOrd="3" destOrd="0" presId="urn:microsoft.com/office/officeart/2009/3/layout/IncreasingArrowsProcess"/>
    <dgm:cxn modelId="{67E7D511-A1AB-4725-89E5-95C6CCEE0459}" type="presParOf" srcId="{E1207FBC-A8D2-4131-92F9-3B311802A6DC}" destId="{3C5D606C-1BAD-4059-815B-7FA7087E6810}" srcOrd="4" destOrd="0" presId="urn:microsoft.com/office/officeart/2009/3/layout/IncreasingArrowsProcess"/>
    <dgm:cxn modelId="{EDCF307F-49AB-4149-9A9B-E0B73CB98488}" type="presParOf" srcId="{E1207FBC-A8D2-4131-92F9-3B311802A6DC}" destId="{A40D6A66-1E21-4D3F-A83D-948FF43F7606}" srcOrd="5" destOrd="0" presId="urn:microsoft.com/office/officeart/2009/3/layout/IncreasingArrowsProcess"/>
    <dgm:cxn modelId="{0922FA99-261E-4A26-8CFD-FD2BEABCF557}" type="presParOf" srcId="{E1207FBC-A8D2-4131-92F9-3B311802A6DC}" destId="{C32D6D5F-1BC1-48A9-A1E0-6864F36C2727}" srcOrd="6" destOrd="0" presId="urn:microsoft.com/office/officeart/2009/3/layout/IncreasingArrowsProcess"/>
    <dgm:cxn modelId="{41B010DC-EFD1-492D-813C-170FD3E74218}" type="presParOf" srcId="{E1207FBC-A8D2-4131-92F9-3B311802A6DC}" destId="{C14BCD6D-53B3-4537-8FE9-241C57682D75}"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B639C-0049-480E-A5A3-914824E05660}" type="doc">
      <dgm:prSet loTypeId="urn:microsoft.com/office/officeart/2005/8/layout/hierarchy2" loCatId="hierarchy" qsTypeId="urn:microsoft.com/office/officeart/2005/8/quickstyle/3d4" qsCatId="3D" csTypeId="urn:microsoft.com/office/officeart/2005/8/colors/colorful3" csCatId="colorful" phldr="1"/>
      <dgm:spPr/>
      <dgm:t>
        <a:bodyPr/>
        <a:lstStyle/>
        <a:p>
          <a:endParaRPr lang="en-US"/>
        </a:p>
      </dgm:t>
    </dgm:pt>
    <dgm:pt modelId="{B6DA9267-AC3B-49F1-931C-0B3F1F5C6224}">
      <dgm:prSet phldrT="[Text]"/>
      <dgm:spPr/>
      <dgm:t>
        <a:bodyPr/>
        <a:lstStyle/>
        <a:p>
          <a:r>
            <a:rPr lang="en-US" dirty="0" smtClean="0"/>
            <a:t>Online Learning Method</a:t>
          </a:r>
          <a:endParaRPr lang="en-US" dirty="0"/>
        </a:p>
      </dgm:t>
    </dgm:pt>
    <dgm:pt modelId="{E59B02A6-53F7-42E3-BD5E-62A44FD6ED75}" type="parTrans" cxnId="{84CD060A-AE9F-4FFB-9B8E-73732A8DDE70}">
      <dgm:prSet/>
      <dgm:spPr/>
      <dgm:t>
        <a:bodyPr/>
        <a:lstStyle/>
        <a:p>
          <a:endParaRPr lang="en-US"/>
        </a:p>
      </dgm:t>
    </dgm:pt>
    <dgm:pt modelId="{959C00A6-26A7-4CEE-B209-47CDE700DB7B}" type="sibTrans" cxnId="{84CD060A-AE9F-4FFB-9B8E-73732A8DDE70}">
      <dgm:prSet/>
      <dgm:spPr/>
      <dgm:t>
        <a:bodyPr/>
        <a:lstStyle/>
        <a:p>
          <a:endParaRPr lang="en-US"/>
        </a:p>
      </dgm:t>
    </dgm:pt>
    <dgm:pt modelId="{43C2E078-51F6-4B3F-9B3F-D5854E547723}">
      <dgm:prSet phldrT="[Text]"/>
      <dgm:spPr/>
      <dgm:t>
        <a:bodyPr/>
        <a:lstStyle/>
        <a:p>
          <a:r>
            <a:rPr lang="en-US" b="1" i="0" dirty="0" smtClean="0"/>
            <a:t>ASYNCHRONOUS</a:t>
          </a:r>
        </a:p>
        <a:p>
          <a:r>
            <a:rPr lang="en-US" b="0" i="0" dirty="0" smtClean="0"/>
            <a:t>(Online / E-learning Tutorials)</a:t>
          </a:r>
          <a:endParaRPr lang="en-US" dirty="0"/>
        </a:p>
      </dgm:t>
    </dgm:pt>
    <dgm:pt modelId="{3B90522E-60ED-4640-AC99-B885EC759B0B}" type="parTrans" cxnId="{EBB707EB-295F-43BE-8B3D-606CA93C4093}">
      <dgm:prSet/>
      <dgm:spPr/>
      <dgm:t>
        <a:bodyPr/>
        <a:lstStyle/>
        <a:p>
          <a:endParaRPr lang="en-US"/>
        </a:p>
      </dgm:t>
    </dgm:pt>
    <dgm:pt modelId="{E7B5F20A-BB0D-49FB-99C6-9B093C55B49E}" type="sibTrans" cxnId="{EBB707EB-295F-43BE-8B3D-606CA93C4093}">
      <dgm:prSet/>
      <dgm:spPr/>
      <dgm:t>
        <a:bodyPr/>
        <a:lstStyle/>
        <a:p>
          <a:endParaRPr lang="en-US"/>
        </a:p>
      </dgm:t>
    </dgm:pt>
    <dgm:pt modelId="{3DEDAF2B-DA54-4957-AA02-DEF1474B7981}">
      <dgm:prSet phldrT="[Text]"/>
      <dgm:spPr/>
      <dgm:t>
        <a:bodyPr/>
        <a:lstStyle/>
        <a:p>
          <a:r>
            <a:rPr lang="en-US" dirty="0" smtClean="0"/>
            <a:t>Vulnerable to being misused like JOKI</a:t>
          </a:r>
          <a:endParaRPr lang="en-US" dirty="0"/>
        </a:p>
      </dgm:t>
    </dgm:pt>
    <dgm:pt modelId="{40245A21-04E4-4706-8A7C-B125294DDD23}" type="parTrans" cxnId="{7167963D-F75A-4045-AD1D-E747B13B46D8}">
      <dgm:prSet/>
      <dgm:spPr/>
      <dgm:t>
        <a:bodyPr/>
        <a:lstStyle/>
        <a:p>
          <a:endParaRPr lang="en-US"/>
        </a:p>
      </dgm:t>
    </dgm:pt>
    <dgm:pt modelId="{05162D78-97FF-4AF4-9C55-2FEE911569E8}" type="sibTrans" cxnId="{7167963D-F75A-4045-AD1D-E747B13B46D8}">
      <dgm:prSet/>
      <dgm:spPr/>
      <dgm:t>
        <a:bodyPr/>
        <a:lstStyle/>
        <a:p>
          <a:endParaRPr lang="en-US"/>
        </a:p>
      </dgm:t>
    </dgm:pt>
    <dgm:pt modelId="{81313D22-9C54-4274-962E-47028E60ABC2}">
      <dgm:prSet phldrT="[Text]"/>
      <dgm:spPr/>
      <dgm:t>
        <a:bodyPr/>
        <a:lstStyle/>
        <a:p>
          <a:r>
            <a:rPr lang="en-US" dirty="0" smtClean="0"/>
            <a:t>The language used is not good / polite (ETIKA)</a:t>
          </a:r>
          <a:endParaRPr lang="en-US" dirty="0"/>
        </a:p>
      </dgm:t>
    </dgm:pt>
    <dgm:pt modelId="{DE48705D-4B31-446D-9A05-B7C17646A1DD}" type="parTrans" cxnId="{C5387D00-1675-4920-A349-2CB3A324BC55}">
      <dgm:prSet/>
      <dgm:spPr/>
      <dgm:t>
        <a:bodyPr/>
        <a:lstStyle/>
        <a:p>
          <a:endParaRPr lang="en-US"/>
        </a:p>
      </dgm:t>
    </dgm:pt>
    <dgm:pt modelId="{81B84407-6B89-4E9A-BD0C-ADB5F7A2F677}" type="sibTrans" cxnId="{C5387D00-1675-4920-A349-2CB3A324BC55}">
      <dgm:prSet/>
      <dgm:spPr/>
      <dgm:t>
        <a:bodyPr/>
        <a:lstStyle/>
        <a:p>
          <a:endParaRPr lang="en-US"/>
        </a:p>
      </dgm:t>
    </dgm:pt>
    <dgm:pt modelId="{CF56931D-4376-457A-ACBE-E5E0B6C88E9F}">
      <dgm:prSet phldrT="[Text]"/>
      <dgm:spPr/>
      <dgm:t>
        <a:bodyPr/>
        <a:lstStyle/>
        <a:p>
          <a:r>
            <a:rPr lang="en-US" b="1" i="0" dirty="0" smtClean="0"/>
            <a:t>SYNCHRONOUS</a:t>
          </a:r>
        </a:p>
        <a:p>
          <a:r>
            <a:rPr lang="en-US" b="0" i="0" dirty="0" smtClean="0"/>
            <a:t>(</a:t>
          </a:r>
          <a:r>
            <a:rPr lang="en-US" dirty="0" err="1" smtClean="0"/>
            <a:t>Webminar</a:t>
          </a:r>
          <a:r>
            <a:rPr lang="en-US" dirty="0" smtClean="0"/>
            <a:t>/</a:t>
          </a:r>
          <a:r>
            <a:rPr lang="en-US" i="1" dirty="0" smtClean="0"/>
            <a:t>E-Seminar</a:t>
          </a:r>
          <a:r>
            <a:rPr lang="en-US" dirty="0" smtClean="0"/>
            <a:t>)</a:t>
          </a:r>
          <a:endParaRPr lang="en-US" dirty="0"/>
        </a:p>
      </dgm:t>
    </dgm:pt>
    <dgm:pt modelId="{597A9765-2AFF-458D-87E6-5F81FF46310E}" type="parTrans" cxnId="{91652044-6634-40B0-865E-AED1577660A5}">
      <dgm:prSet/>
      <dgm:spPr/>
      <dgm:t>
        <a:bodyPr/>
        <a:lstStyle/>
        <a:p>
          <a:endParaRPr lang="en-US"/>
        </a:p>
      </dgm:t>
    </dgm:pt>
    <dgm:pt modelId="{1A95D4F3-D6A9-4A81-92ED-7F32B394F920}" type="sibTrans" cxnId="{91652044-6634-40B0-865E-AED1577660A5}">
      <dgm:prSet/>
      <dgm:spPr/>
      <dgm:t>
        <a:bodyPr/>
        <a:lstStyle/>
        <a:p>
          <a:endParaRPr lang="en-US"/>
        </a:p>
      </dgm:t>
    </dgm:pt>
    <dgm:pt modelId="{C12948F5-7973-4CA3-BEBB-A1D8FD4D41E9}" type="pres">
      <dgm:prSet presAssocID="{11FB639C-0049-480E-A5A3-914824E05660}" presName="diagram" presStyleCnt="0">
        <dgm:presLayoutVars>
          <dgm:chPref val="1"/>
          <dgm:dir/>
          <dgm:animOne val="branch"/>
          <dgm:animLvl val="lvl"/>
          <dgm:resizeHandles val="exact"/>
        </dgm:presLayoutVars>
      </dgm:prSet>
      <dgm:spPr/>
      <dgm:t>
        <a:bodyPr/>
        <a:lstStyle/>
        <a:p>
          <a:endParaRPr lang="en-US"/>
        </a:p>
      </dgm:t>
    </dgm:pt>
    <dgm:pt modelId="{67FFF764-A826-40AF-9812-160DD1D5C5A1}" type="pres">
      <dgm:prSet presAssocID="{B6DA9267-AC3B-49F1-931C-0B3F1F5C6224}" presName="root1" presStyleCnt="0"/>
      <dgm:spPr/>
    </dgm:pt>
    <dgm:pt modelId="{53BAE7C7-BB31-4D1C-9594-1547275B60D4}" type="pres">
      <dgm:prSet presAssocID="{B6DA9267-AC3B-49F1-931C-0B3F1F5C6224}" presName="LevelOneTextNode" presStyleLbl="node0" presStyleIdx="0" presStyleCnt="1">
        <dgm:presLayoutVars>
          <dgm:chPref val="3"/>
        </dgm:presLayoutVars>
      </dgm:prSet>
      <dgm:spPr/>
      <dgm:t>
        <a:bodyPr/>
        <a:lstStyle/>
        <a:p>
          <a:endParaRPr lang="en-US"/>
        </a:p>
      </dgm:t>
    </dgm:pt>
    <dgm:pt modelId="{B50050C5-520F-4B85-B816-A4054859F4B3}" type="pres">
      <dgm:prSet presAssocID="{B6DA9267-AC3B-49F1-931C-0B3F1F5C6224}" presName="level2hierChild" presStyleCnt="0"/>
      <dgm:spPr/>
    </dgm:pt>
    <dgm:pt modelId="{FF4E87A6-7CF1-49BD-8DCA-D3428E1E87E5}" type="pres">
      <dgm:prSet presAssocID="{3B90522E-60ED-4640-AC99-B885EC759B0B}" presName="conn2-1" presStyleLbl="parChTrans1D2" presStyleIdx="0" presStyleCnt="2"/>
      <dgm:spPr/>
      <dgm:t>
        <a:bodyPr/>
        <a:lstStyle/>
        <a:p>
          <a:endParaRPr lang="en-US"/>
        </a:p>
      </dgm:t>
    </dgm:pt>
    <dgm:pt modelId="{76993730-FCDF-4B17-8AFE-C09BE1F9148C}" type="pres">
      <dgm:prSet presAssocID="{3B90522E-60ED-4640-AC99-B885EC759B0B}" presName="connTx" presStyleLbl="parChTrans1D2" presStyleIdx="0" presStyleCnt="2"/>
      <dgm:spPr/>
      <dgm:t>
        <a:bodyPr/>
        <a:lstStyle/>
        <a:p>
          <a:endParaRPr lang="en-US"/>
        </a:p>
      </dgm:t>
    </dgm:pt>
    <dgm:pt modelId="{7F19010E-0B2B-45E8-9D0B-3E06522178CE}" type="pres">
      <dgm:prSet presAssocID="{43C2E078-51F6-4B3F-9B3F-D5854E547723}" presName="root2" presStyleCnt="0"/>
      <dgm:spPr/>
    </dgm:pt>
    <dgm:pt modelId="{0AC61ED5-8E84-469A-BC4C-0CA5F641116F}" type="pres">
      <dgm:prSet presAssocID="{43C2E078-51F6-4B3F-9B3F-D5854E547723}" presName="LevelTwoTextNode" presStyleLbl="node2" presStyleIdx="0" presStyleCnt="2">
        <dgm:presLayoutVars>
          <dgm:chPref val="3"/>
        </dgm:presLayoutVars>
      </dgm:prSet>
      <dgm:spPr/>
      <dgm:t>
        <a:bodyPr/>
        <a:lstStyle/>
        <a:p>
          <a:endParaRPr lang="en-US"/>
        </a:p>
      </dgm:t>
    </dgm:pt>
    <dgm:pt modelId="{46780023-2B4E-4493-9DA6-584694AE8484}" type="pres">
      <dgm:prSet presAssocID="{43C2E078-51F6-4B3F-9B3F-D5854E547723}" presName="level3hierChild" presStyleCnt="0"/>
      <dgm:spPr/>
    </dgm:pt>
    <dgm:pt modelId="{CB1A11CD-8B09-44D9-955E-57291C20C22B}" type="pres">
      <dgm:prSet presAssocID="{40245A21-04E4-4706-8A7C-B125294DDD23}" presName="conn2-1" presStyleLbl="parChTrans1D3" presStyleIdx="0" presStyleCnt="2"/>
      <dgm:spPr/>
      <dgm:t>
        <a:bodyPr/>
        <a:lstStyle/>
        <a:p>
          <a:endParaRPr lang="en-US"/>
        </a:p>
      </dgm:t>
    </dgm:pt>
    <dgm:pt modelId="{9B527D5E-30C9-464B-8C1A-C65013ACB7D7}" type="pres">
      <dgm:prSet presAssocID="{40245A21-04E4-4706-8A7C-B125294DDD23}" presName="connTx" presStyleLbl="parChTrans1D3" presStyleIdx="0" presStyleCnt="2"/>
      <dgm:spPr/>
      <dgm:t>
        <a:bodyPr/>
        <a:lstStyle/>
        <a:p>
          <a:endParaRPr lang="en-US"/>
        </a:p>
      </dgm:t>
    </dgm:pt>
    <dgm:pt modelId="{001512FD-7DE2-482D-8F39-C6E941ACFEB0}" type="pres">
      <dgm:prSet presAssocID="{3DEDAF2B-DA54-4957-AA02-DEF1474B7981}" presName="root2" presStyleCnt="0"/>
      <dgm:spPr/>
    </dgm:pt>
    <dgm:pt modelId="{DC9972C6-230C-480C-849E-48A27EFBDC45}" type="pres">
      <dgm:prSet presAssocID="{3DEDAF2B-DA54-4957-AA02-DEF1474B7981}" presName="LevelTwoTextNode" presStyleLbl="node3" presStyleIdx="0" presStyleCnt="2">
        <dgm:presLayoutVars>
          <dgm:chPref val="3"/>
        </dgm:presLayoutVars>
      </dgm:prSet>
      <dgm:spPr/>
      <dgm:t>
        <a:bodyPr/>
        <a:lstStyle/>
        <a:p>
          <a:endParaRPr lang="en-US"/>
        </a:p>
      </dgm:t>
    </dgm:pt>
    <dgm:pt modelId="{2514CFBC-E29F-4650-B25D-801ADF169D47}" type="pres">
      <dgm:prSet presAssocID="{3DEDAF2B-DA54-4957-AA02-DEF1474B7981}" presName="level3hierChild" presStyleCnt="0"/>
      <dgm:spPr/>
    </dgm:pt>
    <dgm:pt modelId="{9D2864C8-9C37-49A3-AFDF-A6E2C2FB9240}" type="pres">
      <dgm:prSet presAssocID="{DE48705D-4B31-446D-9A05-B7C17646A1DD}" presName="conn2-1" presStyleLbl="parChTrans1D3" presStyleIdx="1" presStyleCnt="2"/>
      <dgm:spPr/>
      <dgm:t>
        <a:bodyPr/>
        <a:lstStyle/>
        <a:p>
          <a:endParaRPr lang="en-US"/>
        </a:p>
      </dgm:t>
    </dgm:pt>
    <dgm:pt modelId="{BDFDEED1-E3B6-47CA-BBBA-573A665786DA}" type="pres">
      <dgm:prSet presAssocID="{DE48705D-4B31-446D-9A05-B7C17646A1DD}" presName="connTx" presStyleLbl="parChTrans1D3" presStyleIdx="1" presStyleCnt="2"/>
      <dgm:spPr/>
      <dgm:t>
        <a:bodyPr/>
        <a:lstStyle/>
        <a:p>
          <a:endParaRPr lang="en-US"/>
        </a:p>
      </dgm:t>
    </dgm:pt>
    <dgm:pt modelId="{F7B1572E-E411-4DC0-83C5-F7B6742FAFA4}" type="pres">
      <dgm:prSet presAssocID="{81313D22-9C54-4274-962E-47028E60ABC2}" presName="root2" presStyleCnt="0"/>
      <dgm:spPr/>
    </dgm:pt>
    <dgm:pt modelId="{466EB922-9F34-4CAB-BA16-9FF4FDFFA0CC}" type="pres">
      <dgm:prSet presAssocID="{81313D22-9C54-4274-962E-47028E60ABC2}" presName="LevelTwoTextNode" presStyleLbl="node3" presStyleIdx="1" presStyleCnt="2">
        <dgm:presLayoutVars>
          <dgm:chPref val="3"/>
        </dgm:presLayoutVars>
      </dgm:prSet>
      <dgm:spPr/>
      <dgm:t>
        <a:bodyPr/>
        <a:lstStyle/>
        <a:p>
          <a:endParaRPr lang="en-US"/>
        </a:p>
      </dgm:t>
    </dgm:pt>
    <dgm:pt modelId="{5CB7D7AD-69BF-402E-B4D2-71F4EA81635F}" type="pres">
      <dgm:prSet presAssocID="{81313D22-9C54-4274-962E-47028E60ABC2}" presName="level3hierChild" presStyleCnt="0"/>
      <dgm:spPr/>
    </dgm:pt>
    <dgm:pt modelId="{2564554E-9774-4FF6-BA9F-5B285C2520AB}" type="pres">
      <dgm:prSet presAssocID="{597A9765-2AFF-458D-87E6-5F81FF46310E}" presName="conn2-1" presStyleLbl="parChTrans1D2" presStyleIdx="1" presStyleCnt="2"/>
      <dgm:spPr/>
      <dgm:t>
        <a:bodyPr/>
        <a:lstStyle/>
        <a:p>
          <a:endParaRPr lang="en-US"/>
        </a:p>
      </dgm:t>
    </dgm:pt>
    <dgm:pt modelId="{F35E9D79-C7E1-4542-BD72-A2F5D083B1F1}" type="pres">
      <dgm:prSet presAssocID="{597A9765-2AFF-458D-87E6-5F81FF46310E}" presName="connTx" presStyleLbl="parChTrans1D2" presStyleIdx="1" presStyleCnt="2"/>
      <dgm:spPr/>
      <dgm:t>
        <a:bodyPr/>
        <a:lstStyle/>
        <a:p>
          <a:endParaRPr lang="en-US"/>
        </a:p>
      </dgm:t>
    </dgm:pt>
    <dgm:pt modelId="{DCB96E82-40B0-43DE-99AB-53FAEB0D7710}" type="pres">
      <dgm:prSet presAssocID="{CF56931D-4376-457A-ACBE-E5E0B6C88E9F}" presName="root2" presStyleCnt="0"/>
      <dgm:spPr/>
    </dgm:pt>
    <dgm:pt modelId="{B9BF9B96-3D0E-4343-AA3F-5F2C74FE775E}" type="pres">
      <dgm:prSet presAssocID="{CF56931D-4376-457A-ACBE-E5E0B6C88E9F}" presName="LevelTwoTextNode" presStyleLbl="node2" presStyleIdx="1" presStyleCnt="2">
        <dgm:presLayoutVars>
          <dgm:chPref val="3"/>
        </dgm:presLayoutVars>
      </dgm:prSet>
      <dgm:spPr/>
      <dgm:t>
        <a:bodyPr/>
        <a:lstStyle/>
        <a:p>
          <a:endParaRPr lang="en-US"/>
        </a:p>
      </dgm:t>
    </dgm:pt>
    <dgm:pt modelId="{CCFEF723-C6FF-4ED8-B7EB-0E638CC2E7E2}" type="pres">
      <dgm:prSet presAssocID="{CF56931D-4376-457A-ACBE-E5E0B6C88E9F}" presName="level3hierChild" presStyleCnt="0"/>
      <dgm:spPr/>
    </dgm:pt>
  </dgm:ptLst>
  <dgm:cxnLst>
    <dgm:cxn modelId="{7167963D-F75A-4045-AD1D-E747B13B46D8}" srcId="{43C2E078-51F6-4B3F-9B3F-D5854E547723}" destId="{3DEDAF2B-DA54-4957-AA02-DEF1474B7981}" srcOrd="0" destOrd="0" parTransId="{40245A21-04E4-4706-8A7C-B125294DDD23}" sibTransId="{05162D78-97FF-4AF4-9C55-2FEE911569E8}"/>
    <dgm:cxn modelId="{F5B3A2C4-23DA-431A-8F84-52CCC1086258}" type="presOf" srcId="{B6DA9267-AC3B-49F1-931C-0B3F1F5C6224}" destId="{53BAE7C7-BB31-4D1C-9594-1547275B60D4}" srcOrd="0" destOrd="0" presId="urn:microsoft.com/office/officeart/2005/8/layout/hierarchy2"/>
    <dgm:cxn modelId="{A6288C7A-306B-47EE-816E-714B46B7088F}" type="presOf" srcId="{40245A21-04E4-4706-8A7C-B125294DDD23}" destId="{CB1A11CD-8B09-44D9-955E-57291C20C22B}" srcOrd="0" destOrd="0" presId="urn:microsoft.com/office/officeart/2005/8/layout/hierarchy2"/>
    <dgm:cxn modelId="{6005C577-59A4-40BF-8074-388EB7AD53E2}" type="presOf" srcId="{43C2E078-51F6-4B3F-9B3F-D5854E547723}" destId="{0AC61ED5-8E84-469A-BC4C-0CA5F641116F}" srcOrd="0" destOrd="0" presId="urn:microsoft.com/office/officeart/2005/8/layout/hierarchy2"/>
    <dgm:cxn modelId="{352F7201-0F70-4A8F-94EE-4556795A7BCA}" type="presOf" srcId="{3DEDAF2B-DA54-4957-AA02-DEF1474B7981}" destId="{DC9972C6-230C-480C-849E-48A27EFBDC45}" srcOrd="0" destOrd="0" presId="urn:microsoft.com/office/officeart/2005/8/layout/hierarchy2"/>
    <dgm:cxn modelId="{0710FF28-A584-4AFC-B190-336A7F8C67EE}" type="presOf" srcId="{40245A21-04E4-4706-8A7C-B125294DDD23}" destId="{9B527D5E-30C9-464B-8C1A-C65013ACB7D7}" srcOrd="1" destOrd="0" presId="urn:microsoft.com/office/officeart/2005/8/layout/hierarchy2"/>
    <dgm:cxn modelId="{6E872A86-CEB8-4DBD-97BE-0BA03A3390F4}" type="presOf" srcId="{3B90522E-60ED-4640-AC99-B885EC759B0B}" destId="{76993730-FCDF-4B17-8AFE-C09BE1F9148C}" srcOrd="1" destOrd="0" presId="urn:microsoft.com/office/officeart/2005/8/layout/hierarchy2"/>
    <dgm:cxn modelId="{71B32D4B-4E58-4EE9-9BF8-B52A75C1D481}" type="presOf" srcId="{3B90522E-60ED-4640-AC99-B885EC759B0B}" destId="{FF4E87A6-7CF1-49BD-8DCA-D3428E1E87E5}" srcOrd="0" destOrd="0" presId="urn:microsoft.com/office/officeart/2005/8/layout/hierarchy2"/>
    <dgm:cxn modelId="{EBB707EB-295F-43BE-8B3D-606CA93C4093}" srcId="{B6DA9267-AC3B-49F1-931C-0B3F1F5C6224}" destId="{43C2E078-51F6-4B3F-9B3F-D5854E547723}" srcOrd="0" destOrd="0" parTransId="{3B90522E-60ED-4640-AC99-B885EC759B0B}" sibTransId="{E7B5F20A-BB0D-49FB-99C6-9B093C55B49E}"/>
    <dgm:cxn modelId="{84CD060A-AE9F-4FFB-9B8E-73732A8DDE70}" srcId="{11FB639C-0049-480E-A5A3-914824E05660}" destId="{B6DA9267-AC3B-49F1-931C-0B3F1F5C6224}" srcOrd="0" destOrd="0" parTransId="{E59B02A6-53F7-42E3-BD5E-62A44FD6ED75}" sibTransId="{959C00A6-26A7-4CEE-B209-47CDE700DB7B}"/>
    <dgm:cxn modelId="{91652044-6634-40B0-865E-AED1577660A5}" srcId="{B6DA9267-AC3B-49F1-931C-0B3F1F5C6224}" destId="{CF56931D-4376-457A-ACBE-E5E0B6C88E9F}" srcOrd="1" destOrd="0" parTransId="{597A9765-2AFF-458D-87E6-5F81FF46310E}" sibTransId="{1A95D4F3-D6A9-4A81-92ED-7F32B394F920}"/>
    <dgm:cxn modelId="{E94599F1-ED4C-4906-BB46-E25A7E5ED749}" type="presOf" srcId="{81313D22-9C54-4274-962E-47028E60ABC2}" destId="{466EB922-9F34-4CAB-BA16-9FF4FDFFA0CC}" srcOrd="0" destOrd="0" presId="urn:microsoft.com/office/officeart/2005/8/layout/hierarchy2"/>
    <dgm:cxn modelId="{EBDF5EFE-EEF3-4D6D-A3E5-9A44ECEDBEFB}" type="presOf" srcId="{11FB639C-0049-480E-A5A3-914824E05660}" destId="{C12948F5-7973-4CA3-BEBB-A1D8FD4D41E9}" srcOrd="0" destOrd="0" presId="urn:microsoft.com/office/officeart/2005/8/layout/hierarchy2"/>
    <dgm:cxn modelId="{E67BE2C0-5C9F-45B7-A894-90980ACD2CC3}" type="presOf" srcId="{DE48705D-4B31-446D-9A05-B7C17646A1DD}" destId="{9D2864C8-9C37-49A3-AFDF-A6E2C2FB9240}" srcOrd="0" destOrd="0" presId="urn:microsoft.com/office/officeart/2005/8/layout/hierarchy2"/>
    <dgm:cxn modelId="{B1868664-35D4-4F84-ACEE-E87250E13708}" type="presOf" srcId="{597A9765-2AFF-458D-87E6-5F81FF46310E}" destId="{F35E9D79-C7E1-4542-BD72-A2F5D083B1F1}" srcOrd="1" destOrd="0" presId="urn:microsoft.com/office/officeart/2005/8/layout/hierarchy2"/>
    <dgm:cxn modelId="{C5387D00-1675-4920-A349-2CB3A324BC55}" srcId="{43C2E078-51F6-4B3F-9B3F-D5854E547723}" destId="{81313D22-9C54-4274-962E-47028E60ABC2}" srcOrd="1" destOrd="0" parTransId="{DE48705D-4B31-446D-9A05-B7C17646A1DD}" sibTransId="{81B84407-6B89-4E9A-BD0C-ADB5F7A2F677}"/>
    <dgm:cxn modelId="{67ED49B9-CD40-40F0-9262-AD8C4B57BB4F}" type="presOf" srcId="{597A9765-2AFF-458D-87E6-5F81FF46310E}" destId="{2564554E-9774-4FF6-BA9F-5B285C2520AB}" srcOrd="0" destOrd="0" presId="urn:microsoft.com/office/officeart/2005/8/layout/hierarchy2"/>
    <dgm:cxn modelId="{180E4E9D-E3BC-4860-AB41-14124963E26F}" type="presOf" srcId="{DE48705D-4B31-446D-9A05-B7C17646A1DD}" destId="{BDFDEED1-E3B6-47CA-BBBA-573A665786DA}" srcOrd="1" destOrd="0" presId="urn:microsoft.com/office/officeart/2005/8/layout/hierarchy2"/>
    <dgm:cxn modelId="{446A208B-05A3-4B63-9664-DC5B61AE7FA1}" type="presOf" srcId="{CF56931D-4376-457A-ACBE-E5E0B6C88E9F}" destId="{B9BF9B96-3D0E-4343-AA3F-5F2C74FE775E}" srcOrd="0" destOrd="0" presId="urn:microsoft.com/office/officeart/2005/8/layout/hierarchy2"/>
    <dgm:cxn modelId="{02DB461A-20E2-4D79-A32B-863E40972F8F}" type="presParOf" srcId="{C12948F5-7973-4CA3-BEBB-A1D8FD4D41E9}" destId="{67FFF764-A826-40AF-9812-160DD1D5C5A1}" srcOrd="0" destOrd="0" presId="urn:microsoft.com/office/officeart/2005/8/layout/hierarchy2"/>
    <dgm:cxn modelId="{39E34248-13BB-479D-B1A3-F5684E0FFFA4}" type="presParOf" srcId="{67FFF764-A826-40AF-9812-160DD1D5C5A1}" destId="{53BAE7C7-BB31-4D1C-9594-1547275B60D4}" srcOrd="0" destOrd="0" presId="urn:microsoft.com/office/officeart/2005/8/layout/hierarchy2"/>
    <dgm:cxn modelId="{537F062F-4C10-480C-882E-74CF2FB5B3B4}" type="presParOf" srcId="{67FFF764-A826-40AF-9812-160DD1D5C5A1}" destId="{B50050C5-520F-4B85-B816-A4054859F4B3}" srcOrd="1" destOrd="0" presId="urn:microsoft.com/office/officeart/2005/8/layout/hierarchy2"/>
    <dgm:cxn modelId="{E9354CD5-9E82-41CD-9CB9-0117AA729D7A}" type="presParOf" srcId="{B50050C5-520F-4B85-B816-A4054859F4B3}" destId="{FF4E87A6-7CF1-49BD-8DCA-D3428E1E87E5}" srcOrd="0" destOrd="0" presId="urn:microsoft.com/office/officeart/2005/8/layout/hierarchy2"/>
    <dgm:cxn modelId="{26327114-2775-418E-9F5B-4237A3A15886}" type="presParOf" srcId="{FF4E87A6-7CF1-49BD-8DCA-D3428E1E87E5}" destId="{76993730-FCDF-4B17-8AFE-C09BE1F9148C}" srcOrd="0" destOrd="0" presId="urn:microsoft.com/office/officeart/2005/8/layout/hierarchy2"/>
    <dgm:cxn modelId="{B9561647-3624-4E6A-8C05-53627B7CDF07}" type="presParOf" srcId="{B50050C5-520F-4B85-B816-A4054859F4B3}" destId="{7F19010E-0B2B-45E8-9D0B-3E06522178CE}" srcOrd="1" destOrd="0" presId="urn:microsoft.com/office/officeart/2005/8/layout/hierarchy2"/>
    <dgm:cxn modelId="{B2A90957-9F01-4CE8-8507-D86E12F3B4EF}" type="presParOf" srcId="{7F19010E-0B2B-45E8-9D0B-3E06522178CE}" destId="{0AC61ED5-8E84-469A-BC4C-0CA5F641116F}" srcOrd="0" destOrd="0" presId="urn:microsoft.com/office/officeart/2005/8/layout/hierarchy2"/>
    <dgm:cxn modelId="{96AED1BD-4E1B-4C1B-BE01-F0849EB3219D}" type="presParOf" srcId="{7F19010E-0B2B-45E8-9D0B-3E06522178CE}" destId="{46780023-2B4E-4493-9DA6-584694AE8484}" srcOrd="1" destOrd="0" presId="urn:microsoft.com/office/officeart/2005/8/layout/hierarchy2"/>
    <dgm:cxn modelId="{93B4C4D6-3C81-4689-B4FA-A84471921774}" type="presParOf" srcId="{46780023-2B4E-4493-9DA6-584694AE8484}" destId="{CB1A11CD-8B09-44D9-955E-57291C20C22B}" srcOrd="0" destOrd="0" presId="urn:microsoft.com/office/officeart/2005/8/layout/hierarchy2"/>
    <dgm:cxn modelId="{4FB7C933-08B9-433B-8D86-78815E508C5C}" type="presParOf" srcId="{CB1A11CD-8B09-44D9-955E-57291C20C22B}" destId="{9B527D5E-30C9-464B-8C1A-C65013ACB7D7}" srcOrd="0" destOrd="0" presId="urn:microsoft.com/office/officeart/2005/8/layout/hierarchy2"/>
    <dgm:cxn modelId="{7EACEAE2-B306-4628-8B44-023068407EE5}" type="presParOf" srcId="{46780023-2B4E-4493-9DA6-584694AE8484}" destId="{001512FD-7DE2-482D-8F39-C6E941ACFEB0}" srcOrd="1" destOrd="0" presId="urn:microsoft.com/office/officeart/2005/8/layout/hierarchy2"/>
    <dgm:cxn modelId="{A354BADB-C397-4F29-92F7-B4018E7CAB6E}" type="presParOf" srcId="{001512FD-7DE2-482D-8F39-C6E941ACFEB0}" destId="{DC9972C6-230C-480C-849E-48A27EFBDC45}" srcOrd="0" destOrd="0" presId="urn:microsoft.com/office/officeart/2005/8/layout/hierarchy2"/>
    <dgm:cxn modelId="{11917E0F-DCA9-4406-B7CE-D11E18977CFF}" type="presParOf" srcId="{001512FD-7DE2-482D-8F39-C6E941ACFEB0}" destId="{2514CFBC-E29F-4650-B25D-801ADF169D47}" srcOrd="1" destOrd="0" presId="urn:microsoft.com/office/officeart/2005/8/layout/hierarchy2"/>
    <dgm:cxn modelId="{FFC75DD2-F8E8-4E60-999D-E3BA1438ECB8}" type="presParOf" srcId="{46780023-2B4E-4493-9DA6-584694AE8484}" destId="{9D2864C8-9C37-49A3-AFDF-A6E2C2FB9240}" srcOrd="2" destOrd="0" presId="urn:microsoft.com/office/officeart/2005/8/layout/hierarchy2"/>
    <dgm:cxn modelId="{F142CEBB-36AB-4ACF-9BA7-03236A1F4A69}" type="presParOf" srcId="{9D2864C8-9C37-49A3-AFDF-A6E2C2FB9240}" destId="{BDFDEED1-E3B6-47CA-BBBA-573A665786DA}" srcOrd="0" destOrd="0" presId="urn:microsoft.com/office/officeart/2005/8/layout/hierarchy2"/>
    <dgm:cxn modelId="{595109CC-3791-4015-ACF3-26EE1054F653}" type="presParOf" srcId="{46780023-2B4E-4493-9DA6-584694AE8484}" destId="{F7B1572E-E411-4DC0-83C5-F7B6742FAFA4}" srcOrd="3" destOrd="0" presId="urn:microsoft.com/office/officeart/2005/8/layout/hierarchy2"/>
    <dgm:cxn modelId="{C14A29EE-9A08-4995-A42D-79C755D38583}" type="presParOf" srcId="{F7B1572E-E411-4DC0-83C5-F7B6742FAFA4}" destId="{466EB922-9F34-4CAB-BA16-9FF4FDFFA0CC}" srcOrd="0" destOrd="0" presId="urn:microsoft.com/office/officeart/2005/8/layout/hierarchy2"/>
    <dgm:cxn modelId="{73B76E61-5C94-4F23-BFFD-8B9BC57C3578}" type="presParOf" srcId="{F7B1572E-E411-4DC0-83C5-F7B6742FAFA4}" destId="{5CB7D7AD-69BF-402E-B4D2-71F4EA81635F}" srcOrd="1" destOrd="0" presId="urn:microsoft.com/office/officeart/2005/8/layout/hierarchy2"/>
    <dgm:cxn modelId="{38E60667-B550-46D5-96BF-44997699CE33}" type="presParOf" srcId="{B50050C5-520F-4B85-B816-A4054859F4B3}" destId="{2564554E-9774-4FF6-BA9F-5B285C2520AB}" srcOrd="2" destOrd="0" presId="urn:microsoft.com/office/officeart/2005/8/layout/hierarchy2"/>
    <dgm:cxn modelId="{D958B367-3CE5-4AB3-8DC9-87B4D809B908}" type="presParOf" srcId="{2564554E-9774-4FF6-BA9F-5B285C2520AB}" destId="{F35E9D79-C7E1-4542-BD72-A2F5D083B1F1}" srcOrd="0" destOrd="0" presId="urn:microsoft.com/office/officeart/2005/8/layout/hierarchy2"/>
    <dgm:cxn modelId="{A6653866-7657-4BEB-9FBA-4E25DEB49EA1}" type="presParOf" srcId="{B50050C5-520F-4B85-B816-A4054859F4B3}" destId="{DCB96E82-40B0-43DE-99AB-53FAEB0D7710}" srcOrd="3" destOrd="0" presId="urn:microsoft.com/office/officeart/2005/8/layout/hierarchy2"/>
    <dgm:cxn modelId="{BB823A97-0223-436C-8087-01E7E5FECEFC}" type="presParOf" srcId="{DCB96E82-40B0-43DE-99AB-53FAEB0D7710}" destId="{B9BF9B96-3D0E-4343-AA3F-5F2C74FE775E}" srcOrd="0" destOrd="0" presId="urn:microsoft.com/office/officeart/2005/8/layout/hierarchy2"/>
    <dgm:cxn modelId="{A5290A3B-6D46-45AD-93EB-34E718630306}" type="presParOf" srcId="{DCB96E82-40B0-43DE-99AB-53FAEB0D7710}" destId="{CCFEF723-C6FF-4ED8-B7EB-0E638CC2E7E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16FE9-BCF7-4DF8-8AB9-D61D08AB13C8}">
      <dsp:nvSpPr>
        <dsp:cNvPr id="0" name=""/>
        <dsp:cNvSpPr/>
      </dsp:nvSpPr>
      <dsp:spPr>
        <a:xfrm>
          <a:off x="1542701" y="40612"/>
          <a:ext cx="8711643" cy="1268284"/>
        </a:xfrm>
        <a:prstGeom prst="rightArrow">
          <a:avLst>
            <a:gd name="adj1" fmla="val 50000"/>
            <a:gd name="adj2" fmla="val 50000"/>
          </a:avLst>
        </a:prstGeom>
        <a:gradFill rotWithShape="0">
          <a:gsLst>
            <a:gs pos="0">
              <a:schemeClr val="accent5">
                <a:shade val="50000"/>
                <a:hueOff val="0"/>
                <a:satOff val="0"/>
                <a:lumOff val="0"/>
                <a:alphaOff val="0"/>
                <a:shade val="85000"/>
                <a:satMod val="130000"/>
              </a:schemeClr>
            </a:gs>
            <a:gs pos="34000">
              <a:schemeClr val="accent5">
                <a:shade val="50000"/>
                <a:hueOff val="0"/>
                <a:satOff val="0"/>
                <a:lumOff val="0"/>
                <a:alphaOff val="0"/>
                <a:shade val="87000"/>
                <a:satMod val="125000"/>
              </a:schemeClr>
            </a:gs>
            <a:gs pos="70000">
              <a:schemeClr val="accent5">
                <a:shade val="50000"/>
                <a:hueOff val="0"/>
                <a:satOff val="0"/>
                <a:lumOff val="0"/>
                <a:alphaOff val="0"/>
                <a:tint val="100000"/>
                <a:shade val="90000"/>
                <a:satMod val="130000"/>
              </a:schemeClr>
            </a:gs>
            <a:gs pos="100000">
              <a:schemeClr val="accent5">
                <a:shade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01340" numCol="1" spcCol="1270" anchor="ctr" anchorCtr="0">
          <a:noAutofit/>
        </a:bodyPr>
        <a:lstStyle/>
        <a:p>
          <a:pPr lvl="0" algn="l" defTabSz="1066800">
            <a:lnSpc>
              <a:spcPct val="90000"/>
            </a:lnSpc>
            <a:spcBef>
              <a:spcPct val="0"/>
            </a:spcBef>
            <a:spcAft>
              <a:spcPct val="35000"/>
            </a:spcAft>
          </a:pPr>
          <a:r>
            <a:rPr lang="en-US" sz="2400" kern="1200" dirty="0" smtClean="0"/>
            <a:t>1</a:t>
          </a:r>
          <a:endParaRPr lang="en-US" sz="2400" kern="1200" dirty="0"/>
        </a:p>
      </dsp:txBody>
      <dsp:txXfrm>
        <a:off x="1542701" y="357683"/>
        <a:ext cx="8394572" cy="634142"/>
      </dsp:txXfrm>
    </dsp:sp>
    <dsp:sp modelId="{ED012CC6-48A2-4998-9786-CC58EAF5D64B}">
      <dsp:nvSpPr>
        <dsp:cNvPr id="0" name=""/>
        <dsp:cNvSpPr/>
      </dsp:nvSpPr>
      <dsp:spPr>
        <a:xfrm>
          <a:off x="1542701" y="1020711"/>
          <a:ext cx="2008033" cy="2345943"/>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Increase learning interactions (enhance interactivity) Online distance learning that is carefully designed and implemented can increase the level of learning interaction between learners with learning material, learners with instructors, and between learners and other learners.</a:t>
          </a:r>
          <a:endParaRPr lang="en-US" sz="1200" kern="1200" dirty="0"/>
        </a:p>
      </dsp:txBody>
      <dsp:txXfrm>
        <a:off x="1542701" y="1020711"/>
        <a:ext cx="2008033" cy="2345943"/>
      </dsp:txXfrm>
    </dsp:sp>
    <dsp:sp modelId="{B68C0521-CCA7-470D-A5DA-B0C4553C640E}">
      <dsp:nvSpPr>
        <dsp:cNvPr id="0" name=""/>
        <dsp:cNvSpPr/>
      </dsp:nvSpPr>
      <dsp:spPr>
        <a:xfrm>
          <a:off x="3550735" y="463223"/>
          <a:ext cx="6703609" cy="1268284"/>
        </a:xfrm>
        <a:prstGeom prst="rightArrow">
          <a:avLst>
            <a:gd name="adj1" fmla="val 50000"/>
            <a:gd name="adj2" fmla="val 50000"/>
          </a:avLst>
        </a:prstGeom>
        <a:gradFill rotWithShape="0">
          <a:gsLst>
            <a:gs pos="0">
              <a:schemeClr val="accent5">
                <a:shade val="50000"/>
                <a:hueOff val="-144922"/>
                <a:satOff val="-12554"/>
                <a:lumOff val="23865"/>
                <a:alphaOff val="0"/>
                <a:shade val="85000"/>
                <a:satMod val="130000"/>
              </a:schemeClr>
            </a:gs>
            <a:gs pos="34000">
              <a:schemeClr val="accent5">
                <a:shade val="50000"/>
                <a:hueOff val="-144922"/>
                <a:satOff val="-12554"/>
                <a:lumOff val="23865"/>
                <a:alphaOff val="0"/>
                <a:shade val="87000"/>
                <a:satMod val="125000"/>
              </a:schemeClr>
            </a:gs>
            <a:gs pos="70000">
              <a:schemeClr val="accent5">
                <a:shade val="50000"/>
                <a:hueOff val="-144922"/>
                <a:satOff val="-12554"/>
                <a:lumOff val="23865"/>
                <a:alphaOff val="0"/>
                <a:tint val="100000"/>
                <a:shade val="90000"/>
                <a:satMod val="130000"/>
              </a:schemeClr>
            </a:gs>
            <a:gs pos="100000">
              <a:schemeClr val="accent5">
                <a:shade val="50000"/>
                <a:hueOff val="-144922"/>
                <a:satOff val="-12554"/>
                <a:lumOff val="2386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01340" numCol="1" spcCol="1270" anchor="ctr" anchorCtr="0">
          <a:noAutofit/>
        </a:bodyPr>
        <a:lstStyle/>
        <a:p>
          <a:pPr lvl="0" algn="l" defTabSz="1066800">
            <a:lnSpc>
              <a:spcPct val="90000"/>
            </a:lnSpc>
            <a:spcBef>
              <a:spcPct val="0"/>
            </a:spcBef>
            <a:spcAft>
              <a:spcPct val="35000"/>
            </a:spcAft>
          </a:pPr>
          <a:r>
            <a:rPr lang="en-US" sz="2400" kern="1200" dirty="0" smtClean="0"/>
            <a:t>2</a:t>
          </a:r>
          <a:endParaRPr lang="en-US" sz="2400" kern="1200" dirty="0"/>
        </a:p>
      </dsp:txBody>
      <dsp:txXfrm>
        <a:off x="3550735" y="780294"/>
        <a:ext cx="6386538" cy="634142"/>
      </dsp:txXfrm>
    </dsp:sp>
    <dsp:sp modelId="{81FEC9BD-5310-4A7D-926A-32B7C9C1B532}">
      <dsp:nvSpPr>
        <dsp:cNvPr id="0" name=""/>
        <dsp:cNvSpPr/>
      </dsp:nvSpPr>
      <dsp:spPr>
        <a:xfrm>
          <a:off x="3550735" y="1443322"/>
          <a:ext cx="2008033" cy="2286148"/>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Facilitate learning interactions from anywhere and at any time (time and place flexibility) Learners can interact with learning resources anytime according to the availability of time and wherever he is, because learning resources are packaged electronically and available to be accessed by learners through online learning.</a:t>
          </a:r>
          <a:endParaRPr lang="en-US" sz="1200" kern="1200" dirty="0"/>
        </a:p>
      </dsp:txBody>
      <dsp:txXfrm>
        <a:off x="3550735" y="1443322"/>
        <a:ext cx="2008033" cy="2286148"/>
      </dsp:txXfrm>
    </dsp:sp>
    <dsp:sp modelId="{3C5D606C-1BAD-4059-815B-7FA7087E6810}">
      <dsp:nvSpPr>
        <dsp:cNvPr id="0" name=""/>
        <dsp:cNvSpPr/>
      </dsp:nvSpPr>
      <dsp:spPr>
        <a:xfrm>
          <a:off x="5558769" y="885835"/>
          <a:ext cx="4695575" cy="1268284"/>
        </a:xfrm>
        <a:prstGeom prst="rightArrow">
          <a:avLst>
            <a:gd name="adj1" fmla="val 50000"/>
            <a:gd name="adj2" fmla="val 50000"/>
          </a:avLst>
        </a:prstGeom>
        <a:gradFill rotWithShape="0">
          <a:gsLst>
            <a:gs pos="0">
              <a:schemeClr val="accent5">
                <a:shade val="50000"/>
                <a:hueOff val="-289843"/>
                <a:satOff val="-25109"/>
                <a:lumOff val="47729"/>
                <a:alphaOff val="0"/>
                <a:shade val="85000"/>
                <a:satMod val="130000"/>
              </a:schemeClr>
            </a:gs>
            <a:gs pos="34000">
              <a:schemeClr val="accent5">
                <a:shade val="50000"/>
                <a:hueOff val="-289843"/>
                <a:satOff val="-25109"/>
                <a:lumOff val="47729"/>
                <a:alphaOff val="0"/>
                <a:shade val="87000"/>
                <a:satMod val="125000"/>
              </a:schemeClr>
            </a:gs>
            <a:gs pos="70000">
              <a:schemeClr val="accent5">
                <a:shade val="50000"/>
                <a:hueOff val="-289843"/>
                <a:satOff val="-25109"/>
                <a:lumOff val="47729"/>
                <a:alphaOff val="0"/>
                <a:tint val="100000"/>
                <a:shade val="90000"/>
                <a:satMod val="130000"/>
              </a:schemeClr>
            </a:gs>
            <a:gs pos="100000">
              <a:schemeClr val="accent5">
                <a:shade val="50000"/>
                <a:hueOff val="-289843"/>
                <a:satOff val="-25109"/>
                <a:lumOff val="4772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01340" numCol="1" spcCol="1270" anchor="ctr" anchorCtr="0">
          <a:noAutofit/>
        </a:bodyPr>
        <a:lstStyle/>
        <a:p>
          <a:pPr lvl="0" algn="l" defTabSz="1066800">
            <a:lnSpc>
              <a:spcPct val="90000"/>
            </a:lnSpc>
            <a:spcBef>
              <a:spcPct val="0"/>
            </a:spcBef>
            <a:spcAft>
              <a:spcPct val="35000"/>
            </a:spcAft>
          </a:pPr>
          <a:r>
            <a:rPr lang="en-US" sz="2400" kern="1200" dirty="0" smtClean="0"/>
            <a:t>3</a:t>
          </a:r>
          <a:endParaRPr lang="en-US" sz="2400" kern="1200" dirty="0"/>
        </a:p>
      </dsp:txBody>
      <dsp:txXfrm>
        <a:off x="5558769" y="1202906"/>
        <a:ext cx="4378504" cy="634142"/>
      </dsp:txXfrm>
    </dsp:sp>
    <dsp:sp modelId="{A40D6A66-1E21-4D3F-A83D-948FF43F7606}">
      <dsp:nvSpPr>
        <dsp:cNvPr id="0" name=""/>
        <dsp:cNvSpPr/>
      </dsp:nvSpPr>
      <dsp:spPr>
        <a:xfrm>
          <a:off x="5558769" y="1865934"/>
          <a:ext cx="2008033" cy="2301434"/>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Having a wider reach (potential to reach a global audience). Online distance learning that is flexible in terms of time and place, makes the number of learners that can be reached by learning activities through online learning more and more widely open to anyone who needs it.</a:t>
          </a:r>
          <a:endParaRPr lang="en-US" sz="1200" kern="1200" dirty="0"/>
        </a:p>
      </dsp:txBody>
      <dsp:txXfrm>
        <a:off x="5558769" y="1865934"/>
        <a:ext cx="2008033" cy="2301434"/>
      </dsp:txXfrm>
    </dsp:sp>
    <dsp:sp modelId="{C32D6D5F-1BC1-48A9-A1E0-6864F36C2727}">
      <dsp:nvSpPr>
        <dsp:cNvPr id="0" name=""/>
        <dsp:cNvSpPr/>
      </dsp:nvSpPr>
      <dsp:spPr>
        <a:xfrm>
          <a:off x="7566803" y="1308446"/>
          <a:ext cx="2687541" cy="1268284"/>
        </a:xfrm>
        <a:prstGeom prst="rightArrow">
          <a:avLst>
            <a:gd name="adj1" fmla="val 50000"/>
            <a:gd name="adj2" fmla="val 50000"/>
          </a:avLst>
        </a:prstGeom>
        <a:gradFill rotWithShape="0">
          <a:gsLst>
            <a:gs pos="0">
              <a:schemeClr val="accent5">
                <a:shade val="50000"/>
                <a:hueOff val="-144922"/>
                <a:satOff val="-12554"/>
                <a:lumOff val="23865"/>
                <a:alphaOff val="0"/>
                <a:shade val="85000"/>
                <a:satMod val="130000"/>
              </a:schemeClr>
            </a:gs>
            <a:gs pos="34000">
              <a:schemeClr val="accent5">
                <a:shade val="50000"/>
                <a:hueOff val="-144922"/>
                <a:satOff val="-12554"/>
                <a:lumOff val="23865"/>
                <a:alphaOff val="0"/>
                <a:shade val="87000"/>
                <a:satMod val="125000"/>
              </a:schemeClr>
            </a:gs>
            <a:gs pos="70000">
              <a:schemeClr val="accent5">
                <a:shade val="50000"/>
                <a:hueOff val="-144922"/>
                <a:satOff val="-12554"/>
                <a:lumOff val="23865"/>
                <a:alphaOff val="0"/>
                <a:tint val="100000"/>
                <a:shade val="90000"/>
                <a:satMod val="130000"/>
              </a:schemeClr>
            </a:gs>
            <a:gs pos="100000">
              <a:schemeClr val="accent5">
                <a:shade val="50000"/>
                <a:hueOff val="-144922"/>
                <a:satOff val="-12554"/>
                <a:lumOff val="2386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254000" bIns="201340" numCol="1" spcCol="1270" anchor="ctr" anchorCtr="0">
          <a:noAutofit/>
        </a:bodyPr>
        <a:lstStyle/>
        <a:p>
          <a:pPr lvl="0" algn="l" defTabSz="1066800">
            <a:lnSpc>
              <a:spcPct val="90000"/>
            </a:lnSpc>
            <a:spcBef>
              <a:spcPct val="0"/>
            </a:spcBef>
            <a:spcAft>
              <a:spcPct val="35000"/>
            </a:spcAft>
          </a:pPr>
          <a:r>
            <a:rPr lang="en-US" sz="2400" kern="1200" dirty="0" smtClean="0"/>
            <a:t>4</a:t>
          </a:r>
          <a:endParaRPr lang="en-US" sz="2400" kern="1200" dirty="0"/>
        </a:p>
      </dsp:txBody>
      <dsp:txXfrm>
        <a:off x="7566803" y="1625517"/>
        <a:ext cx="2370470" cy="634142"/>
      </dsp:txXfrm>
    </dsp:sp>
    <dsp:sp modelId="{C14BCD6D-53B3-4537-8FE9-241C57682D75}">
      <dsp:nvSpPr>
        <dsp:cNvPr id="0" name=""/>
        <dsp:cNvSpPr/>
      </dsp:nvSpPr>
      <dsp:spPr>
        <a:xfrm>
          <a:off x="7566803" y="2288545"/>
          <a:ext cx="2026328" cy="2328409"/>
        </a:xfrm>
        <a:prstGeom prst="re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1">
          <a:scrgbClr r="0" g="0" b="0"/>
        </a:fillRef>
        <a:effectRef idx="3">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Facilitate the improvement and storage of learning materials (easy updating of content as well as </a:t>
          </a:r>
          <a:r>
            <a:rPr lang="en-US" sz="1200" kern="1200" dirty="0" err="1" smtClean="0"/>
            <a:t>archivable</a:t>
          </a:r>
          <a:r>
            <a:rPr lang="en-US" sz="1200" kern="1200" dirty="0" smtClean="0"/>
            <a:t> capabilities). The facilities available in online learning technology and various software that continues to grow also help facilitate the development of electronic learning materials.</a:t>
          </a:r>
          <a:endParaRPr lang="en-US" sz="1200" kern="1200" dirty="0"/>
        </a:p>
      </dsp:txBody>
      <dsp:txXfrm>
        <a:off x="7566803" y="2288545"/>
        <a:ext cx="2026328" cy="2328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AE7C7-BB31-4D1C-9594-1547275B60D4}">
      <dsp:nvSpPr>
        <dsp:cNvPr id="0" name=""/>
        <dsp:cNvSpPr/>
      </dsp:nvSpPr>
      <dsp:spPr>
        <a:xfrm>
          <a:off x="3140" y="2184082"/>
          <a:ext cx="1667148" cy="83357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Online Learning Method</a:t>
          </a:r>
          <a:endParaRPr lang="en-US" sz="1600" kern="1200" dirty="0"/>
        </a:p>
      </dsp:txBody>
      <dsp:txXfrm>
        <a:off x="27555" y="2208497"/>
        <a:ext cx="1618318" cy="784744"/>
      </dsp:txXfrm>
    </dsp:sp>
    <dsp:sp modelId="{FF4E87A6-7CF1-49BD-8DCA-D3428E1E87E5}">
      <dsp:nvSpPr>
        <dsp:cNvPr id="0" name=""/>
        <dsp:cNvSpPr/>
      </dsp:nvSpPr>
      <dsp:spPr>
        <a:xfrm rot="19457599">
          <a:off x="1593098" y="2345330"/>
          <a:ext cx="821239" cy="31772"/>
        </a:xfrm>
        <a:custGeom>
          <a:avLst/>
          <a:gdLst/>
          <a:ahLst/>
          <a:cxnLst/>
          <a:rect l="0" t="0" r="0" b="0"/>
          <a:pathLst>
            <a:path>
              <a:moveTo>
                <a:pt x="0" y="15886"/>
              </a:moveTo>
              <a:lnTo>
                <a:pt x="821239" y="15886"/>
              </a:lnTo>
            </a:path>
          </a:pathLst>
        </a:custGeom>
        <a:noFill/>
        <a:ln w="158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3187" y="2340686"/>
        <a:ext cx="41061" cy="41061"/>
      </dsp:txXfrm>
    </dsp:sp>
    <dsp:sp modelId="{0AC61ED5-8E84-469A-BC4C-0CA5F641116F}">
      <dsp:nvSpPr>
        <dsp:cNvPr id="0" name=""/>
        <dsp:cNvSpPr/>
      </dsp:nvSpPr>
      <dsp:spPr>
        <a:xfrm>
          <a:off x="2337147" y="1704777"/>
          <a:ext cx="1667148" cy="83357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t>ASYNCHRONOUS</a:t>
          </a:r>
        </a:p>
        <a:p>
          <a:pPr lvl="0" algn="ctr" defTabSz="711200">
            <a:lnSpc>
              <a:spcPct val="90000"/>
            </a:lnSpc>
            <a:spcBef>
              <a:spcPct val="0"/>
            </a:spcBef>
            <a:spcAft>
              <a:spcPct val="35000"/>
            </a:spcAft>
          </a:pPr>
          <a:r>
            <a:rPr lang="en-US" sz="1600" b="0" i="0" kern="1200" dirty="0" smtClean="0"/>
            <a:t>(Online / E-learning Tutorials)</a:t>
          </a:r>
          <a:endParaRPr lang="en-US" sz="1600" kern="1200" dirty="0"/>
        </a:p>
      </dsp:txBody>
      <dsp:txXfrm>
        <a:off x="2361562" y="1729192"/>
        <a:ext cx="1618318" cy="784744"/>
      </dsp:txXfrm>
    </dsp:sp>
    <dsp:sp modelId="{CB1A11CD-8B09-44D9-955E-57291C20C22B}">
      <dsp:nvSpPr>
        <dsp:cNvPr id="0" name=""/>
        <dsp:cNvSpPr/>
      </dsp:nvSpPr>
      <dsp:spPr>
        <a:xfrm rot="19457599">
          <a:off x="3927105" y="1866025"/>
          <a:ext cx="821239" cy="31772"/>
        </a:xfrm>
        <a:custGeom>
          <a:avLst/>
          <a:gdLst/>
          <a:ahLst/>
          <a:cxnLst/>
          <a:rect l="0" t="0" r="0" b="0"/>
          <a:pathLst>
            <a:path>
              <a:moveTo>
                <a:pt x="0" y="15886"/>
              </a:moveTo>
              <a:lnTo>
                <a:pt x="821239" y="15886"/>
              </a:lnTo>
            </a:path>
          </a:pathLst>
        </a:custGeom>
        <a:noFill/>
        <a:ln w="15875" cap="flat"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17194" y="1861380"/>
        <a:ext cx="41061" cy="41061"/>
      </dsp:txXfrm>
    </dsp:sp>
    <dsp:sp modelId="{DC9972C6-230C-480C-849E-48A27EFBDC45}">
      <dsp:nvSpPr>
        <dsp:cNvPr id="0" name=""/>
        <dsp:cNvSpPr/>
      </dsp:nvSpPr>
      <dsp:spPr>
        <a:xfrm>
          <a:off x="4671155" y="1225472"/>
          <a:ext cx="1667148" cy="83357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Vulnerable to being misused like JOKI</a:t>
          </a:r>
          <a:endParaRPr lang="en-US" sz="1600" kern="1200" dirty="0"/>
        </a:p>
      </dsp:txBody>
      <dsp:txXfrm>
        <a:off x="4695570" y="1249887"/>
        <a:ext cx="1618318" cy="784744"/>
      </dsp:txXfrm>
    </dsp:sp>
    <dsp:sp modelId="{9D2864C8-9C37-49A3-AFDF-A6E2C2FB9240}">
      <dsp:nvSpPr>
        <dsp:cNvPr id="0" name=""/>
        <dsp:cNvSpPr/>
      </dsp:nvSpPr>
      <dsp:spPr>
        <a:xfrm rot="2142401">
          <a:off x="3927105" y="2345330"/>
          <a:ext cx="821239" cy="31772"/>
        </a:xfrm>
        <a:custGeom>
          <a:avLst/>
          <a:gdLst/>
          <a:ahLst/>
          <a:cxnLst/>
          <a:rect l="0" t="0" r="0" b="0"/>
          <a:pathLst>
            <a:path>
              <a:moveTo>
                <a:pt x="0" y="15886"/>
              </a:moveTo>
              <a:lnTo>
                <a:pt x="821239" y="15886"/>
              </a:lnTo>
            </a:path>
          </a:pathLst>
        </a:custGeom>
        <a:noFill/>
        <a:ln w="15875" cap="flat" cmpd="sng" algn="ctr">
          <a:solidFill>
            <a:schemeClr val="accent5">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17194" y="2340686"/>
        <a:ext cx="41061" cy="41061"/>
      </dsp:txXfrm>
    </dsp:sp>
    <dsp:sp modelId="{466EB922-9F34-4CAB-BA16-9FF4FDFFA0CC}">
      <dsp:nvSpPr>
        <dsp:cNvPr id="0" name=""/>
        <dsp:cNvSpPr/>
      </dsp:nvSpPr>
      <dsp:spPr>
        <a:xfrm>
          <a:off x="4671155" y="2184082"/>
          <a:ext cx="1667148" cy="83357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The language used is not good / polite (ETIKA)</a:t>
          </a:r>
          <a:endParaRPr lang="en-US" sz="1600" kern="1200" dirty="0"/>
        </a:p>
      </dsp:txBody>
      <dsp:txXfrm>
        <a:off x="4695570" y="2208497"/>
        <a:ext cx="1618318" cy="784744"/>
      </dsp:txXfrm>
    </dsp:sp>
    <dsp:sp modelId="{2564554E-9774-4FF6-BA9F-5B285C2520AB}">
      <dsp:nvSpPr>
        <dsp:cNvPr id="0" name=""/>
        <dsp:cNvSpPr/>
      </dsp:nvSpPr>
      <dsp:spPr>
        <a:xfrm rot="2142401">
          <a:off x="1593098" y="2824635"/>
          <a:ext cx="821239" cy="31772"/>
        </a:xfrm>
        <a:custGeom>
          <a:avLst/>
          <a:gdLst/>
          <a:ahLst/>
          <a:cxnLst/>
          <a:rect l="0" t="0" r="0" b="0"/>
          <a:pathLst>
            <a:path>
              <a:moveTo>
                <a:pt x="0" y="15886"/>
              </a:moveTo>
              <a:lnTo>
                <a:pt x="821239" y="15886"/>
              </a:lnTo>
            </a:path>
          </a:pathLst>
        </a:custGeom>
        <a:noFill/>
        <a:ln w="15875"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83187" y="2819991"/>
        <a:ext cx="41061" cy="41061"/>
      </dsp:txXfrm>
    </dsp:sp>
    <dsp:sp modelId="{B9BF9B96-3D0E-4343-AA3F-5F2C74FE775E}">
      <dsp:nvSpPr>
        <dsp:cNvPr id="0" name=""/>
        <dsp:cNvSpPr/>
      </dsp:nvSpPr>
      <dsp:spPr>
        <a:xfrm>
          <a:off x="2337147" y="2663387"/>
          <a:ext cx="1667148" cy="83357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i="0" kern="1200" dirty="0" smtClean="0"/>
            <a:t>SYNCHRONOUS</a:t>
          </a:r>
        </a:p>
        <a:p>
          <a:pPr lvl="0" algn="ctr" defTabSz="711200">
            <a:lnSpc>
              <a:spcPct val="90000"/>
            </a:lnSpc>
            <a:spcBef>
              <a:spcPct val="0"/>
            </a:spcBef>
            <a:spcAft>
              <a:spcPct val="35000"/>
            </a:spcAft>
          </a:pPr>
          <a:r>
            <a:rPr lang="en-US" sz="1600" b="0" i="0" kern="1200" dirty="0" smtClean="0"/>
            <a:t>(</a:t>
          </a:r>
          <a:r>
            <a:rPr lang="en-US" sz="1600" kern="1200" dirty="0" err="1" smtClean="0"/>
            <a:t>Webminar</a:t>
          </a:r>
          <a:r>
            <a:rPr lang="en-US" sz="1600" kern="1200" dirty="0" smtClean="0"/>
            <a:t>/</a:t>
          </a:r>
          <a:r>
            <a:rPr lang="en-US" sz="1600" i="1" kern="1200" dirty="0" smtClean="0"/>
            <a:t>E-Seminar</a:t>
          </a:r>
          <a:r>
            <a:rPr lang="en-US" sz="1600" kern="1200" dirty="0" smtClean="0"/>
            <a:t>)</a:t>
          </a:r>
          <a:endParaRPr lang="en-US" sz="1600" kern="1200" dirty="0"/>
        </a:p>
      </dsp:txBody>
      <dsp:txXfrm>
        <a:off x="2361562" y="2687802"/>
        <a:ext cx="1618318" cy="78474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703FB87-790C-4850-A90C-12C5FF4B94DC}"/>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8127921-F9C4-44F3-AC5F-130B6A406C02}"/>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F6E59275-AFE1-4999-B78A-D0D76B9F2B0B}" type="datetimeFigureOut">
              <a:rPr lang="en-US" smtClean="0"/>
              <a:t>12-Oct-19</a:t>
            </a:fld>
            <a:endParaRPr lang="en-US" dirty="0"/>
          </a:p>
        </p:txBody>
      </p:sp>
      <p:sp>
        <p:nvSpPr>
          <p:cNvPr id="4" name="Footer Placeholder 3">
            <a:extLst>
              <a:ext uri="{FF2B5EF4-FFF2-40B4-BE49-F238E27FC236}">
                <a16:creationId xmlns:a16="http://schemas.microsoft.com/office/drawing/2014/main" xmlns="" id="{4765E047-F1CB-4066-A459-9EDC95F2E610}"/>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68A77EF5-5277-4BAF-8BB4-2E02103988E5}"/>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B3EADD7A-FE61-48EE-BE0E-8546E5401374}" type="datetimeFigureOut">
              <a:rPr lang="en-US" smtClean="0"/>
              <a:t>12-Oct-19</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a:t>
            </a:fld>
            <a:endParaRPr lang="en-US" dirty="0"/>
          </a:p>
        </p:txBody>
      </p:sp>
    </p:spTree>
    <p:extLst>
      <p:ext uri="{BB962C8B-B14F-4D97-AF65-F5344CB8AC3E}">
        <p14:creationId xmlns:p14="http://schemas.microsoft.com/office/powerpoint/2010/main" val="400533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Meaning word “must be confirmed and traced” is need some improvement to be deliver some regulation to student</a:t>
            </a:r>
            <a:r>
              <a:rPr lang="en-US" baseline="0" dirty="0" smtClean="0"/>
              <a:t> so it looks important and must be considered.</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11</a:t>
            </a:fld>
            <a:endParaRPr lang="en-US" dirty="0"/>
          </a:p>
        </p:txBody>
      </p:sp>
    </p:spTree>
    <p:extLst>
      <p:ext uri="{BB962C8B-B14F-4D97-AF65-F5344CB8AC3E}">
        <p14:creationId xmlns:p14="http://schemas.microsoft.com/office/powerpoint/2010/main" val="151826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possibilities that cause the violations : external ( like hacker, recklessness, the weakness of the password) and internal factor (the student him/her self). </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12</a:t>
            </a:fld>
            <a:endParaRPr lang="en-US" dirty="0"/>
          </a:p>
        </p:txBody>
      </p:sp>
    </p:spTree>
    <p:extLst>
      <p:ext uri="{BB962C8B-B14F-4D97-AF65-F5344CB8AC3E}">
        <p14:creationId xmlns:p14="http://schemas.microsoft.com/office/powerpoint/2010/main" val="634866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00EEB-8338-48D7-8EE8-EE0082EF7602}" type="slidenum">
              <a:rPr lang="en-US" smtClean="0"/>
              <a:t>13</a:t>
            </a:fld>
            <a:endParaRPr lang="en-US" dirty="0"/>
          </a:p>
        </p:txBody>
      </p:sp>
    </p:spTree>
    <p:extLst>
      <p:ext uri="{BB962C8B-B14F-4D97-AF65-F5344CB8AC3E}">
        <p14:creationId xmlns:p14="http://schemas.microsoft.com/office/powerpoint/2010/main" val="164374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a:t>
            </a:r>
            <a:r>
              <a:rPr lang="en-US" baseline="0" dirty="0" smtClean="0"/>
              <a:t> be done is : do it again and again ! Even though you’ve already learning is since it is essential to be read and understood. </a:t>
            </a:r>
          </a:p>
          <a:p>
            <a:endParaRPr lang="en-US" baseline="0" dirty="0" smtClean="0"/>
          </a:p>
          <a:p>
            <a:r>
              <a:rPr lang="en-US" baseline="0" dirty="0" smtClean="0"/>
              <a:t>It is expected that the regulation and order from university are included on agreements in every login activities in tutorial online. </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14</a:t>
            </a:fld>
            <a:endParaRPr lang="en-US" dirty="0"/>
          </a:p>
        </p:txBody>
      </p:sp>
    </p:spTree>
    <p:extLst>
      <p:ext uri="{BB962C8B-B14F-4D97-AF65-F5344CB8AC3E}">
        <p14:creationId xmlns:p14="http://schemas.microsoft.com/office/powerpoint/2010/main" val="354203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we may sometimes find some</a:t>
            </a:r>
            <a:r>
              <a:rPr lang="en-US" baseline="0" dirty="0" smtClean="0"/>
              <a:t> ignorant or irresponsible students who intentionally break the rules. We can not ignore then or everything we’re done become useless. We need to give punishments or academicals sanctions. </a:t>
            </a:r>
          </a:p>
          <a:p>
            <a:r>
              <a:rPr lang="en-US" baseline="0" dirty="0" smtClean="0"/>
              <a:t>How to collect the evidence ? I will show you 3 main strategies : 1. search for IP address of the device used, 2. develop supervisory system (online proctoring), 3. Develop of video conference media. </a:t>
            </a:r>
          </a:p>
          <a:p>
            <a:endParaRPr lang="en-US" baseline="0" dirty="0" smtClean="0"/>
          </a:p>
          <a:p>
            <a:r>
              <a:rPr lang="en-US" dirty="0" smtClean="0"/>
              <a:t>sanctions can be in the form of warnings, official reprimands and temporary dismissals in </a:t>
            </a:r>
            <a:r>
              <a:rPr lang="en-US" dirty="0" err="1" smtClean="0"/>
              <a:t>tuton</a:t>
            </a:r>
            <a:r>
              <a:rPr lang="en-US" dirty="0" smtClean="0"/>
              <a:t> for all courses attended in one semester, and give a value of "0" for discussion and assignment if proven plagiarized.</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15</a:t>
            </a:fld>
            <a:endParaRPr lang="en-US" dirty="0"/>
          </a:p>
        </p:txBody>
      </p:sp>
    </p:spTree>
    <p:extLst>
      <p:ext uri="{BB962C8B-B14F-4D97-AF65-F5344CB8AC3E}">
        <p14:creationId xmlns:p14="http://schemas.microsoft.com/office/powerpoint/2010/main" val="183172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00EEB-8338-48D7-8EE8-EE0082EF7602}" type="slidenum">
              <a:rPr lang="en-US" smtClean="0"/>
              <a:t>17</a:t>
            </a:fld>
            <a:endParaRPr lang="en-US" dirty="0"/>
          </a:p>
        </p:txBody>
      </p:sp>
    </p:spTree>
    <p:extLst>
      <p:ext uri="{BB962C8B-B14F-4D97-AF65-F5344CB8AC3E}">
        <p14:creationId xmlns:p14="http://schemas.microsoft.com/office/powerpoint/2010/main" val="2912382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18</a:t>
            </a:fld>
            <a:endParaRPr lang="en-US" dirty="0"/>
          </a:p>
        </p:txBody>
      </p:sp>
    </p:spTree>
    <p:extLst>
      <p:ext uri="{BB962C8B-B14F-4D97-AF65-F5344CB8AC3E}">
        <p14:creationId xmlns:p14="http://schemas.microsoft.com/office/powerpoint/2010/main" val="3672966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cannot be separated by technology. As the institution which educates learners, we should adapt to the development of technology and innovate e-learning. I have divided this presentation into 5 main sections. First, Introduction. Second, the steps to anticipate violations in the online tutorials. Third, settings in e-learning of Open University in Indonesia. Fourth, Preventive formula. Fifth, the countermeasure.</a:t>
            </a:r>
          </a:p>
          <a:p>
            <a:r>
              <a:rPr lang="en-US" sz="1200" b="1" kern="1200" dirty="0" smtClean="0">
                <a:solidFill>
                  <a:schemeClr val="tx1"/>
                </a:solidFill>
                <a:effectLst/>
                <a:latin typeface="+mn-lt"/>
                <a:ea typeface="+mn-ea"/>
                <a:cs typeface="+mn-cs"/>
              </a:rPr>
              <a:t>Ladies and gentlemen, </a:t>
            </a:r>
          </a:p>
          <a:p>
            <a:r>
              <a:rPr lang="en-US" sz="1200" kern="1200" dirty="0" smtClean="0">
                <a:solidFill>
                  <a:schemeClr val="tx1"/>
                </a:solidFill>
                <a:effectLst/>
                <a:latin typeface="+mn-lt"/>
                <a:ea typeface="+mn-ea"/>
                <a:cs typeface="+mn-cs"/>
              </a:rPr>
              <a:t>the big question is why should E-learning / Online Tutorial’s settings be arranged for anyone who will interact there (e-learning) both students and tutors. E-learning is a distribution of knowledge that is a modification of technological developments that aim to be able to reach people everywhere who have limited time, cost and also place of study. As in Indonesia, which is also well-known as an archipelago country, we really need online tutorials to access education as the form of the efforts to practice article 31 paragraph 1 in Indonesian Constitution, “every citizen has the right to have education.</a:t>
            </a:r>
          </a:p>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2</a:t>
            </a:fld>
            <a:endParaRPr lang="en-US" dirty="0"/>
          </a:p>
        </p:txBody>
      </p:sp>
    </p:spTree>
    <p:extLst>
      <p:ext uri="{BB962C8B-B14F-4D97-AF65-F5344CB8AC3E}">
        <p14:creationId xmlns:p14="http://schemas.microsoft.com/office/powerpoint/2010/main" val="361433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Indonesia consists of 17,500 (seventeen thousand five hundred) islands and 267 million inhabitants who are currently receiving a demographic bonus in fact of productive age of 15-64 years old from 183.36 million people or 68.7% the total population of Indonesia. </a:t>
            </a:r>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3</a:t>
            </a:fld>
            <a:endParaRPr lang="en-US" dirty="0"/>
          </a:p>
        </p:txBody>
      </p:sp>
    </p:spTree>
    <p:extLst>
      <p:ext uri="{BB962C8B-B14F-4D97-AF65-F5344CB8AC3E}">
        <p14:creationId xmlns:p14="http://schemas.microsoft.com/office/powerpoint/2010/main" val="185016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directly proportional to the number of Indonesian Open University students who have registered according to the data (of this), stated that</a:t>
            </a:r>
            <a:r>
              <a:rPr lang="id-ID" sz="1200" kern="1200" dirty="0" smtClean="0">
                <a:solidFill>
                  <a:schemeClr val="tx1"/>
                </a:solidFill>
                <a:effectLst/>
                <a:latin typeface="+mn-lt"/>
                <a:ea typeface="+mn-ea"/>
                <a:cs typeface="+mn-cs"/>
              </a:rPr>
              <a:t> Indonesia</a:t>
            </a:r>
            <a:r>
              <a:rPr lang="en-US" sz="1200" kern="1200" dirty="0" smtClean="0">
                <a:solidFill>
                  <a:schemeClr val="tx1"/>
                </a:solidFill>
                <a:effectLst/>
                <a:latin typeface="+mn-lt"/>
                <a:ea typeface="+mn-ea"/>
                <a:cs typeface="+mn-cs"/>
              </a:rPr>
              <a:t> Open University students currently based on age groups are dominated by Millennial generation, Generation X and Y, which are aged between &lt;25 years &lt;44 years, basically they are generations of technology literate and full of curiosity, so that the number of participation in online tutorial / E-learning activities in Indonesia also increases from year to year.</a:t>
            </a:r>
            <a:endParaRPr lang="en-US" dirty="0" smtClean="0"/>
          </a:p>
          <a:p>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4</a:t>
            </a:fld>
            <a:endParaRPr lang="en-US" dirty="0"/>
          </a:p>
        </p:txBody>
      </p:sp>
    </p:spTree>
    <p:extLst>
      <p:ext uri="{BB962C8B-B14F-4D97-AF65-F5344CB8AC3E}">
        <p14:creationId xmlns:p14="http://schemas.microsoft.com/office/powerpoint/2010/main" val="427704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E-learning is very suitable in Indonesia because it has advantages to answer the problem of distance, time and place faced by students of the Indonesian Open University, namely:</a:t>
            </a:r>
          </a:p>
          <a:p>
            <a:pPr marL="228600" indent="-228600">
              <a:buAutoNum type="arabicPeriod"/>
            </a:pPr>
            <a:r>
              <a:rPr lang="en-US" sz="1200" kern="1200" dirty="0" smtClean="0">
                <a:solidFill>
                  <a:schemeClr val="tx1"/>
                </a:solidFill>
                <a:effectLst/>
                <a:latin typeface="+mn-lt"/>
                <a:ea typeface="+mn-ea"/>
                <a:cs typeface="+mn-cs"/>
              </a:rPr>
              <a:t>Increase learning interactions (enhance interactivity) Online distance learning that is carefully designed and implemented can increase the level of learning</a:t>
            </a:r>
          </a:p>
          <a:p>
            <a:pPr marL="228600" indent="-228600">
              <a:buAutoNum type="arabicPeriod"/>
            </a:pPr>
            <a:r>
              <a:rPr lang="en-US" sz="1200" kern="1200" dirty="0" smtClean="0">
                <a:solidFill>
                  <a:schemeClr val="tx1"/>
                </a:solidFill>
                <a:effectLst/>
                <a:latin typeface="+mn-lt"/>
                <a:ea typeface="+mn-ea"/>
                <a:cs typeface="+mn-cs"/>
              </a:rPr>
              <a:t>Facilitate learning interactions from anywhere and at any time (time and place flexibility)</a:t>
            </a:r>
          </a:p>
          <a:p>
            <a:pPr marL="228600" indent="-228600">
              <a:buAutoNum type="arabicPeriod"/>
            </a:pPr>
            <a:r>
              <a:rPr lang="en-US" sz="1200" kern="1200" dirty="0" smtClean="0">
                <a:solidFill>
                  <a:schemeClr val="tx1"/>
                </a:solidFill>
                <a:effectLst/>
                <a:latin typeface="+mn-lt"/>
                <a:ea typeface="+mn-ea"/>
                <a:cs typeface="+mn-cs"/>
              </a:rPr>
              <a:t>Have a wider reach (potential to reach a global audience). Online distance learning that is flexible in terms of time and place</a:t>
            </a:r>
          </a:p>
          <a:p>
            <a:pPr marL="228600" indent="-228600">
              <a:buAutoNum type="arabicPeriod"/>
            </a:pPr>
            <a:r>
              <a:rPr lang="en-US" sz="1200" kern="1200" dirty="0" smtClean="0">
                <a:solidFill>
                  <a:schemeClr val="tx1"/>
                </a:solidFill>
                <a:effectLst/>
                <a:latin typeface="+mn-lt"/>
                <a:ea typeface="+mn-ea"/>
                <a:cs typeface="+mn-cs"/>
              </a:rPr>
              <a:t>Facilitate the improvement and storage of learning materials (easy updating of content as well as achievable capabilities). </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5</a:t>
            </a:fld>
            <a:endParaRPr lang="en-US" dirty="0"/>
          </a:p>
        </p:txBody>
      </p:sp>
    </p:spTree>
    <p:extLst>
      <p:ext uri="{BB962C8B-B14F-4D97-AF65-F5344CB8AC3E}">
        <p14:creationId xmlns:p14="http://schemas.microsoft.com/office/powerpoint/2010/main" val="18116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E-learning at the Open University of Indonesia is still growing and improving, along with an increase in the number of students and student participation in tutorial activities, of course there are many obstacles encountered in online tutorials in Indonesia. In Online Learning Method, we have 2 forms, ASYNCHRONOUS and SYNCHRONOUS. Some problems often occur in the former. The problems are like the use of jockey and the language used in learning process or ethics.</a:t>
            </a:r>
          </a:p>
          <a:p>
            <a:pPr lvl="0"/>
            <a:r>
              <a:rPr lang="en-US" sz="1200" kern="1200" dirty="0" smtClean="0">
                <a:solidFill>
                  <a:schemeClr val="tx1"/>
                </a:solidFill>
                <a:effectLst/>
                <a:latin typeface="+mn-lt"/>
                <a:ea typeface="+mn-ea"/>
                <a:cs typeface="+mn-cs"/>
              </a:rPr>
              <a:t>1. Jockey. </a:t>
            </a:r>
          </a:p>
          <a:p>
            <a:r>
              <a:rPr lang="en-US" sz="1200" kern="1200" dirty="0" smtClean="0">
                <a:solidFill>
                  <a:schemeClr val="tx1"/>
                </a:solidFill>
                <a:effectLst/>
                <a:latin typeface="+mn-lt"/>
                <a:ea typeface="+mn-ea"/>
                <a:cs typeface="+mn-cs"/>
              </a:rPr>
              <a:t>A Jockey is someone who becomes a substitute for doing (e-learning) by getting rewards / or not getting rewards directly. Jockeys can occur because there are several factors / indicators that affect the diverse backgrounds of Indonesian Open University students so that they have different orientations in their work: firstly, these students only need a diploma as job demands or prerequisites for occupying certain positions. Secondly, the ones who are financially so good but they want to graduate quickly that they can pay people to do things for them or with the excuse of not being able to follow the tutorial because of work and so on. </a:t>
            </a:r>
          </a:p>
          <a:p>
            <a:r>
              <a:rPr lang="en-US" sz="1200" kern="1200" dirty="0" smtClean="0">
                <a:solidFill>
                  <a:schemeClr val="tx1"/>
                </a:solidFill>
                <a:effectLst/>
                <a:latin typeface="+mn-lt"/>
                <a:ea typeface="+mn-ea"/>
                <a:cs typeface="+mn-cs"/>
              </a:rPr>
              <a:t> 2. Communication </a:t>
            </a:r>
          </a:p>
          <a:p>
            <a:r>
              <a:rPr lang="en-US" sz="1200" kern="1200" dirty="0" smtClean="0">
                <a:solidFill>
                  <a:schemeClr val="tx1"/>
                </a:solidFill>
                <a:effectLst/>
                <a:latin typeface="+mn-lt"/>
                <a:ea typeface="+mn-ea"/>
                <a:cs typeface="+mn-cs"/>
              </a:rPr>
              <a:t>Good communication methods through E-Learning is needed since it is a scientific class substitution forum that sometimes use direct or indirect expressions that open the possibility of having some misunderstandings or misinterpretations in the sentences used in the implementation of the discussion. It sometimes offenses parties who are interacting in the e-learning process (students with students or students with their tutors). </a:t>
            </a:r>
          </a:p>
        </p:txBody>
      </p:sp>
      <p:sp>
        <p:nvSpPr>
          <p:cNvPr id="4" name="Slide Number Placeholder 3"/>
          <p:cNvSpPr>
            <a:spLocks noGrp="1"/>
          </p:cNvSpPr>
          <p:nvPr>
            <p:ph type="sldNum" sz="quarter" idx="10"/>
          </p:nvPr>
        </p:nvSpPr>
        <p:spPr/>
        <p:txBody>
          <a:bodyPr/>
          <a:lstStyle/>
          <a:p>
            <a:fld id="{EE000EEB-8338-48D7-8EE8-EE0082EF7602}" type="slidenum">
              <a:rPr lang="en-US" smtClean="0"/>
              <a:t>7</a:t>
            </a:fld>
            <a:endParaRPr lang="en-US" dirty="0"/>
          </a:p>
        </p:txBody>
      </p:sp>
    </p:spTree>
    <p:extLst>
      <p:ext uri="{BB962C8B-B14F-4D97-AF65-F5344CB8AC3E}">
        <p14:creationId xmlns:p14="http://schemas.microsoft.com/office/powerpoint/2010/main" val="192636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to see the entire system and ethics in formal class where student-teachers or student- tutor experience face to face learning activities. It is Essential to be informed to students or future students to understand that e-learning. Is as formal and serious as class conventional in university. The students have to follow the rules and regulations. They are also expected to act policy and appropriately, they shouldn’t use informal I slang language to the tutor, they should express their thoughts based on logical fact under norms regulated in the class. </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8</a:t>
            </a:fld>
            <a:endParaRPr lang="en-US" dirty="0"/>
          </a:p>
        </p:txBody>
      </p:sp>
    </p:spTree>
    <p:extLst>
      <p:ext uri="{BB962C8B-B14F-4D97-AF65-F5344CB8AC3E}">
        <p14:creationId xmlns:p14="http://schemas.microsoft.com/office/powerpoint/2010/main" val="119920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Know some problems in e-learning</a:t>
            </a:r>
            <a:r>
              <a:rPr lang="en-US" sz="1200" kern="1200" baseline="0" dirty="0" smtClean="0">
                <a:solidFill>
                  <a:schemeClr val="tx1"/>
                </a:solidFill>
                <a:effectLst/>
                <a:latin typeface="+mn-lt"/>
                <a:ea typeface="+mn-ea"/>
                <a:cs typeface="+mn-cs"/>
              </a:rPr>
              <a:t> process could occur since it is internet based ( Hacker , </a:t>
            </a:r>
            <a:r>
              <a:rPr lang="en-US" sz="1200" kern="1200" baseline="0" dirty="0" err="1" smtClean="0">
                <a:solidFill>
                  <a:schemeClr val="tx1"/>
                </a:solidFill>
                <a:effectLst/>
                <a:latin typeface="+mn-lt"/>
                <a:ea typeface="+mn-ea"/>
                <a:cs typeface="+mn-cs"/>
              </a:rPr>
              <a:t>Jokey,tutorial</a:t>
            </a:r>
            <a:r>
              <a:rPr lang="en-US" sz="1200" kern="1200" baseline="0" dirty="0" smtClean="0">
                <a:solidFill>
                  <a:schemeClr val="tx1"/>
                </a:solidFill>
                <a:effectLst/>
                <a:latin typeface="+mn-lt"/>
                <a:ea typeface="+mn-ea"/>
                <a:cs typeface="+mn-cs"/>
              </a:rPr>
              <a:t> etic, plagiarism) </a:t>
            </a:r>
            <a:r>
              <a:rPr lang="en-US" sz="1200" kern="1200" dirty="0" smtClean="0">
                <a:solidFill>
                  <a:schemeClr val="tx1"/>
                </a:solidFill>
                <a:effectLst/>
                <a:latin typeface="+mn-lt"/>
                <a:ea typeface="+mn-ea"/>
                <a:cs typeface="+mn-cs"/>
              </a:rPr>
              <a:t>Therefore, in my opinion plagiarism is included in the category of serious criminal acts in the world of education, so it is necessary to provide education that is still essential to all education personnel not to commit to it and avoid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education is the process of changing attitudes &amp; behavior</a:t>
            </a:r>
            <a:r>
              <a:rPr lang="en-US" sz="1200" kern="1200" baseline="0" dirty="0" smtClean="0">
                <a:solidFill>
                  <a:schemeClr val="tx1"/>
                </a:solidFill>
                <a:effectLst/>
                <a:latin typeface="+mn-lt"/>
                <a:ea typeface="+mn-ea"/>
                <a:cs typeface="+mn-cs"/>
              </a:rPr>
              <a:t> of a person or a group of people in order to make them be more mature human beings through teaching and learning effort intelligence ( Intellectual, emotional and spiritual intelligence ) . Educator  (educational institution) to responsible to build a good educational culture.</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for, we should practice two main steps to anticipate those problem, 1. preventive steps and repressive step.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000EEB-8338-48D7-8EE8-EE0082EF7602}" type="slidenum">
              <a:rPr lang="en-US" smtClean="0"/>
              <a:t>9</a:t>
            </a:fld>
            <a:endParaRPr lang="en-US" dirty="0"/>
          </a:p>
        </p:txBody>
      </p:sp>
    </p:spTree>
    <p:extLst>
      <p:ext uri="{BB962C8B-B14F-4D97-AF65-F5344CB8AC3E}">
        <p14:creationId xmlns:p14="http://schemas.microsoft.com/office/powerpoint/2010/main" val="202442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a display is not to steps </a:t>
            </a:r>
            <a:r>
              <a:rPr lang="en-US" baseline="0" dirty="0" smtClean="0"/>
              <a:t>ignored, not interesting, seems unimportant, so should be arranged more seriously with to display every eLearning login or use sticker until sounds to alert students that it contains important massage. </a:t>
            </a:r>
            <a:endParaRPr lang="en-US" dirty="0"/>
          </a:p>
        </p:txBody>
      </p:sp>
      <p:sp>
        <p:nvSpPr>
          <p:cNvPr id="4" name="Slide Number Placeholder 3"/>
          <p:cNvSpPr>
            <a:spLocks noGrp="1"/>
          </p:cNvSpPr>
          <p:nvPr>
            <p:ph type="sldNum" sz="quarter" idx="10"/>
          </p:nvPr>
        </p:nvSpPr>
        <p:spPr/>
        <p:txBody>
          <a:bodyPr/>
          <a:lstStyle/>
          <a:p>
            <a:fld id="{EE000EEB-8338-48D7-8EE8-EE0082EF7602}" type="slidenum">
              <a:rPr lang="en-US" smtClean="0"/>
              <a:t>10</a:t>
            </a:fld>
            <a:endParaRPr lang="en-US" dirty="0"/>
          </a:p>
        </p:txBody>
      </p:sp>
    </p:spTree>
    <p:extLst>
      <p:ext uri="{BB962C8B-B14F-4D97-AF65-F5344CB8AC3E}">
        <p14:creationId xmlns:p14="http://schemas.microsoft.com/office/powerpoint/2010/main" val="106694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35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50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430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xmlns="" id="{E782D618-E31A-46E2-B2EF-17C9DAB0E97E}"/>
              </a:ext>
            </a:extLst>
          </p:cNvPr>
          <p:cNvSpPr/>
          <p:nvPr userDrawn="1"/>
        </p:nvSpPr>
        <p:spPr>
          <a:xfrm rot="5400000">
            <a:off x="1120394"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xmlns="" id="{531259DD-64CB-4DA1-AD6D-175D1BC0C080}"/>
              </a:ext>
            </a:extLst>
          </p:cNvPr>
          <p:cNvSpPr/>
          <p:nvPr userDrawn="1"/>
        </p:nvSpPr>
        <p:spPr>
          <a:xfrm rot="5400000">
            <a:off x="3188555"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xmlns="" id="{949D4368-1CD6-4BEA-A610-DE42970EA0EA}"/>
              </a:ext>
            </a:extLst>
          </p:cNvPr>
          <p:cNvSpPr/>
          <p:nvPr userDrawn="1"/>
        </p:nvSpPr>
        <p:spPr>
          <a:xfrm rot="5400000">
            <a:off x="5242057"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a:extLst>
              <a:ext uri="{FF2B5EF4-FFF2-40B4-BE49-F238E27FC236}">
                <a16:creationId xmlns:a16="http://schemas.microsoft.com/office/drawing/2014/main" xmlns="" id="{ACAABC50-D387-484A-AA0F-EB04645F2116}"/>
              </a:ext>
            </a:extLst>
          </p:cNvPr>
          <p:cNvSpPr/>
          <p:nvPr userDrawn="1"/>
        </p:nvSpPr>
        <p:spPr>
          <a:xfrm rot="5400000">
            <a:off x="7324562" y="2821679"/>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xmlns="" id="{A9C2DD4D-CD5E-405E-A1A0-E8D0CD03D43F}"/>
              </a:ext>
            </a:extLst>
          </p:cNvPr>
          <p:cNvSpPr/>
          <p:nvPr userDrawn="1"/>
        </p:nvSpPr>
        <p:spPr>
          <a:xfrm rot="5400000">
            <a:off x="9378064" y="2982020"/>
            <a:ext cx="1554480" cy="13716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xmlns="" id="{58F9F8B1-6BAC-4AD8-A471-D0C2B6FC88EB}"/>
              </a:ext>
            </a:extLst>
          </p:cNvPr>
          <p:cNvGrpSpPr/>
          <p:nvPr userDrawn="1"/>
        </p:nvGrpSpPr>
        <p:grpSpPr>
          <a:xfrm>
            <a:off x="883715" y="2433382"/>
            <a:ext cx="10284482" cy="2311399"/>
            <a:chOff x="764773" y="2273300"/>
            <a:chExt cx="10284482" cy="2311399"/>
          </a:xfrm>
        </p:grpSpPr>
        <p:cxnSp>
          <p:nvCxnSpPr>
            <p:cNvPr id="38" name="Straight Connector 37">
              <a:extLst>
                <a:ext uri="{FF2B5EF4-FFF2-40B4-BE49-F238E27FC236}">
                  <a16:creationId xmlns:a16="http://schemas.microsoft.com/office/drawing/2014/main" xmlns="" id="{98B00A50-8F71-4989-BC6C-70721A8EDF4B}"/>
                </a:ext>
              </a:extLst>
            </p:cNvPr>
            <p:cNvCxnSpPr>
              <a:cxnSpLocks/>
            </p:cNvCxnSpPr>
            <p:nvPr userDrawn="1"/>
          </p:nvCxnSpPr>
          <p:spPr>
            <a:xfrm>
              <a:off x="764773" y="2821940"/>
              <a:ext cx="1" cy="1357623"/>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7D9CB32-4FF6-46E7-AD10-4891F90C114B}"/>
                </a:ext>
              </a:extLst>
            </p:cNvPr>
            <p:cNvCxnSpPr>
              <a:cxnSpLocks/>
            </p:cNvCxnSpPr>
            <p:nvPr userDrawn="1"/>
          </p:nvCxnSpPr>
          <p:spPr>
            <a:xfrm flipH="1">
              <a:off x="764773" y="2273300"/>
              <a:ext cx="1023052" cy="548640"/>
            </a:xfrm>
            <a:prstGeom prst="line">
              <a:avLst/>
            </a:prstGeom>
            <a:ln w="101600" cap="rnd">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CD4C385E-0386-47EB-A5CD-8B5E6A7F9F1D}"/>
                </a:ext>
              </a:extLst>
            </p:cNvPr>
            <p:cNvCxnSpPr>
              <a:cxnSpLocks/>
            </p:cNvCxnSpPr>
            <p:nvPr userDrawn="1"/>
          </p:nvCxnSpPr>
          <p:spPr>
            <a:xfrm>
              <a:off x="1787825" y="22733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xmlns="" id="{ECB83C0A-AF62-4845-9EB4-5D06A0CF4372}"/>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xmlns=""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xmlns=""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1478A9A5-3601-4DBF-99BF-C2F33B3CE6A5}"/>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xmlns=""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xmlns=""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xmlns=""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xmlns="" id="{A7659665-8409-4C94-81A8-ED44F07985C3}"/>
                      </a:ext>
                    </a:extLst>
                  </p:cNvPr>
                  <p:cNvCxnSpPr>
                    <a:cxnSpLocks/>
                  </p:cNvCxnSpPr>
                  <p:nvPr userDrawn="1"/>
                </p:nvCxnSpPr>
                <p:spPr>
                  <a:xfrm>
                    <a:off x="414292" y="2783840"/>
                    <a:ext cx="2268" cy="12064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CC43616-6493-4804-BA75-1DAA7A1D8B18}"/>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xmlns="" id="{995EA5E0-F8C9-46F5-9994-0DBB5532E9C8}"/>
                    </a:ext>
                  </a:extLst>
                </p:cNvPr>
                <p:cNvCxnSpPr>
                  <a:cxnSpLocks/>
                </p:cNvCxnSpPr>
                <p:nvPr userDrawn="1"/>
              </p:nvCxnSpPr>
              <p:spPr>
                <a:xfrm>
                  <a:off x="1571694"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xmlns=""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xmlns="" id="{85D60560-17BE-42C4-956A-FD0CCF2B311F}"/>
                    </a:ext>
                  </a:extLst>
                </p:cNvPr>
                <p:cNvCxnSpPr>
                  <a:cxnSpLocks/>
                </p:cNvCxnSpPr>
                <p:nvPr userDrawn="1"/>
              </p:nvCxnSpPr>
              <p:spPr>
                <a:xfrm flipH="1">
                  <a:off x="548642" y="21336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xmlns=""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xmlns=""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8076BDAC-837A-46AB-939A-33B4CAC4432D}"/>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xmlns=""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xmlns=""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xmlns="" id="{9CD9887E-CE43-4192-9065-D2A75389118E}"/>
                    </a:ext>
                  </a:extLst>
                </p:cNvPr>
                <p:cNvCxnSpPr>
                  <a:cxnSpLocks/>
                </p:cNvCxnSpPr>
                <p:nvPr userDrawn="1"/>
              </p:nvCxnSpPr>
              <p:spPr>
                <a:xfrm>
                  <a:off x="415677" y="2783840"/>
                  <a:ext cx="1" cy="1214119"/>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D14A159-829D-4CE4-9A8E-E2C0CBD3F3F7}"/>
                    </a:ext>
                  </a:extLst>
                </p:cNvPr>
                <p:cNvCxnSpPr>
                  <a:cxnSpLocks/>
                </p:cNvCxnSpPr>
                <p:nvPr userDrawn="1"/>
              </p:nvCxnSpPr>
              <p:spPr>
                <a:xfrm flipH="1">
                  <a:off x="416562"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xmlns=""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xmlns="" id="{C02C6F16-E0CD-428F-BD21-449948C9D678}"/>
                    </a:ext>
                  </a:extLst>
                </p:cNvPr>
                <p:cNvCxnSpPr>
                  <a:cxnSpLocks/>
                </p:cNvCxnSpPr>
                <p:nvPr userDrawn="1"/>
              </p:nvCxnSpPr>
              <p:spPr>
                <a:xfrm flipH="1">
                  <a:off x="406398" y="2783840"/>
                  <a:ext cx="10163" cy="1302697"/>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E6C222D2-654F-4BD1-A0BD-34C233CD23D3}"/>
                    </a:ext>
                  </a:extLst>
                </p:cNvPr>
                <p:cNvCxnSpPr>
                  <a:cxnSpLocks/>
                </p:cNvCxnSpPr>
                <p:nvPr userDrawn="1"/>
              </p:nvCxnSpPr>
              <p:spPr>
                <a:xfrm flipH="1">
                  <a:off x="416561" y="2235200"/>
                  <a:ext cx="1023052" cy="548640"/>
                </a:xfrm>
                <a:prstGeom prst="line">
                  <a:avLst/>
                </a:prstGeom>
                <a:ln w="101600" cap="rnd">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xmlns="" id="{EA93BAA0-B72B-4BFD-BCF9-4608ADE3AC72}"/>
              </a:ext>
            </a:extLst>
          </p:cNvPr>
          <p:cNvSpPr/>
          <p:nvPr userDrawn="1"/>
        </p:nvSpPr>
        <p:spPr>
          <a:xfrm>
            <a:off x="659872" y="4111045"/>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a:extLst>
              <a:ext uri="{FF2B5EF4-FFF2-40B4-BE49-F238E27FC236}">
                <a16:creationId xmlns:a16="http://schemas.microsoft.com/office/drawing/2014/main" xmlns="" id="{07EC39C5-C4D5-4BE2-80A8-355FC3ECC12F}"/>
              </a:ext>
            </a:extLst>
          </p:cNvPr>
          <p:cNvSpPr/>
          <p:nvPr userDrawn="1"/>
        </p:nvSpPr>
        <p:spPr>
          <a:xfrm>
            <a:off x="1677924" y="2268282"/>
            <a:ext cx="4572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a:extLst>
              <a:ext uri="{FF2B5EF4-FFF2-40B4-BE49-F238E27FC236}">
                <a16:creationId xmlns:a16="http://schemas.microsoft.com/office/drawing/2014/main" xmlns="" id="{F5775AD5-ACEB-4CBE-BD90-53D7E05FA5AC}"/>
              </a:ext>
            </a:extLst>
          </p:cNvPr>
          <p:cNvSpPr/>
          <p:nvPr userDrawn="1"/>
        </p:nvSpPr>
        <p:spPr>
          <a:xfrm>
            <a:off x="3746085" y="4525070"/>
            <a:ext cx="4572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xmlns="" id="{658774E0-9642-4F13-A5E6-09E3CB03DBB5}"/>
              </a:ext>
            </a:extLst>
          </p:cNvPr>
          <p:cNvSpPr/>
          <p:nvPr userDrawn="1"/>
        </p:nvSpPr>
        <p:spPr>
          <a:xfrm>
            <a:off x="5799587" y="2268282"/>
            <a:ext cx="457200" cy="457200"/>
          </a:xfrm>
          <a:prstGeom prst="ellipse">
            <a:avLst/>
          </a:prstGeom>
          <a:solidFill>
            <a:schemeClr val="bg1"/>
          </a:solid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xmlns="" id="{D65EF3DD-F676-4685-9875-B94CF9FB2C8D}"/>
              </a:ext>
            </a:extLst>
          </p:cNvPr>
          <p:cNvSpPr/>
          <p:nvPr userDrawn="1"/>
        </p:nvSpPr>
        <p:spPr>
          <a:xfrm>
            <a:off x="7882093" y="4499666"/>
            <a:ext cx="4572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xmlns="" id="{160A3CDF-ADAF-4527-8705-2F8E3851CF65}"/>
              </a:ext>
            </a:extLst>
          </p:cNvPr>
          <p:cNvSpPr/>
          <p:nvPr userDrawn="1"/>
        </p:nvSpPr>
        <p:spPr>
          <a:xfrm>
            <a:off x="9935595" y="2246690"/>
            <a:ext cx="457200" cy="457200"/>
          </a:xfrm>
          <a:prstGeom prst="ellipse">
            <a:avLst/>
          </a:prstGeom>
          <a:solidFill>
            <a:schemeClr val="bg1"/>
          </a:solid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xmlns="" id="{3FD028A3-58B1-44C9-AC6A-A869FC68B50F}"/>
              </a:ext>
            </a:extLst>
          </p:cNvPr>
          <p:cNvSpPr/>
          <p:nvPr userDrawn="1"/>
        </p:nvSpPr>
        <p:spPr>
          <a:xfrm>
            <a:off x="10938323" y="4100876"/>
            <a:ext cx="4572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itle 29">
            <a:extLst>
              <a:ext uri="{FF2B5EF4-FFF2-40B4-BE49-F238E27FC236}">
                <a16:creationId xmlns:a16="http://schemas.microsoft.com/office/drawing/2014/main" xmlns="" id="{18F0CF87-D85A-411D-8002-1157A047CBEF}"/>
              </a:ext>
            </a:extLst>
          </p:cNvPr>
          <p:cNvSpPr>
            <a:spLocks noGrp="1"/>
          </p:cNvSpPr>
          <p:nvPr>
            <p:ph type="title"/>
          </p:nvPr>
        </p:nvSpPr>
        <p:spPr>
          <a:xfrm>
            <a:off x="445402" y="207551"/>
            <a:ext cx="10515600" cy="644475"/>
          </a:xfrm>
          <a:prstGeom prst="rect">
            <a:avLst/>
          </a:prstGeom>
        </p:spPr>
        <p:txBody>
          <a:bodyPr anchor="ctr">
            <a:normAutofit/>
          </a:bodyPr>
          <a:lstStyle>
            <a:lvl1pPr>
              <a:defRPr sz="3200"/>
            </a:lvl1pPr>
          </a:lstStyle>
          <a:p>
            <a:r>
              <a:rPr lang="en-US" smtClean="0"/>
              <a:t>Click to edit Master title style</a:t>
            </a:r>
            <a:endParaRPr lang="en-US" dirty="0"/>
          </a:p>
        </p:txBody>
      </p:sp>
      <p:sp>
        <p:nvSpPr>
          <p:cNvPr id="31" name="TextBox 30">
            <a:extLst>
              <a:ext uri="{FF2B5EF4-FFF2-40B4-BE49-F238E27FC236}">
                <a16:creationId xmlns:a16="http://schemas.microsoft.com/office/drawing/2014/main" xmlns="" id="{9E8F9015-A4A2-47D3-9665-686A67F0ED81}"/>
              </a:ext>
            </a:extLst>
          </p:cNvPr>
          <p:cNvSpPr txBox="1"/>
          <p:nvPr userDrawn="1"/>
        </p:nvSpPr>
        <p:spPr>
          <a:xfrm>
            <a:off x="1383191" y="1586906"/>
            <a:ext cx="889480" cy="646331"/>
          </a:xfrm>
          <a:prstGeom prst="rect">
            <a:avLst/>
          </a:prstGeom>
          <a:noFill/>
        </p:spPr>
        <p:txBody>
          <a:bodyPr wrap="square" rtlCol="0">
            <a:spAutoFit/>
          </a:bodyPr>
          <a:lstStyle/>
          <a:p>
            <a:pPr algn="ctr"/>
            <a:r>
              <a:rPr lang="en-US" sz="3600" b="1" dirty="0">
                <a:solidFill>
                  <a:schemeClr val="accent2"/>
                </a:solidFill>
                <a:latin typeface="+mj-lt"/>
              </a:rPr>
              <a:t>01</a:t>
            </a:r>
            <a:endParaRPr lang="en-US" b="1" dirty="0">
              <a:solidFill>
                <a:schemeClr val="accent2"/>
              </a:solidFill>
              <a:latin typeface="+mj-lt"/>
            </a:endParaRPr>
          </a:p>
        </p:txBody>
      </p:sp>
      <p:sp>
        <p:nvSpPr>
          <p:cNvPr id="103" name="TextBox 102">
            <a:extLst>
              <a:ext uri="{FF2B5EF4-FFF2-40B4-BE49-F238E27FC236}">
                <a16:creationId xmlns:a16="http://schemas.microsoft.com/office/drawing/2014/main" xmlns="" id="{426A1182-EDE9-44E7-BA1C-CCAA1B422C3C}"/>
              </a:ext>
            </a:extLst>
          </p:cNvPr>
          <p:cNvSpPr txBox="1"/>
          <p:nvPr userDrawn="1"/>
        </p:nvSpPr>
        <p:spPr>
          <a:xfrm>
            <a:off x="3516779" y="5001792"/>
            <a:ext cx="889480" cy="646331"/>
          </a:xfrm>
          <a:prstGeom prst="rect">
            <a:avLst/>
          </a:prstGeom>
          <a:noFill/>
        </p:spPr>
        <p:txBody>
          <a:bodyPr wrap="square" rtlCol="0">
            <a:spAutoFit/>
          </a:bodyPr>
          <a:lstStyle/>
          <a:p>
            <a:pPr algn="ctr"/>
            <a:r>
              <a:rPr lang="en-US" sz="3600" b="1" dirty="0">
                <a:solidFill>
                  <a:schemeClr val="accent3"/>
                </a:solidFill>
                <a:latin typeface="+mj-lt"/>
              </a:rPr>
              <a:t>02</a:t>
            </a:r>
            <a:endParaRPr lang="en-US" b="1" dirty="0">
              <a:solidFill>
                <a:schemeClr val="accent3"/>
              </a:solidFill>
              <a:latin typeface="+mj-lt"/>
            </a:endParaRPr>
          </a:p>
        </p:txBody>
      </p:sp>
      <p:sp>
        <p:nvSpPr>
          <p:cNvPr id="104" name="TextBox 103">
            <a:extLst>
              <a:ext uri="{FF2B5EF4-FFF2-40B4-BE49-F238E27FC236}">
                <a16:creationId xmlns:a16="http://schemas.microsoft.com/office/drawing/2014/main" xmlns="" id="{453D0452-E8F6-4E1D-8D89-47F4DE14020B}"/>
              </a:ext>
            </a:extLst>
          </p:cNvPr>
          <p:cNvSpPr txBox="1"/>
          <p:nvPr userDrawn="1"/>
        </p:nvSpPr>
        <p:spPr>
          <a:xfrm>
            <a:off x="5574557" y="1593858"/>
            <a:ext cx="889480" cy="646331"/>
          </a:xfrm>
          <a:prstGeom prst="rect">
            <a:avLst/>
          </a:prstGeom>
          <a:noFill/>
        </p:spPr>
        <p:txBody>
          <a:bodyPr wrap="square" rtlCol="0">
            <a:spAutoFit/>
          </a:bodyPr>
          <a:lstStyle/>
          <a:p>
            <a:pPr algn="ctr"/>
            <a:r>
              <a:rPr lang="en-US" sz="3600" b="1" dirty="0">
                <a:solidFill>
                  <a:schemeClr val="accent4"/>
                </a:solidFill>
                <a:latin typeface="+mj-lt"/>
              </a:rPr>
              <a:t>03</a:t>
            </a:r>
            <a:endParaRPr lang="en-US" b="1" dirty="0">
              <a:solidFill>
                <a:schemeClr val="accent4"/>
              </a:solidFill>
              <a:latin typeface="+mj-lt"/>
            </a:endParaRPr>
          </a:p>
        </p:txBody>
      </p:sp>
      <p:sp>
        <p:nvSpPr>
          <p:cNvPr id="105" name="TextBox 104">
            <a:extLst>
              <a:ext uri="{FF2B5EF4-FFF2-40B4-BE49-F238E27FC236}">
                <a16:creationId xmlns:a16="http://schemas.microsoft.com/office/drawing/2014/main" xmlns="" id="{58EE8165-DF59-42CB-A646-DBDAB53967B1}"/>
              </a:ext>
            </a:extLst>
          </p:cNvPr>
          <p:cNvSpPr txBox="1"/>
          <p:nvPr userDrawn="1"/>
        </p:nvSpPr>
        <p:spPr>
          <a:xfrm>
            <a:off x="7657062" y="4982270"/>
            <a:ext cx="889480" cy="646331"/>
          </a:xfrm>
          <a:prstGeom prst="rect">
            <a:avLst/>
          </a:prstGeom>
          <a:noFill/>
        </p:spPr>
        <p:txBody>
          <a:bodyPr wrap="square" rtlCol="0">
            <a:spAutoFit/>
          </a:bodyPr>
          <a:lstStyle/>
          <a:p>
            <a:pPr algn="ctr"/>
            <a:r>
              <a:rPr lang="en-US" sz="3600" b="1" dirty="0">
                <a:solidFill>
                  <a:schemeClr val="accent5"/>
                </a:solidFill>
                <a:latin typeface="+mj-lt"/>
              </a:rPr>
              <a:t>04</a:t>
            </a:r>
            <a:endParaRPr lang="en-US" b="1" dirty="0">
              <a:solidFill>
                <a:schemeClr val="accent5"/>
              </a:solidFill>
              <a:latin typeface="+mj-lt"/>
            </a:endParaRPr>
          </a:p>
        </p:txBody>
      </p:sp>
      <p:sp>
        <p:nvSpPr>
          <p:cNvPr id="106" name="TextBox 105">
            <a:extLst>
              <a:ext uri="{FF2B5EF4-FFF2-40B4-BE49-F238E27FC236}">
                <a16:creationId xmlns:a16="http://schemas.microsoft.com/office/drawing/2014/main" xmlns="" id="{3EC5584D-5A50-4F4A-A8CD-530EFB27FD79}"/>
              </a:ext>
            </a:extLst>
          </p:cNvPr>
          <p:cNvSpPr txBox="1"/>
          <p:nvPr userDrawn="1"/>
        </p:nvSpPr>
        <p:spPr>
          <a:xfrm>
            <a:off x="9696220" y="1554587"/>
            <a:ext cx="889480" cy="646331"/>
          </a:xfrm>
          <a:prstGeom prst="rect">
            <a:avLst/>
          </a:prstGeom>
          <a:noFill/>
        </p:spPr>
        <p:txBody>
          <a:bodyPr wrap="square" rtlCol="0">
            <a:spAutoFit/>
          </a:bodyPr>
          <a:lstStyle/>
          <a:p>
            <a:pPr algn="ctr"/>
            <a:r>
              <a:rPr lang="en-US" sz="3600" b="1" dirty="0">
                <a:solidFill>
                  <a:schemeClr val="accent6"/>
                </a:solidFill>
                <a:latin typeface="+mj-lt"/>
              </a:rPr>
              <a:t>05</a:t>
            </a:r>
            <a:endParaRPr lang="en-US" b="1" dirty="0">
              <a:solidFill>
                <a:schemeClr val="accent6"/>
              </a:solidFill>
              <a:latin typeface="+mj-lt"/>
            </a:endParaRPr>
          </a:p>
        </p:txBody>
      </p:sp>
      <p:sp>
        <p:nvSpPr>
          <p:cNvPr id="35" name="Text Placeholder 34">
            <a:extLst>
              <a:ext uri="{FF2B5EF4-FFF2-40B4-BE49-F238E27FC236}">
                <a16:creationId xmlns:a16="http://schemas.microsoft.com/office/drawing/2014/main" xmlns="" id="{FF7EDF04-AD2B-463F-873D-F9F513090E6C}"/>
              </a:ext>
            </a:extLst>
          </p:cNvPr>
          <p:cNvSpPr>
            <a:spLocks noGrp="1"/>
          </p:cNvSpPr>
          <p:nvPr>
            <p:ph type="body" sz="quarter" idx="10"/>
          </p:nvPr>
        </p:nvSpPr>
        <p:spPr>
          <a:xfrm>
            <a:off x="881445" y="4610158"/>
            <a:ext cx="2068694" cy="391634"/>
          </a:xfrm>
          <a:prstGeom prst="rect">
            <a:avLst/>
          </a:prstGeom>
        </p:spPr>
        <p:txBody>
          <a:bodyPr>
            <a:normAutofit/>
          </a:bodyPr>
          <a:lstStyle>
            <a:lvl1pPr marL="0" indent="0" algn="ctr">
              <a:buNone/>
              <a:defRPr sz="2000">
                <a:solidFill>
                  <a:schemeClr val="accent2"/>
                </a:solidFill>
              </a:defRPr>
            </a:lvl1pPr>
          </a:lstStyle>
          <a:p>
            <a:pPr lvl="0"/>
            <a:r>
              <a:rPr lang="en-US" smtClean="0"/>
              <a:t>Click to edit Master text styles</a:t>
            </a:r>
          </a:p>
        </p:txBody>
      </p:sp>
      <p:sp>
        <p:nvSpPr>
          <p:cNvPr id="107" name="Text Placeholder 34">
            <a:extLst>
              <a:ext uri="{FF2B5EF4-FFF2-40B4-BE49-F238E27FC236}">
                <a16:creationId xmlns:a16="http://schemas.microsoft.com/office/drawing/2014/main" xmlns="" id="{7F70B278-4654-46AC-8DD6-824CEF1DFAFB}"/>
              </a:ext>
            </a:extLst>
          </p:cNvPr>
          <p:cNvSpPr>
            <a:spLocks noGrp="1"/>
          </p:cNvSpPr>
          <p:nvPr>
            <p:ph type="body" sz="quarter" idx="11"/>
          </p:nvPr>
        </p:nvSpPr>
        <p:spPr>
          <a:xfrm>
            <a:off x="872177" y="5036815"/>
            <a:ext cx="2068694" cy="1159565"/>
          </a:xfrm>
          <a:prstGeom prst="rect">
            <a:avLst/>
          </a:prstGeom>
        </p:spPr>
        <p:txBody>
          <a:bodyPr>
            <a:normAutofit/>
          </a:bodyPr>
          <a:lstStyle>
            <a:lvl1pPr marL="0" indent="0" algn="ctr">
              <a:buNone/>
              <a:defRPr sz="2000">
                <a:solidFill>
                  <a:schemeClr val="tx1"/>
                </a:solidFill>
              </a:defRPr>
            </a:lvl1pPr>
          </a:lstStyle>
          <a:p>
            <a:pPr lvl="0"/>
            <a:r>
              <a:rPr lang="en-US" smtClean="0"/>
              <a:t>Click to edit Master text styles</a:t>
            </a:r>
          </a:p>
        </p:txBody>
      </p:sp>
      <p:sp>
        <p:nvSpPr>
          <p:cNvPr id="108" name="Text Placeholder 34">
            <a:extLst>
              <a:ext uri="{FF2B5EF4-FFF2-40B4-BE49-F238E27FC236}">
                <a16:creationId xmlns:a16="http://schemas.microsoft.com/office/drawing/2014/main" xmlns="" id="{3B7069E5-61AE-4AB2-8653-98A7F283E09B}"/>
              </a:ext>
            </a:extLst>
          </p:cNvPr>
          <p:cNvSpPr>
            <a:spLocks noGrp="1"/>
          </p:cNvSpPr>
          <p:nvPr>
            <p:ph type="body" sz="quarter" idx="12"/>
          </p:nvPr>
        </p:nvSpPr>
        <p:spPr>
          <a:xfrm>
            <a:off x="4998513" y="4610158"/>
            <a:ext cx="2068694" cy="391634"/>
          </a:xfrm>
          <a:prstGeom prst="rect">
            <a:avLst/>
          </a:prstGeom>
        </p:spPr>
        <p:txBody>
          <a:bodyPr>
            <a:normAutofit/>
          </a:bodyPr>
          <a:lstStyle>
            <a:lvl1pPr marL="0" indent="0" algn="ctr">
              <a:buNone/>
              <a:defRPr sz="2000">
                <a:solidFill>
                  <a:schemeClr val="accent4"/>
                </a:solidFill>
              </a:defRPr>
            </a:lvl1pPr>
          </a:lstStyle>
          <a:p>
            <a:pPr lvl="0"/>
            <a:r>
              <a:rPr lang="en-US" smtClean="0"/>
              <a:t>Click to edit Master text styles</a:t>
            </a:r>
          </a:p>
        </p:txBody>
      </p:sp>
      <p:sp>
        <p:nvSpPr>
          <p:cNvPr id="109" name="Text Placeholder 34">
            <a:extLst>
              <a:ext uri="{FF2B5EF4-FFF2-40B4-BE49-F238E27FC236}">
                <a16:creationId xmlns:a16="http://schemas.microsoft.com/office/drawing/2014/main" xmlns="" id="{38A8EB30-9561-4857-91EC-C9B25464AFDE}"/>
              </a:ext>
            </a:extLst>
          </p:cNvPr>
          <p:cNvSpPr>
            <a:spLocks noGrp="1"/>
          </p:cNvSpPr>
          <p:nvPr>
            <p:ph type="body" sz="quarter" idx="13"/>
          </p:nvPr>
        </p:nvSpPr>
        <p:spPr>
          <a:xfrm>
            <a:off x="4989245" y="5036815"/>
            <a:ext cx="2068694" cy="1159565"/>
          </a:xfrm>
          <a:prstGeom prst="rect">
            <a:avLst/>
          </a:prstGeom>
        </p:spPr>
        <p:txBody>
          <a:bodyPr>
            <a:normAutofit/>
          </a:bodyPr>
          <a:lstStyle>
            <a:lvl1pPr marL="0" indent="0" algn="ctr">
              <a:buNone/>
              <a:defRPr sz="2000">
                <a:solidFill>
                  <a:schemeClr val="tx1"/>
                </a:solidFill>
              </a:defRPr>
            </a:lvl1pPr>
          </a:lstStyle>
          <a:p>
            <a:pPr lvl="0"/>
            <a:r>
              <a:rPr lang="en-US" smtClean="0"/>
              <a:t>Click to edit Master text styles</a:t>
            </a:r>
          </a:p>
        </p:txBody>
      </p:sp>
      <p:sp>
        <p:nvSpPr>
          <p:cNvPr id="110" name="Text Placeholder 34">
            <a:extLst>
              <a:ext uri="{FF2B5EF4-FFF2-40B4-BE49-F238E27FC236}">
                <a16:creationId xmlns:a16="http://schemas.microsoft.com/office/drawing/2014/main" xmlns="" id="{AE1932D4-1CD4-4631-9E96-954227141C8A}"/>
              </a:ext>
            </a:extLst>
          </p:cNvPr>
          <p:cNvSpPr>
            <a:spLocks noGrp="1"/>
          </p:cNvSpPr>
          <p:nvPr>
            <p:ph type="body" sz="quarter" idx="14"/>
          </p:nvPr>
        </p:nvSpPr>
        <p:spPr>
          <a:xfrm>
            <a:off x="9089340" y="4613478"/>
            <a:ext cx="2068694" cy="391634"/>
          </a:xfrm>
          <a:prstGeom prst="rect">
            <a:avLst/>
          </a:prstGeom>
        </p:spPr>
        <p:txBody>
          <a:bodyPr>
            <a:normAutofit/>
          </a:bodyPr>
          <a:lstStyle>
            <a:lvl1pPr marL="0" indent="0" algn="ctr">
              <a:buNone/>
              <a:defRPr sz="2000">
                <a:solidFill>
                  <a:schemeClr val="accent6"/>
                </a:solidFill>
              </a:defRPr>
            </a:lvl1pPr>
          </a:lstStyle>
          <a:p>
            <a:pPr lvl="0"/>
            <a:r>
              <a:rPr lang="en-US" smtClean="0"/>
              <a:t>Click to edit Master text styles</a:t>
            </a:r>
          </a:p>
        </p:txBody>
      </p:sp>
      <p:sp>
        <p:nvSpPr>
          <p:cNvPr id="111" name="Text Placeholder 34">
            <a:extLst>
              <a:ext uri="{FF2B5EF4-FFF2-40B4-BE49-F238E27FC236}">
                <a16:creationId xmlns:a16="http://schemas.microsoft.com/office/drawing/2014/main" xmlns="" id="{7A6D526A-E91A-4FC8-8AB8-5FEA321F6ADC}"/>
              </a:ext>
            </a:extLst>
          </p:cNvPr>
          <p:cNvSpPr>
            <a:spLocks noGrp="1"/>
          </p:cNvSpPr>
          <p:nvPr>
            <p:ph type="body" sz="quarter" idx="15"/>
          </p:nvPr>
        </p:nvSpPr>
        <p:spPr>
          <a:xfrm>
            <a:off x="9080072" y="5040135"/>
            <a:ext cx="2068694" cy="1159565"/>
          </a:xfrm>
          <a:prstGeom prst="rect">
            <a:avLst/>
          </a:prstGeom>
        </p:spPr>
        <p:txBody>
          <a:bodyPr>
            <a:normAutofit/>
          </a:bodyPr>
          <a:lstStyle>
            <a:lvl1pPr marL="0" indent="0" algn="ctr">
              <a:buNone/>
              <a:defRPr sz="2000">
                <a:solidFill>
                  <a:schemeClr val="tx1"/>
                </a:solidFill>
              </a:defRPr>
            </a:lvl1pPr>
          </a:lstStyle>
          <a:p>
            <a:pPr lvl="0"/>
            <a:r>
              <a:rPr lang="en-US" smtClean="0"/>
              <a:t>Click to edit Master text styles</a:t>
            </a:r>
          </a:p>
        </p:txBody>
      </p:sp>
      <p:sp>
        <p:nvSpPr>
          <p:cNvPr id="112" name="Text Placeholder 34">
            <a:extLst>
              <a:ext uri="{FF2B5EF4-FFF2-40B4-BE49-F238E27FC236}">
                <a16:creationId xmlns:a16="http://schemas.microsoft.com/office/drawing/2014/main" xmlns="" id="{61A32F9F-4ACF-442A-8853-0E4B42CC9EF2}"/>
              </a:ext>
            </a:extLst>
          </p:cNvPr>
          <p:cNvSpPr>
            <a:spLocks noGrp="1"/>
          </p:cNvSpPr>
          <p:nvPr>
            <p:ph type="body" sz="quarter" idx="16"/>
          </p:nvPr>
        </p:nvSpPr>
        <p:spPr>
          <a:xfrm>
            <a:off x="2965654" y="1126350"/>
            <a:ext cx="2068694" cy="391634"/>
          </a:xfrm>
          <a:prstGeom prst="rect">
            <a:avLst/>
          </a:prstGeom>
        </p:spPr>
        <p:txBody>
          <a:bodyPr>
            <a:normAutofit/>
          </a:bodyPr>
          <a:lstStyle>
            <a:lvl1pPr marL="0" indent="0" algn="ctr">
              <a:buNone/>
              <a:defRPr sz="2000">
                <a:solidFill>
                  <a:schemeClr val="accent3"/>
                </a:solidFill>
              </a:defRPr>
            </a:lvl1pPr>
          </a:lstStyle>
          <a:p>
            <a:pPr lvl="0"/>
            <a:r>
              <a:rPr lang="en-US" smtClean="0"/>
              <a:t>Click to edit Master text styles</a:t>
            </a:r>
          </a:p>
        </p:txBody>
      </p:sp>
      <p:sp>
        <p:nvSpPr>
          <p:cNvPr id="113" name="Text Placeholder 34">
            <a:extLst>
              <a:ext uri="{FF2B5EF4-FFF2-40B4-BE49-F238E27FC236}">
                <a16:creationId xmlns:a16="http://schemas.microsoft.com/office/drawing/2014/main" xmlns="" id="{B3D0AD38-B8DA-4C19-97D0-C4BF494F2F0B}"/>
              </a:ext>
            </a:extLst>
          </p:cNvPr>
          <p:cNvSpPr>
            <a:spLocks noGrp="1"/>
          </p:cNvSpPr>
          <p:nvPr>
            <p:ph type="body" sz="quarter" idx="17"/>
          </p:nvPr>
        </p:nvSpPr>
        <p:spPr>
          <a:xfrm>
            <a:off x="2956386" y="1553007"/>
            <a:ext cx="2068694" cy="1159565"/>
          </a:xfrm>
          <a:prstGeom prst="rect">
            <a:avLst/>
          </a:prstGeom>
        </p:spPr>
        <p:txBody>
          <a:bodyPr>
            <a:normAutofit/>
          </a:bodyPr>
          <a:lstStyle>
            <a:lvl1pPr marL="0" indent="0" algn="ctr">
              <a:buNone/>
              <a:defRPr sz="2000">
                <a:solidFill>
                  <a:schemeClr val="tx1"/>
                </a:solidFill>
              </a:defRPr>
            </a:lvl1pPr>
          </a:lstStyle>
          <a:p>
            <a:pPr lvl="0"/>
            <a:r>
              <a:rPr lang="en-US" smtClean="0"/>
              <a:t>Click to edit Master text styles</a:t>
            </a:r>
          </a:p>
        </p:txBody>
      </p:sp>
      <p:sp>
        <p:nvSpPr>
          <p:cNvPr id="114" name="Text Placeholder 34">
            <a:extLst>
              <a:ext uri="{FF2B5EF4-FFF2-40B4-BE49-F238E27FC236}">
                <a16:creationId xmlns:a16="http://schemas.microsoft.com/office/drawing/2014/main" xmlns="" id="{A8DE427E-A7F5-47D9-AA8C-5F8089A99E20}"/>
              </a:ext>
            </a:extLst>
          </p:cNvPr>
          <p:cNvSpPr>
            <a:spLocks noGrp="1"/>
          </p:cNvSpPr>
          <p:nvPr>
            <p:ph type="body" sz="quarter" idx="18"/>
          </p:nvPr>
        </p:nvSpPr>
        <p:spPr>
          <a:xfrm>
            <a:off x="7129515" y="1066973"/>
            <a:ext cx="2068694" cy="391634"/>
          </a:xfrm>
          <a:prstGeom prst="rect">
            <a:avLst/>
          </a:prstGeom>
        </p:spPr>
        <p:txBody>
          <a:bodyPr>
            <a:normAutofit/>
          </a:bodyPr>
          <a:lstStyle>
            <a:lvl1pPr marL="0" indent="0" algn="ctr">
              <a:buNone/>
              <a:defRPr sz="2000">
                <a:solidFill>
                  <a:schemeClr val="accent5"/>
                </a:solidFill>
              </a:defRPr>
            </a:lvl1pPr>
          </a:lstStyle>
          <a:p>
            <a:pPr lvl="0"/>
            <a:r>
              <a:rPr lang="en-US" smtClean="0"/>
              <a:t>Click to edit Master text styles</a:t>
            </a:r>
          </a:p>
        </p:txBody>
      </p:sp>
      <p:sp>
        <p:nvSpPr>
          <p:cNvPr id="115" name="Text Placeholder 34">
            <a:extLst>
              <a:ext uri="{FF2B5EF4-FFF2-40B4-BE49-F238E27FC236}">
                <a16:creationId xmlns:a16="http://schemas.microsoft.com/office/drawing/2014/main" xmlns="" id="{E764A502-6D62-4133-90C7-1FE9B38E747B}"/>
              </a:ext>
            </a:extLst>
          </p:cNvPr>
          <p:cNvSpPr>
            <a:spLocks noGrp="1"/>
          </p:cNvSpPr>
          <p:nvPr>
            <p:ph type="body" sz="quarter" idx="19"/>
          </p:nvPr>
        </p:nvSpPr>
        <p:spPr>
          <a:xfrm>
            <a:off x="7120247" y="1493630"/>
            <a:ext cx="2068694" cy="1159565"/>
          </a:xfrm>
          <a:prstGeom prst="rect">
            <a:avLst/>
          </a:prstGeom>
        </p:spPr>
        <p:txBody>
          <a:bodyPr>
            <a:normAutofit/>
          </a:bodyPr>
          <a:lstStyle>
            <a:lvl1pPr marL="0" indent="0" algn="ctr">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05364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74445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346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3592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183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7539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09A250-FF31-4206-8172-F9D3106AACB1}" type="datetimeFigureOut">
              <a:rPr lang="en-US" smtClean="0"/>
              <a:t>12-Oct-19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529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09A250-FF31-4206-8172-F9D3106AACB1}" type="datetimeFigureOut">
              <a:rPr lang="en-US" smtClean="0"/>
              <a:t>12-Oct-19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764712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4509A250-FF31-4206-8172-F9D3106AACB1}" type="datetimeFigureOut">
              <a:rPr lang="en-US" smtClean="0"/>
              <a:t>12-Oct-19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99083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09A250-FF31-4206-8172-F9D3106AACB1}" type="datetimeFigureOut">
              <a:rPr lang="en-US" smtClean="0"/>
              <a:t>12-Oct-19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625196"/>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png"/><Relationship Id="rId4" Type="http://schemas.openxmlformats.org/officeDocument/2006/relationships/diagramData" Target="../diagrams/data2.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xmlns=""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extLst/>
          </a:blip>
          <a:srcRect t="23391" r="9091"/>
          <a:stretch/>
        </p:blipFill>
        <p:spPr>
          <a:xfrm>
            <a:off x="20" y="3185"/>
            <a:ext cx="12191980" cy="6857990"/>
          </a:xfrm>
          <a:prstGeom prst="rect">
            <a:avLst/>
          </a:prstGeom>
        </p:spPr>
      </p:pic>
      <p:sp>
        <p:nvSpPr>
          <p:cNvPr id="2" name="Title 1">
            <a:extLst>
              <a:ext uri="{FF2B5EF4-FFF2-40B4-BE49-F238E27FC236}">
                <a16:creationId xmlns:a16="http://schemas.microsoft.com/office/drawing/2014/main" xmlns="" id="{3D30D32A-359B-41BB-9746-2CF3A21EEFFC}"/>
              </a:ext>
            </a:extLst>
          </p:cNvPr>
          <p:cNvSpPr>
            <a:spLocks noGrp="1"/>
          </p:cNvSpPr>
          <p:nvPr>
            <p:ph type="ctrTitle"/>
          </p:nvPr>
        </p:nvSpPr>
        <p:spPr>
          <a:xfrm>
            <a:off x="1100051" y="1126034"/>
            <a:ext cx="10263933" cy="3329581"/>
          </a:xfrm>
        </p:spPr>
        <p:txBody>
          <a:bodyPr>
            <a:normAutofit/>
          </a:bodyPr>
          <a:lstStyle/>
          <a:p>
            <a:pPr algn="just"/>
            <a:r>
              <a:rPr lang="en-GB" sz="4000" b="1" dirty="0"/>
              <a:t>Cyber Security and Digital Forensics as a Preventive and Repressive Step to Overcome Cheating in Online Tutorials</a:t>
            </a:r>
            <a:endParaRPr lang="en-US" sz="4000" dirty="0"/>
          </a:p>
        </p:txBody>
      </p:sp>
      <p:sp>
        <p:nvSpPr>
          <p:cNvPr id="3" name="Subtitle 2">
            <a:extLst>
              <a:ext uri="{FF2B5EF4-FFF2-40B4-BE49-F238E27FC236}">
                <a16:creationId xmlns:a16="http://schemas.microsoft.com/office/drawing/2014/main" xmlns="" id="{B4CA222A-88BC-48F4-9AE8-2115B7D1E6DC}"/>
              </a:ext>
            </a:extLst>
          </p:cNvPr>
          <p:cNvSpPr>
            <a:spLocks noGrp="1"/>
          </p:cNvSpPr>
          <p:nvPr>
            <p:ph type="subTitle" idx="1"/>
          </p:nvPr>
        </p:nvSpPr>
        <p:spPr/>
        <p:txBody>
          <a:bodyPr>
            <a:normAutofit/>
          </a:bodyPr>
          <a:lstStyle/>
          <a:p>
            <a:r>
              <a:rPr lang="en-US" dirty="0"/>
              <a:t>delivered at the AAOU seminar on October 14-16, </a:t>
            </a:r>
            <a:r>
              <a:rPr lang="en-US" dirty="0" smtClean="0"/>
              <a:t>2019 at Pearl </a:t>
            </a:r>
            <a:r>
              <a:rPr lang="en-US" dirty="0"/>
              <a:t>Continental Hotel, Lahore, Pakistan</a:t>
            </a:r>
          </a:p>
          <a:p>
            <a:endParaRPr lang="en-US" dirty="0"/>
          </a:p>
        </p:txBody>
      </p:sp>
      <p:sp>
        <p:nvSpPr>
          <p:cNvPr id="20" name="Rectangle 19">
            <a:extLst>
              <a:ext uri="{FF2B5EF4-FFF2-40B4-BE49-F238E27FC236}">
                <a16:creationId xmlns:a16="http://schemas.microsoft.com/office/drawing/2014/main" xmlns="" id="{318E9D62-7BA3-4D5E-8915-0D0E8661E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AutoShape 2" descr="data:image/png;base64,iVBORw0KGgoAAAANSUhEUgAAAOEAAADhCAMAAAAJbSJIAAAA81BMVEX///8DRpT/3QAAPJAAOo8AM4zt8vcAP5Hp8Pd7lL0AQ5Ty9vmPo8bb5O5nhLQAMIsANo0AL4v/4wAARZX/4QAALIr5+/1wi7gSTpiFm8L+//2drs2qu9UAP5cDR5QAPJnS3OpdfLDD0eMAOJr/6AC5x9wAJoihss8AM51jgLMxW55QcarI1OWuvtbU3utEaKU2YaImVJtTdKqmplEAH4VJbKeVm1je0BbSxyW/tj6IjmRkeHJBYoIkUI40W45RboN4hXKbm2e2r1G9uUUsV45idYDQwUHy2w2IkGOFjG/UyDPgzCVwgXc/X4ORmFzIwDAALJbfVMASAAAUNUlEQVR4nO1dC5ubttKGI8nCGIwwC8bGi2/xeteX9SXdJk1z66bNNkmbnv//a74ZgW182V1I24V8h/d5ksf2SqCXkUYzo5FQlBIlSpQoUaJEiRIlSpQoUaJEiRIlSpQoUaJEiUfQzrsB/wa8WkXTKjXPy7sh/zy02bjVX/pcMGYxQcLJuhoMzLxb9U+hMm9OuBCE646jSjiOzgllZNXvfP8szWBpCe6oMbc9AE/h+q1e3m38G/A6N0JIbuEphsAxVB0iJoaWd0u/AaAozaoQ+mlm+9CJ1e/l3eDsMJuCpKEXgVvTmfJdTSC1qiCp6UEfdlTO1t+T1hmTDPyQopSj26rl3fA0wAG4EOn7Z5InDQd5Nz8VAlf/Fn4Ix64X39ypTcW38kPQ1XXeDB5Cu630dP53CMLUwTpKkZXqXOiR2rgPzoN/lbBbSnEpBtbD/EBEi8eVkOgXlmHLfrT5vHnSRD2geIP6poAkW+wxCYImCR7lByA3ShEZAsHH5UNHfpq5kizyZnMCgfV400NH9FZOGoq0nzefI3R+oGngmiuRquBFPW9GhzBTInXBQs/8JUoUD14tPTIVLoyjMeV6OjikrsxZysK6w8OCuMRz5qQFNZSBlbaw6tBmISyb2j2hwlMzPg2UnpW2NMAqxJxhZHB5xVzR7AwM+TRvdtCJKll8emug1FiG8lghd7To407trsE9ReFZwlT6Mm9+SiVT2MnWFCWVc7GFO8ubYZAp8GSB+l9meib6Om+G6RUpwCFQo58tVkVzDoUPsuh+1fGhSjMLwzCEKTRX1DMJRJ9AlVa2iL98Kvmhksph34LjoApoJoaqlauuGbEUobMEwybU6WQMipNqngwzjSlobAtMhEFGhvoqT4YowdRmt6OCWaoovfSGegSRoza9Thd+2oWXxiBD081WibpBfgw9LSOkS5u1klYQL7FEiULCq2SFDErUMlfz8gpmjH5gmWCFsqlrN1s1dtHKh5+ijLPO3ZE7m9FMAFMot2WaVkYLU4+iLkbGajk6+s1sXoLKr2S1cVaG+bkX2Vyn2PCW5npGhmFeDK8yMoyd2VkmrxnB82KYMR6hio6sdp0lYopwvhuGbCSrZYoJ58sway+NvXUv6zjMr5dm1TRu7Ohl1qVqXgyzzhZWJaqXLSac52yRccZ3WFwvW0w4zxk/Y9RsqzD6GRnmZ7WNXJIFdDNxN1mmeoTlFm0zm9VM2ESvR9mqVZsFWGIrUaJEbtAyqZpmL65WyaahclU0gqbX+fxis4hUyVKNELeXI8NMlinbrD/UMuQ25L2AmGmlTGy2GXqTLEZNHBnICZVUGwxjWejb9YebLAxzTqlZp2+r428ZZnGdHSdPfpmiSs7OQ0gfMQ1xVTVfpJeGvstRy5CsgOuj+eYnpg/v8l32fQa3S7/JkZyERpzHd8pIkJ1OnKdXwQVI3UsdykgMqPTJCnq+2TQSWtotsXS8rdNLzTAOQOaLakohivm2ipmWYQGSLwGVlOpU7HKbtLRb9WEUFiHRO+UyotjlbHupTKEwxxDUASYihYdA3UTij57OuWBaIUTYVsyWkQaJtJggVQUj/5nifwRF6EdPgseJtjdF/meeyXeFtjJb1x/GVTLDcNB/pHS9P773Znmh6vIHwZJ+3uiRwlwsC7Mzb4emePBMCJEUyuwRx5lPCkhQUeriITeKzRNFzYfTMcikoCmlD1Lc8xIqD8qQLAtKEMaipd7rD+Omri28h0xvsShkF41gWKcPn0MZ7h3Kdv9SvsOuCkwQlCS/L7wo9nrevTFhR8h11AIbBeZEnOynjrMnmek9TiWnRbe24dlX2akeeLAv5J5kIzGtFVl8Gwx8esTR0ffPYzkZ+uBx4lvx4bXEkYgO3HXjmCFn/e/ohEjzyuL7w/FgBelo66nOlkUfgQmgm9Sbuntbmg+WH0bigJ+PBsF3MAST6F2RxHg82Ao6SzB0iFgUISz6DdAM3+ZxWI3uK5FrIS2DUHW4RauFODnhARjNVtAZzcz9o0gij35W9QXF7ir2R5lJ8fxZnbKwPzo2YbyKOZuPjeb86C+5QGOEUDzkmYbLfjUYmTvjRZK8DvqqxS56+5WgikVuWrPariD+fD0KqutlSBljghJaDOVadQnHc54dPOKZUyHUyVUw2LPRPHPe2m+st251rveEZ46M6YoL4MV1PCoaPoV+zvu4Y4yNVvNqOvGJgMeOw85xOLWsVTX1UdaVmTHlNiNYl8NliDzu+7oYAtzCq+HYMZpL4lpCtpUIumw9rkO08VoVVJKjzOU3INvKRrjtYk4flVmnuQjlOdA6sR3jPkli6yvjiRuxE8JfG4NjseXP8R5frtIL1tTCo8qpuEJBnmqp2eQCvCidWk6zY97nFbbzZTm3wtXiqjUezbRdC+MWeYOmz8B44+zq1JCq1Bl4+jqlS+O4L3ugVeedwDBaeUcVVzCp6agdLKZP6q1570BljvrA0SHkeGabc+RnTQ57sTaD+WJF4IKguCghee5VB3QuULdHthfMFaDi9cnVuJcsYvaZrjqWcdBRDRv53ezbAb2gvwIFReJ3DMj5h1Vz7aWzcbW/8KmcJqJjufF1ALaYBr1dp52tSOhYiZB3GwM6YIyvkvzMcZ9aOCydEIgRAXMP9yfTfjPPQyNiZV7TenOjPqEwTcg3PABRXYjVLi20dkNVhyUzf0wbD9P1tnI1jQWVr1DgXFiuWMF8OJ+ZleIcSRdBg2niBnqZkNEohzNS3YyhNU+m08ggBt+mAlU6Ews6JvRxsppWO7OCzfSH8MxZ0FyBkYo+BbXWUXpCzXfUZGZM6KiiF33s4ZQBklP7MB0WTGYPoDYLpiE6FZxNpRyXMLYSzQfXyZdfR0sB6lLtd8z8p/YksDWa+ch5Fd51sOaMc1SjPersbXW90R0yUrw5dE8wYGePic57+nfvAEWCqu6mD5P99f1Ma6O+RcWqD+pnz8nHpE2ymAhiTQf3Nb5yPZgH1av1zXKy8if/aPMfRxv3reFsJd+IY1v6AnyBA5Fuel3FcAjOAWTPbYRxCbVZ/5RlXjFRNRPbsiJXSgcFzYKnNlE17oTdy8vLYff8HKYIHYiijh+dMkAqNzw8jLVhCrzDt9GZbeNNsNodxmikjnV+fj7Eu8Ac9NTLUdDC4Y8vXrz86fmrn1+/0bvAFJ42WG86TPaHjalBAw+iGJhhKg7CTzDn60xONUCtC5cM3757/8vtx5dfPnT3J5snwLWt8rfPzgCNxrPG2d3nD1/fvw6Hl91zMN0svR/s974qUfX9WW4kVGcvzj9rTZic83WQ2vmvv716/vHLnbw44NnvXdV+2nDVQleHH8/+swUybZx9+enrz29QnAS0S7W3KdxWepZzoCpmItlvr6s+evj8vDsMX3+6/XwnL7e7/H/ufJ0/YZpiW5kzlf/W+M8RzuCZ330EmsPhObHUHUlxsGyBDDEbE+0+8IJt4vDu0AFyL89QakcXbjwfqk+5qOH5unr55bgdG5qNuy+3P6uXXSEm42hMTvgBw4GIu51WdQQ/Hw7//OXj3b7c9vDsV915wlOFDaF23z+7rzFRr3327OWP78jQdpuoXtc86qW1Zhi9SaYjVMvDrWGu6HZ//fQTiu7BC368DOmT+VEVS3XOXzzUno0sX9y+G15adRNtGLlTvckcJoefQVQ6mjWJdfnm989nD7OTaPx2rtpP5QzXiXr+9VkDlcGJIbPfrsbdj79euk18KYIit3SFujRIcTu3EEP9j88PdM3oQUkt1jj72H2ynQmYhu68efvu51c/fvj84g6UyyndkCD58c/LeGXGW+mq1Dke+Lmh3v3l7tkDNeVMdPfl4+3XT7+99rvqQU7Ov4eJhbYUB3MDJwb/7W+fnv/1ovEAzbPG10snmv1mVJfCnGFHf/PlhDqO5QbXu/vr+ad3v4bnwy7YTZF9KJ7m+IjrwbjaX6qCCbA30TQ9B/PNef3++Uecxk62+BkYJbZMSq/5Uuc3oaO/Pt09URV/vn31zgdj7VyuXDlcSJPwaX3jds0cBNUFsWwM5OMiGWh8/e0fz182np2azz5c4nwBFFdoqnm6ev727rgYzKd3Hz5BjwRuDr7SBIM+9qoZzJ7UN97T2DLA7VNBsEVgcXUvu+9+/Hx3JJ5nX4dR2pdkOBZ6eEgQVe+H92+k4KTVTYQIF9V5IdYWa+bI6IfR0oqq8uHwzR+3hzqk8e58hXJAhqBwhn+dHdD7/PtrEJ0eJW5QSyyrnQccz1ygjVo3qqCYhQHW8/nr2z1Jnn3pUowLIsMx675qJOmd/fXeB3aOXBMG0U2DWaHIJbpt7XpcX0U+Ah92f/5wtiPS+L3rDiTDmnDe7Lg3Gi9/f3MZCQ9Uyqo+3qwrFityk4Bnzq8cCwamcz5883UnyDtQ+RoyrJPL27Ot+G7/7HalS0iY3r9/faZwwCgUiFLvXr7/EnMEIfKVNxmMmP42Fm3j7isfSm+f8WlQCJ2SBZURmJ0c1Ov7u4jQHXfIehKAa3nbiPi90ru4lGrx5qiSd3O/EbOmj77RK8mx8elcBTfX0eUobJx97Z7j8uKklfvLAb4ZqCq8QZ2KoX8LztbZ50u5SnX+qYFmzpuhw23f6OXdyn8AtfHEunwHw/EsYjj8CQyzn4dc6NuzQL5/DK7c//7x8flQMuw+v3seDtmiU6g572/DvPrvEB0gafU4l26/l3eL/nmYaxa/Z4DQZsFX0LIjMk8GKgG7TI9CN4W1WP4WvLpw6LKXdzP+VRjO+ruxy74R/9/5lSjxLajFhoUnc1c236IP8jf5nsX29rfdqxq3n7fX8q57ZuJq3sGbGhMlFa3XS3gTibc+Jr5421t4e8UebHlte9nNL/wimnyNC4y2h1a0NjC4wA0grQtDUYKLeGHMvLjwlNrmYE48i3QZnYwQVqNrGdyyhC+DtgFezbCwHPwT8r1bHXd7qoJ2w6BofxukN2wsyaOSRnwLfDXJ4ILgPfhSRrHggvjOklBmBJhulM2h9C86uKFRl/uJ1hfRml1bCayYmXwVGrbJwrcp+jrr4beBKxnaBp7OgrlzmKjF4LcadaKNujoy5CGCiRVSrFpisnDYBV4nsCVDjhFVHjNccBrvudB0oS8mQlxsfF58FrqDGYBTPLUougXmiQ0s1Yc7cHGBSWMG9VerlS8sZGGyVfT27isbGdIQv7Xc7RrXkoso0Uy1dgwxgQAXIttw5T78LxkqaxaVnFgYJqNU8zZ9ZclmHqAXYgnNwm1nXuCY8gE2ZafyAlaP+rmi0ZW6ip56i91AdfNmu0SKJcdWXNKwWsqmbw6gxXCHWkvgyo5hB/BNGTC3gifAxFeLGBJcexu5zqaTwp/jVdmkDJGhD60FhraUIabCKB0mn8u1wGQBYLgbTYv4FZNjNsXGTKSovd3V5IfN6VCBG6ztaDF/ap3YQNKxrzZdNnEYUSyT9gS3oBrxO3VCe3aCoQdN3CRaoTQ706g/HjAUI5vBY0gyrERHjERtBYa7OXsR73wd2dCOnkt2vvoJhkvL7NjRr3V6wrDp2PUNw13mzYahskBSMUNP4Ag7Zuj5iZUb39WwMyhHvdTWqmy9x7CtrK2xvMdAMuQtw2h5caMjGfYFRkInhC3m2n0Mr+2VUnGFF7WbkKNEqB1DMTUMYxQzjBbUenLrhSH6QRAYK7mH6pCh763J9mRGZQY9yrTl2DyQoW3WQuhDSRkqI2uJ+8tlXppHVdt2f4h66oLUW61WdSEsHHvajSss2u+dZijH9I0dNbxDmLB8Y88D3jEkBO4Q1R9Yq1a11Wrqoi//Ii4AdKKdYLgyGMd8x8hnaboglQkGaI8ZwnBV9xl6BMoEUQ8DGRrwGKNrL3ThuoJwFS+E+9VavqB2cJKhDk9BmVvyVLq24s3XmJ2fDLAlZLiGO8QytBzXdWHKkd3aYM3RfD5vMtTuO4YWMuQO8c1wM8BrOoVrjy0c2mHM0NgyhF7Z6iUZKnXopkt3JvUIFbvetaTGfF4nq0R/600JKrojhjNr0uv1Bpxom6dc6+j06iTDvXE4mc87Do1yvjaapgoK+lCGXCemErBVW5YcsQXcbiTV4sSO9ENVspEMNcLHIslwZK0rTPZp1DSVrfcqx2FF4KJS9Av+v8LxesSwyQkIw+LJsyNGVjLlNMEwqUtxHLbERF5/w3CGwwZaGclmiV2/QiiKz4lntitO4XY2x4yWpoh630oufkmGoP0dnmRY80PDitKtQYbJ2aKHz0ZE08SoFt/wBMOaqtebgD5B3ViL+lLPSmZFPaBLK3qkJDcM5xaOtyWTT0sT2AtR08iHxrHnV6iDd2uuiZzGaFBTtDWVu8kjhspS32OIS7bxWWQgQ1O+Cw0XGCKGmhSiMr6YDDyY8empXjqyFnF1GI7e0sX0aG0hdicpJhla1fh9azFDMD2Ev2GIFoYv22UIPveU3pLi2JbzIeBGqvWOHZ1CWaF4KmzTooIzGp1P6Eemo8kihm7McOZuNpt7QmW4FYL90MNeigzh/piQNdMFgwchpAQCd8MwavfUintnHeeopiWYg0l6yXhUx93M+JTItzy5S7RLF5g3VRP2XP6Fg1kqbBadfDIRjELLualsrTalx1CjTdxY46zlFoHAByt4KtsKlaIZxZCv9WmRTX/x9XhseI4fgcAQvKGyluaTEc4W1ZBZYin705jGDMcyp7BCSaw2BwQf1WBKbYs399Jj5huJGvEtQpyXRTQfGvLwPUOXf1gEsa/ScuAqkf1e2ViEdb2vmHSTPjWCUSH3V+2SX71kCKy9vyk0+UUaZ7vc5PjD7kLecen4EtFHT6scmjWHF4tusfns7RXZXEvT9gvEH3bl7kmflvsodtpx91saHJdrH32951oZA4ztg4/t038rUaJEiRIlSpQoUaJEiRIlSpQoUaJEiRIlSnwn+D9mgvaXkRgHJ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descr="Universitas-terbuka-logo copy"/>
          <p:cNvPicPr>
            <a:picLocks noChangeAspect="1" noChangeArrowheads="1"/>
          </p:cNvPicPr>
          <p:nvPr/>
        </p:nvPicPr>
        <p:blipFill rotWithShape="1">
          <a:blip r:embed="rId5">
            <a:extLst>
              <a:ext uri="{28A0092B-C50C-407E-A947-70E740481C1C}">
                <a14:useLocalDpi xmlns:a14="http://schemas.microsoft.com/office/drawing/2010/main" val="0"/>
              </a:ext>
            </a:extLst>
          </a:blip>
          <a:srcRect t="8487" b="8495"/>
          <a:stretch/>
        </p:blipFill>
        <p:spPr bwMode="auto">
          <a:xfrm>
            <a:off x="1234963" y="160338"/>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9300092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081041" cy="1450757"/>
          </a:xfrm>
        </p:spPr>
        <p:txBody>
          <a:bodyPr/>
          <a:lstStyle/>
          <a:p>
            <a:r>
              <a:rPr lang="en-US" dirty="0"/>
              <a:t>the current Open University </a:t>
            </a:r>
            <a:r>
              <a:rPr lang="en-US" dirty="0" smtClean="0"/>
              <a:t>eLearning display in Indonesia </a:t>
            </a:r>
            <a:endParaRPr lang="en-US" dirty="0"/>
          </a:p>
        </p:txBody>
      </p:sp>
      <p:pic>
        <p:nvPicPr>
          <p:cNvPr id="11" name="Picture 10"/>
          <p:cNvPicPr>
            <a:picLocks noChangeAspect="1"/>
          </p:cNvPicPr>
          <p:nvPr/>
        </p:nvPicPr>
        <p:blipFill rotWithShape="1">
          <a:blip r:embed="rId3"/>
          <a:srcRect l="2746" t="20267" r="23416" b="5519"/>
          <a:stretch/>
        </p:blipFill>
        <p:spPr>
          <a:xfrm>
            <a:off x="1206751" y="1840391"/>
            <a:ext cx="7881870" cy="4453990"/>
          </a:xfrm>
          <a:prstGeom prst="rect">
            <a:avLst/>
          </a:prstGeom>
        </p:spPr>
      </p:pic>
      <p:sp>
        <p:nvSpPr>
          <p:cNvPr id="10" name="Arc 9"/>
          <p:cNvSpPr/>
          <p:nvPr/>
        </p:nvSpPr>
        <p:spPr>
          <a:xfrm>
            <a:off x="1206751" y="2969176"/>
            <a:ext cx="5850872" cy="1654339"/>
          </a:xfrm>
          <a:prstGeom prst="arc">
            <a:avLst>
              <a:gd name="adj1" fmla="val 7743"/>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TextBox 11"/>
          <p:cNvSpPr txBox="1"/>
          <p:nvPr/>
        </p:nvSpPr>
        <p:spPr>
          <a:xfrm>
            <a:off x="9285666" y="2359226"/>
            <a:ext cx="2550017" cy="3416320"/>
          </a:xfrm>
          <a:prstGeom prst="rect">
            <a:avLst/>
          </a:prstGeom>
          <a:noFill/>
        </p:spPr>
        <p:txBody>
          <a:bodyPr wrap="square" rtlCol="0">
            <a:spAutoFit/>
          </a:bodyPr>
          <a:lstStyle/>
          <a:p>
            <a:pPr algn="just"/>
            <a:r>
              <a:rPr lang="en-US" dirty="0"/>
              <a:t>currently the code of conduct regarding online tutorials is only embedded when introducing </a:t>
            </a:r>
            <a:r>
              <a:rPr lang="en-US" dirty="0" err="1"/>
              <a:t>eleraning</a:t>
            </a:r>
            <a:r>
              <a:rPr lang="en-US" dirty="0"/>
              <a:t> which is sometimes overlooked by students, should warnings about the code must be delivered at all times when </a:t>
            </a:r>
            <a:r>
              <a:rPr lang="en-US" dirty="0" err="1"/>
              <a:t>elearning</a:t>
            </a:r>
            <a:r>
              <a:rPr lang="en-US" dirty="0"/>
              <a:t> is accessed</a:t>
            </a:r>
          </a:p>
        </p:txBody>
      </p:sp>
      <p:pic>
        <p:nvPicPr>
          <p:cNvPr id="6" name="Picture 3" descr="Universitas-terbuka-logo copy"/>
          <p:cNvPicPr>
            <a:picLocks noChangeAspect="1" noChangeArrowheads="1"/>
          </p:cNvPicPr>
          <p:nvPr/>
        </p:nvPicPr>
        <p:blipFill rotWithShape="1">
          <a:blip r:embed="rId4">
            <a:extLst>
              <a:ext uri="{28A0092B-C50C-407E-A947-70E740481C1C}">
                <a14:useLocalDpi xmlns:a14="http://schemas.microsoft.com/office/drawing/2010/main" val="0"/>
              </a:ext>
            </a:extLst>
          </a:blip>
          <a:srcRect t="8487" b="8495"/>
          <a:stretch/>
        </p:blipFill>
        <p:spPr bwMode="auto">
          <a:xfrm>
            <a:off x="9677775" y="286603"/>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93943434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a:t>order</a:t>
            </a:r>
          </a:p>
        </p:txBody>
      </p:sp>
      <p:grpSp>
        <p:nvGrpSpPr>
          <p:cNvPr id="6" name="Group 5"/>
          <p:cNvGrpSpPr/>
          <p:nvPr/>
        </p:nvGrpSpPr>
        <p:grpSpPr>
          <a:xfrm>
            <a:off x="1251989" y="1827512"/>
            <a:ext cx="10004146" cy="4470257"/>
            <a:chOff x="1236363" y="1956300"/>
            <a:chExt cx="9748980" cy="4380105"/>
          </a:xfrm>
        </p:grpSpPr>
        <p:pic>
          <p:nvPicPr>
            <p:cNvPr id="4" name="Picture 3"/>
            <p:cNvPicPr>
              <a:picLocks noChangeAspect="1"/>
            </p:cNvPicPr>
            <p:nvPr/>
          </p:nvPicPr>
          <p:blipFill rotWithShape="1">
            <a:blip r:embed="rId3"/>
            <a:srcRect l="25352" t="11812" r="22993" b="5894"/>
            <a:stretch/>
          </p:blipFill>
          <p:spPr>
            <a:xfrm>
              <a:off x="1236363" y="1956300"/>
              <a:ext cx="4890117" cy="4380105"/>
            </a:xfrm>
            <a:prstGeom prst="rect">
              <a:avLst/>
            </a:prstGeom>
          </p:spPr>
        </p:pic>
        <p:pic>
          <p:nvPicPr>
            <p:cNvPr id="5" name="Picture 4"/>
            <p:cNvPicPr>
              <a:picLocks noChangeAspect="1"/>
            </p:cNvPicPr>
            <p:nvPr/>
          </p:nvPicPr>
          <p:blipFill rotWithShape="1">
            <a:blip r:embed="rId4"/>
            <a:srcRect l="26303" t="54404" r="23310" b="6357"/>
            <a:stretch/>
          </p:blipFill>
          <p:spPr>
            <a:xfrm>
              <a:off x="6126480" y="1956300"/>
              <a:ext cx="4858863" cy="2137891"/>
            </a:xfrm>
            <a:prstGeom prst="rect">
              <a:avLst/>
            </a:prstGeom>
          </p:spPr>
        </p:pic>
      </p:grpSp>
      <p:sp>
        <p:nvSpPr>
          <p:cNvPr id="7" name="TextBox 6"/>
          <p:cNvSpPr txBox="1"/>
          <p:nvPr/>
        </p:nvSpPr>
        <p:spPr>
          <a:xfrm>
            <a:off x="6645497" y="4395771"/>
            <a:ext cx="4881093" cy="1200329"/>
          </a:xfrm>
          <a:prstGeom prst="rect">
            <a:avLst/>
          </a:prstGeom>
          <a:noFill/>
        </p:spPr>
        <p:txBody>
          <a:bodyPr wrap="square" rtlCol="0">
            <a:spAutoFit/>
          </a:bodyPr>
          <a:lstStyle/>
          <a:p>
            <a:pPr algn="just"/>
            <a:r>
              <a:rPr lang="en-US" dirty="0"/>
              <a:t>the application and enforcement mechanism when violations occur in </a:t>
            </a:r>
            <a:r>
              <a:rPr lang="en-US" dirty="0" smtClean="0"/>
              <a:t>tutorial </a:t>
            </a:r>
            <a:r>
              <a:rPr lang="en-US" dirty="0"/>
              <a:t>online must be confirmed and traced in order to obtain clear and concrete evidence</a:t>
            </a:r>
          </a:p>
        </p:txBody>
      </p:sp>
      <p:pic>
        <p:nvPicPr>
          <p:cNvPr id="8" name="Picture 3" descr="Universitas-terbuka-logo copy"/>
          <p:cNvPicPr>
            <a:picLocks noChangeAspect="1" noChangeArrowheads="1"/>
          </p:cNvPicPr>
          <p:nvPr/>
        </p:nvPicPr>
        <p:blipFill rotWithShape="1">
          <a:blip r:embed="rId5">
            <a:extLst>
              <a:ext uri="{28A0092B-C50C-407E-A947-70E740481C1C}">
                <a14:useLocalDpi xmlns:a14="http://schemas.microsoft.com/office/drawing/2010/main" val="0"/>
              </a:ext>
            </a:extLst>
          </a:blip>
          <a:srcRect t="8487" b="8495"/>
          <a:stretch/>
        </p:blipFill>
        <p:spPr bwMode="auto">
          <a:xfrm>
            <a:off x="9739382" y="286603"/>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01717508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preventative formulation</a:t>
            </a:r>
          </a:p>
        </p:txBody>
      </p:sp>
      <p:pic>
        <p:nvPicPr>
          <p:cNvPr id="4" name="Picture 4" descr="https://i0.wp.com/www.maxmanroe.com/vid/wp-content/uploads/2018/04/Pengertian-Preventif.jpeg?resize=640%2C344&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445" y="181017"/>
            <a:ext cx="2706235" cy="14546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ambar terk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801" y="2049008"/>
            <a:ext cx="2772196" cy="15828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16969" y="3574159"/>
            <a:ext cx="1641860" cy="369332"/>
          </a:xfrm>
          <a:prstGeom prst="rect">
            <a:avLst/>
          </a:prstGeom>
        </p:spPr>
        <p:txBody>
          <a:bodyPr wrap="none">
            <a:spAutoFit/>
          </a:bodyPr>
          <a:lstStyle/>
          <a:p>
            <a:r>
              <a:rPr lang="en-US" dirty="0"/>
              <a:t>external </a:t>
            </a:r>
            <a:r>
              <a:rPr lang="en-US" dirty="0" smtClean="0"/>
              <a:t>factors</a:t>
            </a:r>
            <a:endParaRPr lang="en-US" dirty="0"/>
          </a:p>
        </p:txBody>
      </p:sp>
      <p:sp>
        <p:nvSpPr>
          <p:cNvPr id="6" name="TextBox 5"/>
          <p:cNvSpPr txBox="1"/>
          <p:nvPr/>
        </p:nvSpPr>
        <p:spPr>
          <a:xfrm>
            <a:off x="1296903" y="3894531"/>
            <a:ext cx="4829577" cy="2308324"/>
          </a:xfrm>
          <a:prstGeom prst="rect">
            <a:avLst/>
          </a:prstGeom>
          <a:noFill/>
        </p:spPr>
        <p:txBody>
          <a:bodyPr wrap="square" rtlCol="0">
            <a:spAutoFit/>
          </a:bodyPr>
          <a:lstStyle/>
          <a:p>
            <a:pPr marL="342900" indent="-342900">
              <a:buFont typeface="Arial" panose="020B0604020202020204" pitchFamily="34" charset="0"/>
              <a:buChar char="•"/>
            </a:pPr>
            <a:r>
              <a:rPr lang="id-ID" dirty="0"/>
              <a:t>Try not to save the password in the browser you are using because if it is not logged </a:t>
            </a:r>
            <a:r>
              <a:rPr lang="id-ID" dirty="0" smtClean="0"/>
              <a:t>out</a:t>
            </a:r>
            <a:endParaRPr lang="en-US" dirty="0" smtClean="0"/>
          </a:p>
          <a:p>
            <a:pPr marL="342900" indent="-342900">
              <a:buFont typeface="Arial" panose="020B0604020202020204" pitchFamily="34" charset="0"/>
              <a:buChar char="•"/>
            </a:pPr>
            <a:r>
              <a:rPr lang="id-ID" dirty="0"/>
              <a:t>Using a Unique and Strong </a:t>
            </a:r>
            <a:r>
              <a:rPr lang="id-ID" dirty="0" smtClean="0"/>
              <a:t>Password</a:t>
            </a:r>
            <a:endParaRPr lang="en-US" dirty="0" smtClean="0"/>
          </a:p>
          <a:p>
            <a:pPr marL="342900" indent="-342900">
              <a:buFont typeface="Arial" panose="020B0604020202020204" pitchFamily="34" charset="0"/>
              <a:buChar char="•"/>
            </a:pPr>
            <a:r>
              <a:rPr lang="id-ID" dirty="0"/>
              <a:t>Protect against Suspicious Messages and </a:t>
            </a:r>
            <a:r>
              <a:rPr lang="id-ID" dirty="0" smtClean="0"/>
              <a:t>Content</a:t>
            </a:r>
            <a:endParaRPr lang="en-US" dirty="0" smtClean="0"/>
          </a:p>
          <a:p>
            <a:pPr marL="342900" indent="-342900">
              <a:buFont typeface="Arial" panose="020B0604020202020204" pitchFamily="34" charset="0"/>
              <a:buChar char="•"/>
            </a:pPr>
            <a:r>
              <a:rPr lang="id-ID" dirty="0" smtClean="0"/>
              <a:t>Develop </a:t>
            </a:r>
            <a:r>
              <a:rPr lang="id-ID" dirty="0"/>
              <a:t>of verification of entry or through 2 steps of the Open University e-learning application</a:t>
            </a:r>
            <a:endParaRPr lang="en-US" dirty="0"/>
          </a:p>
        </p:txBody>
      </p:sp>
      <p:pic>
        <p:nvPicPr>
          <p:cNvPr id="3076" name="Picture 4" descr="Hasil gambar untuk pengamanan ak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9260" y="2049008"/>
            <a:ext cx="2922155" cy="1582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47774" y="3958926"/>
            <a:ext cx="4357041" cy="2308324"/>
          </a:xfrm>
          <a:prstGeom prst="rect">
            <a:avLst/>
          </a:prstGeom>
          <a:noFill/>
        </p:spPr>
        <p:txBody>
          <a:bodyPr wrap="square" rtlCol="0">
            <a:spAutoFit/>
          </a:bodyPr>
          <a:lstStyle/>
          <a:p>
            <a:pPr marL="285750" indent="-285750">
              <a:buFont typeface="Arial" panose="020B0604020202020204" pitchFamily="34" charset="0"/>
              <a:buChar char="•"/>
            </a:pPr>
            <a:r>
              <a:rPr lang="id-ID" dirty="0"/>
              <a:t>The use of the Face Lock Method in verifying steps in and out of e-learning </a:t>
            </a:r>
            <a:r>
              <a:rPr lang="id-ID" dirty="0" smtClean="0"/>
              <a:t>applications</a:t>
            </a:r>
            <a:r>
              <a:rPr lang="en-US" dirty="0"/>
              <a:t> </a:t>
            </a:r>
            <a:r>
              <a:rPr lang="en-US" dirty="0" smtClean="0"/>
              <a:t>or users must take pictures of themselves before and after following the tutorial/</a:t>
            </a:r>
            <a:r>
              <a:rPr lang="en-US" dirty="0" err="1" smtClean="0"/>
              <a:t>elearning</a:t>
            </a:r>
            <a:endParaRPr lang="en-US" dirty="0" smtClean="0"/>
          </a:p>
          <a:p>
            <a:pPr marL="285750" indent="-285750">
              <a:buFont typeface="Arial" panose="020B0604020202020204" pitchFamily="34" charset="0"/>
              <a:buChar char="•"/>
            </a:pPr>
            <a:r>
              <a:rPr lang="id-ID" dirty="0" smtClean="0"/>
              <a:t>Development of a live chat / video chat method that is like using Instagram or Facebook</a:t>
            </a:r>
            <a:endParaRPr lang="en-US" dirty="0"/>
          </a:p>
        </p:txBody>
      </p:sp>
      <p:sp>
        <p:nvSpPr>
          <p:cNvPr id="10" name="Rectangle 9"/>
          <p:cNvSpPr/>
          <p:nvPr/>
        </p:nvSpPr>
        <p:spPr>
          <a:xfrm>
            <a:off x="8059407" y="3589594"/>
            <a:ext cx="1602426" cy="369332"/>
          </a:xfrm>
          <a:prstGeom prst="rect">
            <a:avLst/>
          </a:prstGeom>
        </p:spPr>
        <p:txBody>
          <a:bodyPr wrap="none">
            <a:spAutoFit/>
          </a:bodyPr>
          <a:lstStyle/>
          <a:p>
            <a:r>
              <a:rPr lang="en-US" dirty="0" smtClean="0"/>
              <a:t>internal factors</a:t>
            </a:r>
            <a:endParaRPr lang="en-US" dirty="0"/>
          </a:p>
        </p:txBody>
      </p:sp>
      <p:pic>
        <p:nvPicPr>
          <p:cNvPr id="11" name="Picture 3" descr="Universitas-terbuka-logo copy"/>
          <p:cNvPicPr>
            <a:picLocks noChangeAspect="1" noChangeArrowheads="1"/>
          </p:cNvPicPr>
          <p:nvPr/>
        </p:nvPicPr>
        <p:blipFill rotWithShape="1">
          <a:blip r:embed="rId6">
            <a:extLst>
              <a:ext uri="{28A0092B-C50C-407E-A947-70E740481C1C}">
                <a14:useLocalDpi xmlns:a14="http://schemas.microsoft.com/office/drawing/2010/main" val="0"/>
              </a:ext>
            </a:extLst>
          </a:blip>
          <a:srcRect t="8487" b="8495"/>
          <a:stretch/>
        </p:blipFill>
        <p:spPr bwMode="auto">
          <a:xfrm>
            <a:off x="185653" y="121057"/>
            <a:ext cx="1100084" cy="913265"/>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1585695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421474" cy="1450757"/>
          </a:xfrm>
        </p:spPr>
        <p:txBody>
          <a:bodyPr>
            <a:normAutofit/>
          </a:bodyPr>
          <a:lstStyle/>
          <a:p>
            <a:r>
              <a:rPr lang="en-US" sz="4400" dirty="0" smtClean="0"/>
              <a:t>Settings </a:t>
            </a:r>
            <a:r>
              <a:rPr lang="en-US" sz="4400" dirty="0"/>
              <a:t>regarding ethics in </a:t>
            </a:r>
            <a:r>
              <a:rPr lang="en-US" sz="4400" dirty="0" smtClean="0"/>
              <a:t>e-learning </a:t>
            </a:r>
            <a:endParaRPr lang="en-US" sz="4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565" y="1904785"/>
            <a:ext cx="2449562" cy="4354776"/>
          </a:xfrm>
          <a:prstGeom prst="rect">
            <a:avLst/>
          </a:prstGeom>
        </p:spPr>
      </p:pic>
      <p:sp>
        <p:nvSpPr>
          <p:cNvPr id="6" name="TextBox 5"/>
          <p:cNvSpPr txBox="1"/>
          <p:nvPr/>
        </p:nvSpPr>
        <p:spPr>
          <a:xfrm>
            <a:off x="1097280" y="1904785"/>
            <a:ext cx="4546242" cy="1015663"/>
          </a:xfrm>
          <a:prstGeom prst="rect">
            <a:avLst/>
          </a:prstGeom>
          <a:noFill/>
        </p:spPr>
        <p:txBody>
          <a:bodyPr wrap="square" rtlCol="0">
            <a:spAutoFit/>
          </a:bodyPr>
          <a:lstStyle/>
          <a:p>
            <a:pPr algn="ctr"/>
            <a:r>
              <a:rPr lang="en-US" sz="2000" b="1" dirty="0"/>
              <a:t>the essence of teaching is not only to educate but also to make people civilized (ethical)</a:t>
            </a:r>
          </a:p>
        </p:txBody>
      </p:sp>
      <p:sp>
        <p:nvSpPr>
          <p:cNvPr id="7" name="TextBox 6"/>
          <p:cNvSpPr txBox="1"/>
          <p:nvPr/>
        </p:nvSpPr>
        <p:spPr>
          <a:xfrm>
            <a:off x="1097280" y="2981786"/>
            <a:ext cx="5396248" cy="2031325"/>
          </a:xfrm>
          <a:prstGeom prst="rect">
            <a:avLst/>
          </a:prstGeom>
          <a:noFill/>
        </p:spPr>
        <p:txBody>
          <a:bodyPr wrap="square" rtlCol="0">
            <a:spAutoFit/>
          </a:bodyPr>
          <a:lstStyle/>
          <a:p>
            <a:pPr algn="just"/>
            <a:r>
              <a:rPr lang="en-US" dirty="0"/>
              <a:t>Because the communication media used are through writing, of course, it must be regulated regarding the selection of good words to respond to each response on the discussion page, both students and tutors, because sometimes every word and punctuation used is not quite right, causing different interpretations. from who reads it. </a:t>
            </a:r>
          </a:p>
        </p:txBody>
      </p:sp>
      <p:pic>
        <p:nvPicPr>
          <p:cNvPr id="8" name="Picture 3" descr="Universitas-terbuka-logo copy"/>
          <p:cNvPicPr>
            <a:picLocks noChangeAspect="1" noChangeArrowheads="1"/>
          </p:cNvPicPr>
          <p:nvPr/>
        </p:nvPicPr>
        <p:blipFill rotWithShape="1">
          <a:blip r:embed="rId4">
            <a:extLst>
              <a:ext uri="{28A0092B-C50C-407E-A947-70E740481C1C}">
                <a14:useLocalDpi xmlns:a14="http://schemas.microsoft.com/office/drawing/2010/main" val="0"/>
              </a:ext>
            </a:extLst>
          </a:blip>
          <a:srcRect t="8487" b="8495"/>
          <a:stretch/>
        </p:blipFill>
        <p:spPr bwMode="auto">
          <a:xfrm>
            <a:off x="9656451" y="382394"/>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016194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748" y="236703"/>
            <a:ext cx="10058400" cy="1450757"/>
          </a:xfrm>
        </p:spPr>
        <p:txBody>
          <a:bodyPr>
            <a:normAutofit/>
          </a:bodyPr>
          <a:lstStyle/>
          <a:p>
            <a:r>
              <a:rPr lang="en-US" sz="4000" dirty="0"/>
              <a:t>conclusions in preventive efforts </a:t>
            </a:r>
            <a:r>
              <a:rPr lang="en-US" sz="4000" dirty="0" smtClean="0"/>
              <a:t>are…</a:t>
            </a:r>
            <a:endParaRPr lang="en-US" sz="4000" dirty="0"/>
          </a:p>
        </p:txBody>
      </p:sp>
      <p:sp>
        <p:nvSpPr>
          <p:cNvPr id="4" name="TextBox 3"/>
          <p:cNvSpPr txBox="1"/>
          <p:nvPr/>
        </p:nvSpPr>
        <p:spPr>
          <a:xfrm>
            <a:off x="8078850" y="2121438"/>
            <a:ext cx="3537895" cy="3693319"/>
          </a:xfrm>
          <a:prstGeom prst="rect">
            <a:avLst/>
          </a:prstGeom>
          <a:noFill/>
        </p:spPr>
        <p:txBody>
          <a:bodyPr wrap="square" rtlCol="0">
            <a:spAutoFit/>
          </a:bodyPr>
          <a:lstStyle/>
          <a:p>
            <a:pPr algn="just"/>
            <a:r>
              <a:rPr lang="en-US" b="1" dirty="0"/>
              <a:t>Giving prevention efforts must be carried out massively and continuously so that it becomes a habit and is always remembered by everyone who reads it</a:t>
            </a:r>
          </a:p>
          <a:p>
            <a:pPr algn="ctr"/>
            <a:r>
              <a:rPr lang="en-US" b="1" dirty="0"/>
              <a:t>Because</a:t>
            </a:r>
          </a:p>
          <a:p>
            <a:pPr algn="just"/>
            <a:r>
              <a:rPr lang="en-US" dirty="0"/>
              <a:t>as well as flight attendants who always demonstrate safety procedures on an airplane even though passengers may have often boarded the plane, or signs on the road as a reminder to always be orderly in traffic.</a:t>
            </a:r>
          </a:p>
        </p:txBody>
      </p:sp>
      <p:pic>
        <p:nvPicPr>
          <p:cNvPr id="5122" name="Picture 2" descr="Hasil gambar untuk pramugari sedang memperagakan tata cara keselama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361" y="84421"/>
            <a:ext cx="2403384" cy="16030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76175" y="1942134"/>
            <a:ext cx="7418687" cy="4170975"/>
          </a:xfrm>
          <a:prstGeom prst="rect">
            <a:avLst/>
          </a:prstGeom>
        </p:spPr>
      </p:pic>
      <p:pic>
        <p:nvPicPr>
          <p:cNvPr id="5" name="Picture 4"/>
          <p:cNvPicPr>
            <a:picLocks noChangeAspect="1"/>
          </p:cNvPicPr>
          <p:nvPr/>
        </p:nvPicPr>
        <p:blipFill rotWithShape="1">
          <a:blip r:embed="rId5"/>
          <a:srcRect l="37052" t="11324" r="28022" b="16402"/>
          <a:stretch/>
        </p:blipFill>
        <p:spPr>
          <a:xfrm>
            <a:off x="2500582" y="2718421"/>
            <a:ext cx="2661314" cy="3096336"/>
          </a:xfrm>
          <a:prstGeom prst="rect">
            <a:avLst/>
          </a:prstGeom>
        </p:spPr>
      </p:pic>
      <p:pic>
        <p:nvPicPr>
          <p:cNvPr id="1026" name="Picture 2" descr="Hasil gambar untuk sco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3403" y="4266589"/>
            <a:ext cx="714565" cy="71456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Hasil gambar untuk i ag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cdn1.vectorstock.com/i/thumb-large/06/45/i-agree-button-click-vector-226064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3243" y="5185928"/>
            <a:ext cx="1077622" cy="11319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Universitas-terbuka-logo copy"/>
          <p:cNvPicPr>
            <a:picLocks noChangeAspect="1" noChangeArrowheads="1"/>
          </p:cNvPicPr>
          <p:nvPr/>
        </p:nvPicPr>
        <p:blipFill rotWithShape="1">
          <a:blip r:embed="rId8">
            <a:extLst>
              <a:ext uri="{28A0092B-C50C-407E-A947-70E740481C1C}">
                <a14:useLocalDpi xmlns:a14="http://schemas.microsoft.com/office/drawing/2010/main" val="0"/>
              </a:ext>
            </a:extLst>
          </a:blip>
          <a:srcRect t="8487" b="8495"/>
          <a:stretch/>
        </p:blipFill>
        <p:spPr bwMode="auto">
          <a:xfrm>
            <a:off x="307975" y="297174"/>
            <a:ext cx="908314" cy="754062"/>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20258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80">
                                          <p:stCondLst>
                                            <p:cond delay="0"/>
                                          </p:stCondLst>
                                        </p:cTn>
                                        <p:tgtEl>
                                          <p:spTgt spid="1026"/>
                                        </p:tgtEl>
                                      </p:cBhvr>
                                    </p:animEffect>
                                    <p:anim calcmode="lin" valueType="num">
                                      <p:cBhvr>
                                        <p:cTn id="2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4" dur="26">
                                          <p:stCondLst>
                                            <p:cond delay="650"/>
                                          </p:stCondLst>
                                        </p:cTn>
                                        <p:tgtEl>
                                          <p:spTgt spid="1026"/>
                                        </p:tgtEl>
                                      </p:cBhvr>
                                      <p:to x="100000" y="60000"/>
                                    </p:animScale>
                                    <p:animScale>
                                      <p:cBhvr>
                                        <p:cTn id="35" dur="166" decel="50000">
                                          <p:stCondLst>
                                            <p:cond delay="676"/>
                                          </p:stCondLst>
                                        </p:cTn>
                                        <p:tgtEl>
                                          <p:spTgt spid="1026"/>
                                        </p:tgtEl>
                                      </p:cBhvr>
                                      <p:to x="100000" y="100000"/>
                                    </p:animScale>
                                    <p:animScale>
                                      <p:cBhvr>
                                        <p:cTn id="36" dur="26">
                                          <p:stCondLst>
                                            <p:cond delay="1312"/>
                                          </p:stCondLst>
                                        </p:cTn>
                                        <p:tgtEl>
                                          <p:spTgt spid="1026"/>
                                        </p:tgtEl>
                                      </p:cBhvr>
                                      <p:to x="100000" y="80000"/>
                                    </p:animScale>
                                    <p:animScale>
                                      <p:cBhvr>
                                        <p:cTn id="37" dur="166" decel="50000">
                                          <p:stCondLst>
                                            <p:cond delay="1338"/>
                                          </p:stCondLst>
                                        </p:cTn>
                                        <p:tgtEl>
                                          <p:spTgt spid="1026"/>
                                        </p:tgtEl>
                                      </p:cBhvr>
                                      <p:to x="100000" y="100000"/>
                                    </p:animScale>
                                    <p:animScale>
                                      <p:cBhvr>
                                        <p:cTn id="38" dur="26">
                                          <p:stCondLst>
                                            <p:cond delay="1642"/>
                                          </p:stCondLst>
                                        </p:cTn>
                                        <p:tgtEl>
                                          <p:spTgt spid="1026"/>
                                        </p:tgtEl>
                                      </p:cBhvr>
                                      <p:to x="100000" y="90000"/>
                                    </p:animScale>
                                    <p:animScale>
                                      <p:cBhvr>
                                        <p:cTn id="39" dur="166" decel="50000">
                                          <p:stCondLst>
                                            <p:cond delay="1668"/>
                                          </p:stCondLst>
                                        </p:cTn>
                                        <p:tgtEl>
                                          <p:spTgt spid="1026"/>
                                        </p:tgtEl>
                                      </p:cBhvr>
                                      <p:to x="100000" y="100000"/>
                                    </p:animScale>
                                    <p:animScale>
                                      <p:cBhvr>
                                        <p:cTn id="40" dur="26">
                                          <p:stCondLst>
                                            <p:cond delay="1808"/>
                                          </p:stCondLst>
                                        </p:cTn>
                                        <p:tgtEl>
                                          <p:spTgt spid="1026"/>
                                        </p:tgtEl>
                                      </p:cBhvr>
                                      <p:to x="100000" y="95000"/>
                                    </p:animScale>
                                    <p:animScale>
                                      <p:cBhvr>
                                        <p:cTn id="41" dur="166" decel="50000">
                                          <p:stCondLst>
                                            <p:cond delay="1834"/>
                                          </p:stCondLst>
                                        </p:cTn>
                                        <p:tgtEl>
                                          <p:spTgt spid="102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34"/>
                                        </p:tgtEl>
                                        <p:attrNameLst>
                                          <p:attrName>style.visibility</p:attrName>
                                        </p:attrNameLst>
                                      </p:cBhvr>
                                      <p:to>
                                        <p:strVal val="visible"/>
                                      </p:to>
                                    </p:set>
                                    <p:animEffect transition="in" filter="fade">
                                      <p:cBhvr>
                                        <p:cTn id="46" dur="1000"/>
                                        <p:tgtEl>
                                          <p:spTgt spid="1034"/>
                                        </p:tgtEl>
                                      </p:cBhvr>
                                    </p:animEffect>
                                    <p:anim calcmode="lin" valueType="num">
                                      <p:cBhvr>
                                        <p:cTn id="47" dur="1000" fill="hold"/>
                                        <p:tgtEl>
                                          <p:spTgt spid="1034"/>
                                        </p:tgtEl>
                                        <p:attrNameLst>
                                          <p:attrName>ppt_x</p:attrName>
                                        </p:attrNameLst>
                                      </p:cBhvr>
                                      <p:tavLst>
                                        <p:tav tm="0">
                                          <p:val>
                                            <p:strVal val="#ppt_x"/>
                                          </p:val>
                                        </p:tav>
                                        <p:tav tm="100000">
                                          <p:val>
                                            <p:strVal val="#ppt_x"/>
                                          </p:val>
                                        </p:tav>
                                      </p:tavLst>
                                    </p:anim>
                                    <p:anim calcmode="lin" valueType="num">
                                      <p:cBhvr>
                                        <p:cTn id="48"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5122"/>
                                        </p:tgtEl>
                                        <p:attrNameLst>
                                          <p:attrName>style.visibility</p:attrName>
                                        </p:attrNameLst>
                                      </p:cBhvr>
                                      <p:to>
                                        <p:strVal val="visible"/>
                                      </p:to>
                                    </p:set>
                                    <p:anim calcmode="lin" valueType="num">
                                      <p:cBhvr>
                                        <p:cTn id="53" dur="1000" fill="hold"/>
                                        <p:tgtEl>
                                          <p:spTgt spid="5122"/>
                                        </p:tgtEl>
                                        <p:attrNameLst>
                                          <p:attrName>ppt_w</p:attrName>
                                        </p:attrNameLst>
                                      </p:cBhvr>
                                      <p:tavLst>
                                        <p:tav tm="0">
                                          <p:val>
                                            <p:fltVal val="0"/>
                                          </p:val>
                                        </p:tav>
                                        <p:tav tm="100000">
                                          <p:val>
                                            <p:strVal val="#ppt_w"/>
                                          </p:val>
                                        </p:tav>
                                      </p:tavLst>
                                    </p:anim>
                                    <p:anim calcmode="lin" valueType="num">
                                      <p:cBhvr>
                                        <p:cTn id="54" dur="1000" fill="hold"/>
                                        <p:tgtEl>
                                          <p:spTgt spid="5122"/>
                                        </p:tgtEl>
                                        <p:attrNameLst>
                                          <p:attrName>ppt_h</p:attrName>
                                        </p:attrNameLst>
                                      </p:cBhvr>
                                      <p:tavLst>
                                        <p:tav tm="0">
                                          <p:val>
                                            <p:fltVal val="0"/>
                                          </p:val>
                                        </p:tav>
                                        <p:tav tm="100000">
                                          <p:val>
                                            <p:strVal val="#ppt_h"/>
                                          </p:val>
                                        </p:tav>
                                      </p:tavLst>
                                    </p:anim>
                                    <p:anim calcmode="lin" valueType="num">
                                      <p:cBhvr>
                                        <p:cTn id="55" dur="1000" fill="hold"/>
                                        <p:tgtEl>
                                          <p:spTgt spid="5122"/>
                                        </p:tgtEl>
                                        <p:attrNameLst>
                                          <p:attrName>style.rotation</p:attrName>
                                        </p:attrNameLst>
                                      </p:cBhvr>
                                      <p:tavLst>
                                        <p:tav tm="0">
                                          <p:val>
                                            <p:fltVal val="90"/>
                                          </p:val>
                                        </p:tav>
                                        <p:tav tm="100000">
                                          <p:val>
                                            <p:fltVal val="0"/>
                                          </p:val>
                                        </p:tav>
                                      </p:tavLst>
                                    </p:anim>
                                    <p:animEffect transition="in" filter="fade">
                                      <p:cBhvr>
                                        <p:cTn id="56" dur="1000"/>
                                        <p:tgtEl>
                                          <p:spTgt spid="512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271572" cy="1450757"/>
          </a:xfrm>
        </p:spPr>
        <p:txBody>
          <a:bodyPr>
            <a:normAutofit/>
          </a:bodyPr>
          <a:lstStyle/>
          <a:p>
            <a:r>
              <a:rPr lang="en-US" sz="4000" dirty="0"/>
              <a:t>if prevention can not be done then there must be countermeasures</a:t>
            </a:r>
          </a:p>
        </p:txBody>
      </p:sp>
      <p:sp>
        <p:nvSpPr>
          <p:cNvPr id="4" name="TextBox 3"/>
          <p:cNvSpPr txBox="1"/>
          <p:nvPr/>
        </p:nvSpPr>
        <p:spPr>
          <a:xfrm>
            <a:off x="1097280" y="2115403"/>
            <a:ext cx="3657602" cy="1754326"/>
          </a:xfrm>
          <a:prstGeom prst="rect">
            <a:avLst/>
          </a:prstGeom>
          <a:noFill/>
        </p:spPr>
        <p:txBody>
          <a:bodyPr wrap="square" rtlCol="0">
            <a:spAutoFit/>
          </a:bodyPr>
          <a:lstStyle/>
          <a:p>
            <a:pPr algn="just"/>
            <a:r>
              <a:rPr lang="en-US" b="1" dirty="0" smtClean="0"/>
              <a:t>Through forensic data must be revealed violations committed through data collection, testing, analysis and conclusions so that the suspension of sanctions can be given clearly.  </a:t>
            </a:r>
            <a:endParaRPr lang="en-US" b="1" dirty="0"/>
          </a:p>
        </p:txBody>
      </p:sp>
      <p:sp>
        <p:nvSpPr>
          <p:cNvPr id="5" name="TextBox 4"/>
          <p:cNvSpPr txBox="1"/>
          <p:nvPr/>
        </p:nvSpPr>
        <p:spPr>
          <a:xfrm>
            <a:off x="5394960" y="2115403"/>
            <a:ext cx="5760720" cy="3970318"/>
          </a:xfrm>
          <a:prstGeom prst="rect">
            <a:avLst/>
          </a:prstGeom>
          <a:noFill/>
        </p:spPr>
        <p:txBody>
          <a:bodyPr wrap="square" rtlCol="0">
            <a:spAutoFit/>
          </a:bodyPr>
          <a:lstStyle/>
          <a:p>
            <a:pPr marL="342900" indent="-342900">
              <a:buFont typeface="+mj-lt"/>
              <a:buAutoNum type="arabicPeriod"/>
            </a:pPr>
            <a:r>
              <a:rPr lang="id-ID" b="1" dirty="0"/>
              <a:t>Search for IP address of the device used</a:t>
            </a:r>
            <a:endParaRPr lang="en-US" b="1" dirty="0"/>
          </a:p>
          <a:p>
            <a:pPr algn="just"/>
            <a:r>
              <a:rPr lang="id-ID" dirty="0" smtClean="0"/>
              <a:t>Basically </a:t>
            </a:r>
            <a:r>
              <a:rPr lang="id-ID" dirty="0"/>
              <a:t>e-Learning users, both tutors and students identified as cheating, will tend to use the same IP address or the same device in accessing the </a:t>
            </a:r>
            <a:r>
              <a:rPr lang="id-ID" dirty="0" smtClean="0"/>
              <a:t>e-learning.</a:t>
            </a:r>
            <a:endParaRPr lang="en-US" dirty="0"/>
          </a:p>
          <a:p>
            <a:pPr algn="just"/>
            <a:r>
              <a:rPr lang="en-US" b="1" dirty="0" smtClean="0"/>
              <a:t>2. </a:t>
            </a:r>
            <a:r>
              <a:rPr lang="id-ID" b="1" dirty="0" smtClean="0"/>
              <a:t>Develop </a:t>
            </a:r>
            <a:r>
              <a:rPr lang="id-ID" b="1" dirty="0"/>
              <a:t>of a supervisory system (online proctoring) </a:t>
            </a:r>
            <a:r>
              <a:rPr lang="id-ID" dirty="0"/>
              <a:t>that supervises students and tutors who have been identified as cheating so that they can be seen through the data provided, either photos or other things, so that someone who accesses the service is entitled or not.</a:t>
            </a:r>
            <a:endParaRPr lang="en-US" dirty="0"/>
          </a:p>
          <a:p>
            <a:pPr algn="just"/>
            <a:r>
              <a:rPr lang="en-US" b="1" dirty="0" smtClean="0"/>
              <a:t>3. </a:t>
            </a:r>
            <a:r>
              <a:rPr lang="id-ID" b="1" dirty="0" smtClean="0"/>
              <a:t>The develop Video </a:t>
            </a:r>
            <a:r>
              <a:rPr lang="id-ID" b="1" dirty="0"/>
              <a:t>Conference media </a:t>
            </a:r>
            <a:r>
              <a:rPr lang="id-ID" dirty="0"/>
              <a:t>that can be used by supervisors, students and tutors is not only to ensure that the right people have the right to access it can also be a means to animate class through online discussion.</a:t>
            </a:r>
            <a:endParaRPr lang="en-US" dirty="0"/>
          </a:p>
          <a:p>
            <a:pPr algn="just"/>
            <a:endParaRPr lang="en-US" dirty="0"/>
          </a:p>
        </p:txBody>
      </p:sp>
      <p:pic>
        <p:nvPicPr>
          <p:cNvPr id="6" name="Picture 6" descr="Hasil gambar untuk penindakan ilustr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417" y="4100562"/>
            <a:ext cx="3015327" cy="16928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Universitas-terbuka-logo copy"/>
          <p:cNvPicPr>
            <a:picLocks noChangeAspect="1" noChangeArrowheads="1"/>
          </p:cNvPicPr>
          <p:nvPr/>
        </p:nvPicPr>
        <p:blipFill rotWithShape="1">
          <a:blip r:embed="rId4">
            <a:extLst>
              <a:ext uri="{28A0092B-C50C-407E-A947-70E740481C1C}">
                <a14:useLocalDpi xmlns:a14="http://schemas.microsoft.com/office/drawing/2010/main" val="0"/>
              </a:ext>
            </a:extLst>
          </a:blip>
          <a:srcRect t="8487" b="8495"/>
          <a:stretch/>
        </p:blipFill>
        <p:spPr bwMode="auto">
          <a:xfrm>
            <a:off x="9638927" y="286603"/>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06960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final C</a:t>
            </a:r>
            <a:r>
              <a:rPr lang="en-US" dirty="0" smtClean="0"/>
              <a:t>onclusion</a:t>
            </a:r>
            <a:endParaRPr lang="en-US" dirty="0"/>
          </a:p>
        </p:txBody>
      </p:sp>
      <p:sp>
        <p:nvSpPr>
          <p:cNvPr id="4" name="Rectangle 3"/>
          <p:cNvSpPr/>
          <p:nvPr/>
        </p:nvSpPr>
        <p:spPr>
          <a:xfrm>
            <a:off x="935561" y="2087602"/>
            <a:ext cx="3981796" cy="646331"/>
          </a:xfrm>
          <a:prstGeom prst="rect">
            <a:avLst/>
          </a:prstGeom>
        </p:spPr>
        <p:txBody>
          <a:bodyPr wrap="none">
            <a:spAutoFit/>
          </a:bodyPr>
          <a:lstStyle/>
          <a:p>
            <a:r>
              <a:rPr lang="en-US" sz="3600" dirty="0"/>
              <a:t>which must be done</a:t>
            </a:r>
          </a:p>
        </p:txBody>
      </p:sp>
      <p:sp>
        <p:nvSpPr>
          <p:cNvPr id="5" name="TextBox 4"/>
          <p:cNvSpPr txBox="1"/>
          <p:nvPr/>
        </p:nvSpPr>
        <p:spPr>
          <a:xfrm>
            <a:off x="1291835" y="3222677"/>
            <a:ext cx="3928533" cy="1754326"/>
          </a:xfrm>
          <a:prstGeom prst="rect">
            <a:avLst/>
          </a:prstGeom>
          <a:noFill/>
        </p:spPr>
        <p:txBody>
          <a:bodyPr wrap="square" rtlCol="0">
            <a:spAutoFit/>
          </a:bodyPr>
          <a:lstStyle/>
          <a:p>
            <a:pPr marL="342900" indent="-342900">
              <a:buAutoNum type="arabicPeriod"/>
            </a:pPr>
            <a:r>
              <a:rPr lang="en-US" dirty="0"/>
              <a:t>Settings regarding </a:t>
            </a:r>
            <a:r>
              <a:rPr lang="en-US" dirty="0" smtClean="0"/>
              <a:t>ethics to be habit</a:t>
            </a:r>
          </a:p>
          <a:p>
            <a:pPr marL="342900" indent="-342900">
              <a:buAutoNum type="arabicPeriod"/>
            </a:pPr>
            <a:r>
              <a:rPr lang="id-ID" dirty="0" smtClean="0"/>
              <a:t>The </a:t>
            </a:r>
            <a:r>
              <a:rPr lang="id-ID" dirty="0"/>
              <a:t>use of the Face Lock </a:t>
            </a:r>
            <a:r>
              <a:rPr lang="id-ID" dirty="0" smtClean="0"/>
              <a:t>Method</a:t>
            </a:r>
            <a:endParaRPr lang="en-US" dirty="0" smtClean="0"/>
          </a:p>
          <a:p>
            <a:pPr marL="342900" indent="-342900">
              <a:buFontTx/>
              <a:buAutoNum type="arabicPeriod"/>
            </a:pPr>
            <a:r>
              <a:rPr lang="en-US" dirty="0"/>
              <a:t>users must take pictures of themselves before and after following the tutorial/</a:t>
            </a:r>
            <a:r>
              <a:rPr lang="en-US" dirty="0" err="1"/>
              <a:t>elearning</a:t>
            </a:r>
            <a:endParaRPr lang="en-US" dirty="0"/>
          </a:p>
          <a:p>
            <a:pPr marL="342900" indent="-342900">
              <a:buAutoNum type="arabicPeriod"/>
            </a:pPr>
            <a:r>
              <a:rPr lang="en-US" dirty="0" smtClean="0"/>
              <a:t> </a:t>
            </a:r>
            <a:r>
              <a:rPr lang="id-ID" dirty="0"/>
              <a:t>Development of a live chat / video</a:t>
            </a:r>
            <a:endParaRPr lang="en-US" dirty="0"/>
          </a:p>
        </p:txBody>
      </p:sp>
      <p:sp>
        <p:nvSpPr>
          <p:cNvPr id="6" name="Rectangle 5"/>
          <p:cNvSpPr/>
          <p:nvPr/>
        </p:nvSpPr>
        <p:spPr>
          <a:xfrm>
            <a:off x="6551981" y="2585297"/>
            <a:ext cx="5454185" cy="923330"/>
          </a:xfrm>
          <a:prstGeom prst="rect">
            <a:avLst/>
          </a:prstGeom>
        </p:spPr>
        <p:txBody>
          <a:bodyPr wrap="none">
            <a:spAutoFit/>
          </a:bodyPr>
          <a:lstStyle/>
          <a:p>
            <a:pPr marL="342900" indent="-342900">
              <a:buFont typeface="+mj-lt"/>
              <a:buAutoNum type="arabicPeriod"/>
            </a:pPr>
            <a:r>
              <a:rPr lang="id-ID" dirty="0"/>
              <a:t>Search for IP address of the device </a:t>
            </a:r>
            <a:r>
              <a:rPr lang="id-ID" dirty="0" smtClean="0"/>
              <a:t>used</a:t>
            </a:r>
            <a:endParaRPr lang="en-US" dirty="0" smtClean="0"/>
          </a:p>
          <a:p>
            <a:pPr marL="342900" indent="-342900">
              <a:buFont typeface="+mj-lt"/>
              <a:buAutoNum type="arabicPeriod"/>
            </a:pPr>
            <a:r>
              <a:rPr lang="id-ID" dirty="0"/>
              <a:t>Develop of a supervisory system (online proctoring</a:t>
            </a:r>
            <a:r>
              <a:rPr lang="id-ID" dirty="0" smtClean="0"/>
              <a:t>)</a:t>
            </a:r>
            <a:endParaRPr lang="en-US" dirty="0" smtClean="0"/>
          </a:p>
          <a:p>
            <a:pPr marL="342900" indent="-342900">
              <a:buFont typeface="+mj-lt"/>
              <a:buAutoNum type="arabicPeriod"/>
            </a:pPr>
            <a:r>
              <a:rPr lang="id-ID" dirty="0"/>
              <a:t>The develop Video Conference media</a:t>
            </a:r>
            <a:endParaRPr lang="en-US" dirty="0"/>
          </a:p>
        </p:txBody>
      </p:sp>
      <p:cxnSp>
        <p:nvCxnSpPr>
          <p:cNvPr id="8" name="Straight Arrow Connector 7"/>
          <p:cNvCxnSpPr>
            <a:stCxn id="4" idx="2"/>
          </p:cNvCxnSpPr>
          <p:nvPr/>
        </p:nvCxnSpPr>
        <p:spPr>
          <a:xfrm>
            <a:off x="2926459" y="2733933"/>
            <a:ext cx="3008" cy="488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p:cNvCxnSpPr>
          <p:nvPr/>
        </p:nvCxnSpPr>
        <p:spPr>
          <a:xfrm flipV="1">
            <a:off x="4917357" y="2410767"/>
            <a:ext cx="162076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38119" y="2219294"/>
            <a:ext cx="2269067" cy="369332"/>
          </a:xfrm>
          <a:prstGeom prst="rect">
            <a:avLst/>
          </a:prstGeom>
          <a:noFill/>
        </p:spPr>
        <p:txBody>
          <a:bodyPr wrap="square" rtlCol="0">
            <a:spAutoFit/>
          </a:bodyPr>
          <a:lstStyle/>
          <a:p>
            <a:r>
              <a:rPr lang="en-US" b="1" dirty="0" smtClean="0"/>
              <a:t>Repressive Way</a:t>
            </a:r>
            <a:endParaRPr lang="en-US" b="1" dirty="0"/>
          </a:p>
        </p:txBody>
      </p:sp>
      <p:sp>
        <p:nvSpPr>
          <p:cNvPr id="13" name="TextBox 12"/>
          <p:cNvSpPr txBox="1"/>
          <p:nvPr/>
        </p:nvSpPr>
        <p:spPr>
          <a:xfrm>
            <a:off x="3048000" y="2687767"/>
            <a:ext cx="2172368" cy="369331"/>
          </a:xfrm>
          <a:prstGeom prst="rect">
            <a:avLst/>
          </a:prstGeom>
          <a:noFill/>
        </p:spPr>
        <p:txBody>
          <a:bodyPr wrap="square" rtlCol="0">
            <a:spAutoFit/>
          </a:bodyPr>
          <a:lstStyle/>
          <a:p>
            <a:r>
              <a:rPr lang="en-US" b="1" dirty="0" smtClean="0"/>
              <a:t>Preventive Way</a:t>
            </a:r>
            <a:endParaRPr lang="en-US" b="1" dirty="0"/>
          </a:p>
        </p:txBody>
      </p:sp>
      <p:pic>
        <p:nvPicPr>
          <p:cNvPr id="15" name="Picture 3" descr="Universitas-terbuka-logo copy"/>
          <p:cNvPicPr>
            <a:picLocks noChangeAspect="1" noChangeArrowheads="1"/>
          </p:cNvPicPr>
          <p:nvPr/>
        </p:nvPicPr>
        <p:blipFill rotWithShape="1">
          <a:blip r:embed="rId2">
            <a:extLst>
              <a:ext uri="{28A0092B-C50C-407E-A947-70E740481C1C}">
                <a14:useLocalDpi xmlns:a14="http://schemas.microsoft.com/office/drawing/2010/main" val="0"/>
              </a:ext>
            </a:extLst>
          </a:blip>
          <a:srcRect t="8487" b="8495"/>
          <a:stretch/>
        </p:blipFill>
        <p:spPr bwMode="auto">
          <a:xfrm>
            <a:off x="9638927" y="382394"/>
            <a:ext cx="1516753" cy="1259174"/>
          </a:xfrm>
          <a:prstGeom prst="rect">
            <a:avLst/>
          </a:prstGeom>
          <a:ln/>
        </p:spPr>
        <p:style>
          <a:lnRef idx="2">
            <a:schemeClr val="accent6"/>
          </a:lnRef>
          <a:fillRef idx="1">
            <a:schemeClr val="lt1"/>
          </a:fillRef>
          <a:effectRef idx="0">
            <a:schemeClr val="accent6"/>
          </a:effectRef>
          <a:fontRef idx="minor">
            <a:schemeClr val="dk1"/>
          </a:fontRef>
        </p:style>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9889" y="3508627"/>
            <a:ext cx="4005791" cy="2665672"/>
          </a:xfrm>
          <a:prstGeom prst="rect">
            <a:avLst/>
          </a:prstGeom>
        </p:spPr>
      </p:pic>
    </p:spTree>
    <p:extLst>
      <p:ext uri="{BB962C8B-B14F-4D97-AF65-F5344CB8AC3E}">
        <p14:creationId xmlns:p14="http://schemas.microsoft.com/office/powerpoint/2010/main" val="9414057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a:t>
            </a:r>
            <a:r>
              <a:rPr lang="en-US" dirty="0" smtClean="0"/>
              <a:t>finally…</a:t>
            </a:r>
            <a:endParaRPr lang="en-US" dirty="0"/>
          </a:p>
        </p:txBody>
      </p:sp>
      <p:sp>
        <p:nvSpPr>
          <p:cNvPr id="4" name="TextBox 3"/>
          <p:cNvSpPr txBox="1"/>
          <p:nvPr/>
        </p:nvSpPr>
        <p:spPr>
          <a:xfrm>
            <a:off x="1760561" y="2565779"/>
            <a:ext cx="4585648" cy="369332"/>
          </a:xfrm>
          <a:prstGeom prst="rect">
            <a:avLst/>
          </a:prstGeom>
          <a:noFill/>
        </p:spPr>
        <p:txBody>
          <a:bodyPr wrap="square" rtlCol="0">
            <a:spAutoFit/>
          </a:bodyPr>
          <a:lstStyle/>
          <a:p>
            <a:endParaRPr lang="en-US" dirty="0"/>
          </a:p>
        </p:txBody>
      </p:sp>
      <p:pic>
        <p:nvPicPr>
          <p:cNvPr id="6146" name="Picture 2" descr="Hasil gambar untuk quote ki hajar dewant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80" y="2289981"/>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7280" y="2279787"/>
            <a:ext cx="2660073" cy="655324"/>
          </a:xfrm>
          <a:prstGeom prst="rect">
            <a:avLst/>
          </a:prstGeom>
          <a:noFill/>
        </p:spPr>
        <p:txBody>
          <a:bodyPr wrap="square" rtlCol="0">
            <a:spAutoFit/>
          </a:bodyPr>
          <a:lstStyle/>
          <a:p>
            <a:pPr algn="ctr"/>
            <a:r>
              <a:rPr lang="en-US" b="1" dirty="0" smtClean="0"/>
              <a:t>An </a:t>
            </a:r>
            <a:r>
              <a:rPr lang="id-ID" b="1" dirty="0" smtClean="0"/>
              <a:t>Indonesia's </a:t>
            </a:r>
            <a:r>
              <a:rPr lang="id-ID" b="1" dirty="0"/>
              <a:t>education experts</a:t>
            </a:r>
            <a:endParaRPr lang="en-US" dirty="0"/>
          </a:p>
        </p:txBody>
      </p:sp>
      <p:sp>
        <p:nvSpPr>
          <p:cNvPr id="6" name="TextBox 5"/>
          <p:cNvSpPr txBox="1"/>
          <p:nvPr/>
        </p:nvSpPr>
        <p:spPr>
          <a:xfrm>
            <a:off x="544943" y="3745545"/>
            <a:ext cx="3725839" cy="2031325"/>
          </a:xfrm>
          <a:prstGeom prst="rect">
            <a:avLst/>
          </a:prstGeom>
          <a:noFill/>
        </p:spPr>
        <p:txBody>
          <a:bodyPr wrap="square" rtlCol="0">
            <a:spAutoFit/>
          </a:bodyPr>
          <a:lstStyle/>
          <a:p>
            <a:pPr algn="just"/>
            <a:r>
              <a:rPr lang="en-US" b="1" dirty="0" smtClean="0"/>
              <a:t>Being</a:t>
            </a:r>
            <a:r>
              <a:rPr lang="id-ID" b="1" dirty="0" smtClean="0"/>
              <a:t>, </a:t>
            </a:r>
            <a:r>
              <a:rPr lang="id-ID" b="1" dirty="0"/>
              <a:t>an educator must set an </a:t>
            </a:r>
            <a:r>
              <a:rPr lang="id-ID" b="1" dirty="0" smtClean="0"/>
              <a:t>example </a:t>
            </a:r>
            <a:r>
              <a:rPr lang="id-ID" b="1" dirty="0"/>
              <a:t>of good action, </a:t>
            </a:r>
            <a:r>
              <a:rPr lang="en-US" b="1" dirty="0" smtClean="0"/>
              <a:t>being </a:t>
            </a:r>
            <a:r>
              <a:rPr lang="id-ID" b="1" dirty="0" smtClean="0"/>
              <a:t>in </a:t>
            </a:r>
            <a:r>
              <a:rPr lang="id-ID" b="1" dirty="0"/>
              <a:t>the middle or among students, the teacher must create initiatives and ideas, from behind a teacher must provide encouragement and direction</a:t>
            </a:r>
            <a:endParaRPr lang="en-US" dirty="0"/>
          </a:p>
        </p:txBody>
      </p:sp>
      <p:pic>
        <p:nvPicPr>
          <p:cNvPr id="7" name="Picture 3" descr="Universitas-terbuka-logo copy"/>
          <p:cNvPicPr>
            <a:picLocks noChangeAspect="1" noChangeArrowheads="1"/>
          </p:cNvPicPr>
          <p:nvPr/>
        </p:nvPicPr>
        <p:blipFill rotWithShape="1">
          <a:blip r:embed="rId4">
            <a:extLst>
              <a:ext uri="{28A0092B-C50C-407E-A947-70E740481C1C}">
                <a14:useLocalDpi xmlns:a14="http://schemas.microsoft.com/office/drawing/2010/main" val="0"/>
              </a:ext>
            </a:extLst>
          </a:blip>
          <a:srcRect t="8487" b="8495"/>
          <a:stretch/>
        </p:blipFill>
        <p:spPr bwMode="auto">
          <a:xfrm>
            <a:off x="9638927" y="382394"/>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4865563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5" name="Picture 14" descr="abstract design">
            <a:extLst>
              <a:ext uri="{FF2B5EF4-FFF2-40B4-BE49-F238E27FC236}">
                <a16:creationId xmlns:a16="http://schemas.microsoft.com/office/drawing/2014/main" xmlns=""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extLst/>
          </a:blip>
          <a:srcRect t="18308" r="6818" b="2872"/>
          <a:stretch/>
        </p:blipFill>
        <p:spPr>
          <a:xfrm flipH="1">
            <a:off x="-11992" y="10"/>
            <a:ext cx="12191980" cy="6857990"/>
          </a:xfrm>
          <a:prstGeom prst="rect">
            <a:avLst/>
          </a:prstGeom>
        </p:spPr>
      </p:pic>
      <p:sp>
        <p:nvSpPr>
          <p:cNvPr id="12" name="Title 11">
            <a:extLst>
              <a:ext uri="{FF2B5EF4-FFF2-40B4-BE49-F238E27FC236}">
                <a16:creationId xmlns:a16="http://schemas.microsoft.com/office/drawing/2014/main" xmlns="" id="{970C361B-D32E-42E0-A41E-86C3D9AC886F}"/>
              </a:ext>
            </a:extLst>
          </p:cNvPr>
          <p:cNvSpPr>
            <a:spLocks noGrp="1"/>
          </p:cNvSpPr>
          <p:nvPr>
            <p:ph type="ctrTitle"/>
          </p:nvPr>
        </p:nvSpPr>
        <p:spPr/>
        <p:txBody>
          <a:bodyPr>
            <a:normAutofit/>
          </a:bodyPr>
          <a:lstStyle/>
          <a:p>
            <a:r>
              <a:rPr lang="en-US" dirty="0"/>
              <a:t>Thank You!</a:t>
            </a:r>
            <a:endParaRPr lang="ru-RU" dirty="0"/>
          </a:p>
        </p:txBody>
      </p:sp>
      <p:sp>
        <p:nvSpPr>
          <p:cNvPr id="13" name="Subtitle 12">
            <a:extLst>
              <a:ext uri="{FF2B5EF4-FFF2-40B4-BE49-F238E27FC236}">
                <a16:creationId xmlns:a16="http://schemas.microsoft.com/office/drawing/2014/main" xmlns="" id="{336E726C-3DE4-41AA-88A0-C92B0C34163D}"/>
              </a:ext>
            </a:extLst>
          </p:cNvPr>
          <p:cNvSpPr>
            <a:spLocks noGrp="1"/>
          </p:cNvSpPr>
          <p:nvPr>
            <p:ph type="subTitle" idx="1"/>
          </p:nvPr>
        </p:nvSpPr>
        <p:spPr/>
        <p:txBody>
          <a:bodyPr>
            <a:normAutofit/>
          </a:bodyPr>
          <a:lstStyle/>
          <a:p>
            <a:r>
              <a:rPr lang="en-US" dirty="0" smtClean="0"/>
              <a:t>Jeffri.chandra@ecampus.ut.ac.id</a:t>
            </a:r>
            <a:endParaRPr lang="ru-RU" dirty="0"/>
          </a:p>
        </p:txBody>
      </p:sp>
      <p:sp>
        <p:nvSpPr>
          <p:cNvPr id="57" name="Rectangle 56">
            <a:extLst>
              <a:ext uri="{FF2B5EF4-FFF2-40B4-BE49-F238E27FC236}">
                <a16:creationId xmlns:a16="http://schemas.microsoft.com/office/drawing/2014/main" xmlns="" id="{318E9D62-7BA3-4D5E-8915-0D0E8661E3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3" descr="Universitas-terbuka-logo copy"/>
          <p:cNvPicPr>
            <a:picLocks noChangeAspect="1" noChangeArrowheads="1"/>
          </p:cNvPicPr>
          <p:nvPr/>
        </p:nvPicPr>
        <p:blipFill rotWithShape="1">
          <a:blip r:embed="rId5">
            <a:extLst>
              <a:ext uri="{28A0092B-C50C-407E-A947-70E740481C1C}">
                <a14:useLocalDpi xmlns:a14="http://schemas.microsoft.com/office/drawing/2010/main" val="0"/>
              </a:ext>
            </a:extLst>
          </a:blip>
          <a:srcRect t="8487" b="8495"/>
          <a:stretch/>
        </p:blipFill>
        <p:spPr bwMode="auto">
          <a:xfrm>
            <a:off x="9434582" y="2948508"/>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5107679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4174D3-6B10-409E-9110-EEBEAA7E38C0}"/>
              </a:ext>
            </a:extLst>
          </p:cNvPr>
          <p:cNvSpPr>
            <a:spLocks noGrp="1"/>
          </p:cNvSpPr>
          <p:nvPr>
            <p:ph type="title"/>
          </p:nvPr>
        </p:nvSpPr>
        <p:spPr>
          <a:xfrm>
            <a:off x="1063623" y="86208"/>
            <a:ext cx="4802031" cy="1641986"/>
          </a:xfrm>
        </p:spPr>
        <p:txBody>
          <a:bodyPr>
            <a:normAutofit/>
          </a:bodyPr>
          <a:lstStyle/>
          <a:p>
            <a:pPr lvl="0"/>
            <a:r>
              <a:rPr lang="en-GB" b="1" dirty="0"/>
              <a:t>INTRODUCTION </a:t>
            </a:r>
            <a:endParaRPr lang="en-US" dirty="0"/>
          </a:p>
        </p:txBody>
      </p:sp>
      <p:sp>
        <p:nvSpPr>
          <p:cNvPr id="78" name="Rectangle 77">
            <a:extLst>
              <a:ext uri="{FF2B5EF4-FFF2-40B4-BE49-F238E27FC236}">
                <a16:creationId xmlns:a16="http://schemas.microsoft.com/office/drawing/2014/main" xmlns="" id="{7527E565-DE8D-445C-9879-AD1D04415A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http://blog.eikontechnology.com/wp-content/uploads/2018/08/perkembangan_teknologi_masa_ki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691" y="1541205"/>
            <a:ext cx="6819343" cy="452038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637071" y="1917290"/>
            <a:ext cx="2418735" cy="752168"/>
          </a:xfrm>
          <a:prstGeom prst="roundRect">
            <a:avLst/>
          </a:prstGeom>
          <a:solidFill>
            <a:schemeClr val="accent5">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Technological Development</a:t>
            </a:r>
            <a:endParaRPr lang="en-US" dirty="0"/>
          </a:p>
        </p:txBody>
      </p:sp>
      <p:sp>
        <p:nvSpPr>
          <p:cNvPr id="9" name="Rounded Rectangle 8"/>
          <p:cNvSpPr/>
          <p:nvPr/>
        </p:nvSpPr>
        <p:spPr>
          <a:xfrm>
            <a:off x="1637071" y="3239596"/>
            <a:ext cx="2418735" cy="1020272"/>
          </a:xfrm>
          <a:prstGeom prst="roundRect">
            <a:avLst/>
          </a:prstGeom>
          <a:solidFill>
            <a:schemeClr val="accent5">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University Adaptation </a:t>
            </a:r>
            <a:r>
              <a:rPr lang="en-US" dirty="0"/>
              <a:t>and </a:t>
            </a:r>
            <a:r>
              <a:rPr lang="en-US" dirty="0" smtClean="0"/>
              <a:t>Innovation </a:t>
            </a:r>
            <a:r>
              <a:rPr lang="en-US" dirty="0"/>
              <a:t>in </a:t>
            </a:r>
            <a:r>
              <a:rPr lang="en-US" dirty="0" smtClean="0"/>
              <a:t>Learning</a:t>
            </a:r>
            <a:endParaRPr lang="en-US" dirty="0"/>
          </a:p>
        </p:txBody>
      </p:sp>
      <p:sp>
        <p:nvSpPr>
          <p:cNvPr id="10" name="Rounded Rectangle 9"/>
          <p:cNvSpPr/>
          <p:nvPr/>
        </p:nvSpPr>
        <p:spPr>
          <a:xfrm>
            <a:off x="1637071" y="4830007"/>
            <a:ext cx="2418735" cy="1020272"/>
          </a:xfrm>
          <a:prstGeom prst="roundRect">
            <a:avLst/>
          </a:prstGeom>
          <a:solidFill>
            <a:schemeClr val="accent5">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ONLINE / E-LEARNING TUTORIAL</a:t>
            </a:r>
            <a:endParaRPr lang="en-US" b="1" dirty="0"/>
          </a:p>
        </p:txBody>
      </p:sp>
      <p:sp>
        <p:nvSpPr>
          <p:cNvPr id="6" name="Down Arrow 5"/>
          <p:cNvSpPr/>
          <p:nvPr/>
        </p:nvSpPr>
        <p:spPr>
          <a:xfrm>
            <a:off x="2603960" y="2814526"/>
            <a:ext cx="324465" cy="30971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Down Arrow 11"/>
          <p:cNvSpPr/>
          <p:nvPr/>
        </p:nvSpPr>
        <p:spPr>
          <a:xfrm>
            <a:off x="2603960" y="4390079"/>
            <a:ext cx="324465" cy="30971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1" name="Picture 3" descr="Universitas-terbuka-logo copy"/>
          <p:cNvPicPr>
            <a:picLocks noChangeAspect="1" noChangeArrowheads="1"/>
          </p:cNvPicPr>
          <p:nvPr/>
        </p:nvPicPr>
        <p:blipFill rotWithShape="1">
          <a:blip r:embed="rId5">
            <a:extLst>
              <a:ext uri="{28A0092B-C50C-407E-A947-70E740481C1C}">
                <a14:useLocalDpi xmlns:a14="http://schemas.microsoft.com/office/drawing/2010/main" val="0"/>
              </a:ext>
            </a:extLst>
          </a:blip>
          <a:srcRect t="8487" b="8495"/>
          <a:stretch/>
        </p:blipFill>
        <p:spPr bwMode="auto">
          <a:xfrm>
            <a:off x="10408434" y="86208"/>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333881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3DC570-72AC-45BE-BB60-458EBBAC8C19}"/>
              </a:ext>
            </a:extLst>
          </p:cNvPr>
          <p:cNvSpPr>
            <a:spLocks noGrp="1"/>
          </p:cNvSpPr>
          <p:nvPr>
            <p:ph type="title"/>
          </p:nvPr>
        </p:nvSpPr>
        <p:spPr>
          <a:xfrm>
            <a:off x="1137532" y="172338"/>
            <a:ext cx="9404723" cy="1400530"/>
          </a:xfrm>
        </p:spPr>
        <p:txBody>
          <a:bodyPr>
            <a:normAutofit/>
          </a:bodyPr>
          <a:lstStyle/>
          <a:p>
            <a:r>
              <a:rPr lang="en-US" sz="4400" dirty="0" smtClean="0"/>
              <a:t>Online Tutorial In Indonesia</a:t>
            </a:r>
            <a:endParaRPr lang="ru-RU" sz="4400" dirty="0"/>
          </a:p>
        </p:txBody>
      </p:sp>
      <p:grpSp>
        <p:nvGrpSpPr>
          <p:cNvPr id="5" name="Group 4"/>
          <p:cNvGrpSpPr/>
          <p:nvPr/>
        </p:nvGrpSpPr>
        <p:grpSpPr>
          <a:xfrm>
            <a:off x="4660490" y="2585094"/>
            <a:ext cx="7020232" cy="3114007"/>
            <a:chOff x="4369308" y="2138515"/>
            <a:chExt cx="6986950" cy="3051371"/>
          </a:xfrm>
        </p:grpSpPr>
        <p:pic>
          <p:nvPicPr>
            <p:cNvPr id="2050" name="Picture 2" descr="https://image.shutterstock.com/image-vector/map-indonesia-glowing-point-lines-260nw-722615470.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79" b="27692"/>
            <a:stretch/>
          </p:blipFill>
          <p:spPr bwMode="auto">
            <a:xfrm>
              <a:off x="4369308" y="2138515"/>
              <a:ext cx="6986950" cy="3051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16994" y="4820554"/>
              <a:ext cx="2344994" cy="369332"/>
            </a:xfrm>
            <a:prstGeom prst="rect">
              <a:avLst/>
            </a:prstGeom>
            <a:noFill/>
          </p:spPr>
          <p:txBody>
            <a:bodyPr wrap="square" rtlCol="0">
              <a:spAutoFit/>
            </a:bodyPr>
            <a:lstStyle/>
            <a:p>
              <a:r>
                <a:rPr lang="en-US" dirty="0" smtClean="0"/>
                <a:t>MAP OF INDONESIA</a:t>
              </a:r>
              <a:endParaRPr lang="en-US" dirty="0"/>
            </a:p>
          </p:txBody>
        </p:sp>
      </p:grpSp>
      <p:sp>
        <p:nvSpPr>
          <p:cNvPr id="7" name="TextBox 6"/>
          <p:cNvSpPr txBox="1"/>
          <p:nvPr/>
        </p:nvSpPr>
        <p:spPr>
          <a:xfrm>
            <a:off x="733634" y="1975715"/>
            <a:ext cx="3274142" cy="923330"/>
          </a:xfrm>
          <a:prstGeom prst="rect">
            <a:avLst/>
          </a:prstGeom>
          <a:noFill/>
        </p:spPr>
        <p:txBody>
          <a:bodyPr wrap="square" rtlCol="0">
            <a:spAutoFit/>
          </a:bodyPr>
          <a:lstStyle/>
          <a:p>
            <a:pPr algn="ctr"/>
            <a:r>
              <a:rPr lang="en-US" dirty="0" smtClean="0"/>
              <a:t>E-learning to become a primadona in learning media in </a:t>
            </a:r>
            <a:r>
              <a:rPr lang="en-US" dirty="0"/>
              <a:t>I</a:t>
            </a:r>
            <a:r>
              <a:rPr lang="en-US" dirty="0" smtClean="0"/>
              <a:t>ndonesia </a:t>
            </a:r>
            <a:r>
              <a:rPr lang="en-US" dirty="0"/>
              <a:t>because among others</a:t>
            </a:r>
          </a:p>
        </p:txBody>
      </p:sp>
      <p:sp>
        <p:nvSpPr>
          <p:cNvPr id="9" name="Rounded Rectangle 8"/>
          <p:cNvSpPr/>
          <p:nvPr/>
        </p:nvSpPr>
        <p:spPr>
          <a:xfrm>
            <a:off x="733634" y="4332507"/>
            <a:ext cx="3454908" cy="883265"/>
          </a:xfrm>
          <a:prstGeom prst="roundRect">
            <a:avLst/>
          </a:prstGeom>
          <a:solidFill>
            <a:schemeClr val="accent4">
              <a:lumMod val="50000"/>
            </a:schemeClr>
          </a:solidFill>
          <a:ln>
            <a:solidFill>
              <a:schemeClr val="tx2">
                <a:lumMod val="1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dirty="0"/>
              <a:t>2</a:t>
            </a:r>
            <a:r>
              <a:rPr lang="en-US" dirty="0" smtClean="0"/>
              <a:t>. </a:t>
            </a:r>
            <a:r>
              <a:rPr lang="en-US" dirty="0"/>
              <a:t>Providing equal distribution of education to anyone, anywhere and anytime in Indonesia.</a:t>
            </a:r>
          </a:p>
        </p:txBody>
      </p:sp>
      <p:sp>
        <p:nvSpPr>
          <p:cNvPr id="11" name="Rounded Rectangle 10"/>
          <p:cNvSpPr/>
          <p:nvPr/>
        </p:nvSpPr>
        <p:spPr>
          <a:xfrm>
            <a:off x="776184" y="3035924"/>
            <a:ext cx="3412358" cy="1163724"/>
          </a:xfrm>
          <a:prstGeom prst="roundRect">
            <a:avLst/>
          </a:prstGeom>
          <a:solidFill>
            <a:schemeClr val="accent4">
              <a:lumMod val="50000"/>
            </a:schemeClr>
          </a:solidFill>
          <a:ln>
            <a:solidFill>
              <a:schemeClr val="tx2">
                <a:lumMod val="1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n-US" dirty="0"/>
              <a:t>1</a:t>
            </a:r>
            <a:r>
              <a:rPr lang="en-US" dirty="0" smtClean="0"/>
              <a:t>. </a:t>
            </a:r>
            <a:r>
              <a:rPr lang="en-US" dirty="0"/>
              <a:t>Indonesia is an archipelagic </a:t>
            </a:r>
            <a:r>
              <a:rPr lang="en-US" dirty="0" smtClean="0"/>
              <a:t>state so </a:t>
            </a:r>
            <a:r>
              <a:rPr lang="en-US" dirty="0"/>
              <a:t>the cost of education will be relatively cheaper by using e learning</a:t>
            </a:r>
          </a:p>
        </p:txBody>
      </p:sp>
      <p:sp>
        <p:nvSpPr>
          <p:cNvPr id="13" name="Down Arrow 12"/>
          <p:cNvSpPr/>
          <p:nvPr/>
        </p:nvSpPr>
        <p:spPr>
          <a:xfrm>
            <a:off x="2268511" y="5241901"/>
            <a:ext cx="427703" cy="457200"/>
          </a:xfrm>
          <a:prstGeom prst="downArrow">
            <a:avLst/>
          </a:prstGeom>
          <a:solidFill>
            <a:schemeClr val="accent4">
              <a:lumMod val="50000"/>
            </a:schemeClr>
          </a:solidFill>
          <a:ln>
            <a:solidFill>
              <a:schemeClr val="tx2">
                <a:lumMod val="1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Rounded Rectangle 13"/>
          <p:cNvSpPr/>
          <p:nvPr/>
        </p:nvSpPr>
        <p:spPr>
          <a:xfrm>
            <a:off x="600898" y="5725230"/>
            <a:ext cx="3849329" cy="477756"/>
          </a:xfrm>
          <a:prstGeom prst="roundRect">
            <a:avLst/>
          </a:prstGeom>
          <a:solidFill>
            <a:schemeClr val="accent4">
              <a:lumMod val="50000"/>
            </a:schemeClr>
          </a:solidFill>
          <a:ln>
            <a:solidFill>
              <a:schemeClr val="tx2">
                <a:lumMod val="1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but raises a </a:t>
            </a:r>
            <a:r>
              <a:rPr lang="en-US" dirty="0" smtClean="0"/>
              <a:t> any problems </a:t>
            </a:r>
            <a:r>
              <a:rPr lang="en-US" dirty="0"/>
              <a:t>that must be resolved</a:t>
            </a:r>
          </a:p>
        </p:txBody>
      </p:sp>
      <p:sp>
        <p:nvSpPr>
          <p:cNvPr id="15" name="AutoShape 4" descr="data:image/jpeg;base64,/9j/4AAQSkZJRgABAQAAAQABAAD/2wCEAAkGBxAQDw8QEQ8OEBAQEBAXFRAQDw8QFxkYFxIXFxUYFxcYHSggGBomHRYTITMhJSkrLjouFyAzODMtNygtLisBCgoKDg0OGBAQGCsdHx0rLSstLS0tLS0tLS0tLS0rLS0tLS0tLS0tLS0tLS0rLS0tKy0tLS0vKys3Ky0tMistK//AABEIAKgBLAMBIgACEQEDEQH/xAAbAAEAAgMBAQAAAAAAAAAAAAAAAQYDBAUHAv/EADoQAAIBAgMGAwYEBgIDAQAAAAABAgMRBAUhBhIxQVFxYYGREyIyobHBQlJi0RQjM3Lh8FOCFWPxB//EABgBAQEBAQEAAAAAAAAAAAAAAAACAQME/8QAHREBAQACAwEBAQAAAAAAAAAAAAECEQMSITFBUf/aAAwDAQACEQMRAD8A0gAeVQAAAAAAAAQSAAAAAAAD5nNRV20l1bSNOrm1GP497+1OQG8Dj1NoIfhpzfdxj+5hW0Duv5St/c2/obqt07wGHi6kVOEZyjJaNRkzJKhNcYTXeMkSxjIJYNAAAAAAAAAAAAAAAAAAAQCQAAAAAAAAAAAAAAAABirSnZ7qTfK7087HAzHF4qPxShFfoa++pYakLprea7W+5yMRltO/u06lapL4U5Tk34u3IqEV6deUnq3J+LbMlOnJ2vp4Wu/Q7k9nalBRlVio793ZNN9ukePieg5dltOjGjLB4ak/aJOVarN3SsuesnLjorLQzPk6u/Hh2UbKtj8VWW86caNNK7qYh7iS5vd427otWG2AoVcOp0cY6k3e1SMI+ydtLWWtvG53s32iwOGpyhWnGrKS1oRSqN80pLgvNnF2vxuZfwccRF0MNhpRpN0qNS9aEKv9N1HZKKfSPz5Tj3y9Vl0x8cfI8RUwOKlgsQ42m1ZxmpJSfB35J8LOzvYuZ5rsxs5Vx1W0bwpRl/MrdOdo9Zv/ACz1ytgacKXGV4rSUndt+Pczkkjl1t9cmpSjL4oxl3SZpV8npS4Jwf6Xp6M6BJG3NWcVlFSGq9+PWPH0OeXY0cflkKt2vdn+Zc+6K7Crgy4nDypy3ZKz+T7GIsAAAAAAAAAAAAAAAAAAAAAAAAAAAAAAAmEHJpJXbdkgM2Cwkqs91cOb6ItWGw8acVGKsl6vxZjwGEVKCiuPGT6s2TnbscraTDb+Hk+dN7y7c/l9CkYzN68XRpSq1f4ZOO9Tpy3G4795q611XielTipJp8Gmn5lPyPA0ZYxUcRSjUSc0lO9t5a8OeifErGzXv4rDe9G19TA4uWHhllDeqLf3/YYWdFKLt7OE0/imtby4HeynZjG16FKjmGKqfw1Ld3cJCUW/d+FTmuS6XfdFvp4SEIKFKMKUU01GEFFaeCscTN9ssNhqjpNVKs46S9lGNk+jcnq+xt5Mr8dpxye13sLhoUoRp04RpwirKMVZImvSU4uL5/LxOVku02Fxb3KcpRqWb9nUW7J2425PyZ2TnXTyxX6tJwk4vijGbGYZnh5tKFWlKUW02qkPTiayknwafZjTy5SS+PoABLBjMJGrHdl5Pmn4FVxWHlTm4S4rnya6ouJpZpglVhp8cfhf28zZRVgGrceIOgEEgAQSAIBIAgEgCASAAAAAAAAQBIAAAEASdjZ7C3bqv8Oke/N+n1OOWOrWWGoRj+Ld8OL4vw1fGzXC5NHTAyO9WlF1UlKS4pNdnbx7teJsYrC+zUbvVuXorWIXcLJtrlSzu9DGRqrm4T9HaX0+ZbTkbQ5dOvGn7NJyjJ8Wlo1rx7I3FC64arvwjJa3S+mh5NHZfH1ask8PNScpOU5uMY3b1e83r5XLPS2kjg6NOnJqpVhHdkoSvHTheT52twODmu22MrXjCUcPB/8AEnvvvN8PKxfHjlfj0Z54/wBd3LsvweUfzsTWjUxTi92EFdpPR7keLvw3pWXY4O0O2FfFXhC9Ci7+5F+9Jfrl9lp3K49W223Ju7k222+rb4sg748cnt9ccuS3yFiYu3DTtoQFbmr+Gp0c2xTxtWPw1aq7VJr7m1Rz7FQaarSfhO00/U7uV5JgsRSVSCqrlKPtXeL5o5WdZH7B6XcH8M9fSXicu+NurDS1ZHnEMTH8tSPxQ+66o6Z5dhcROjUU4PdnB/6n1TPRMpzGOIpKpHR8JR/K+nbocuTj17PjZXJz7C7s1NLSfHuuP+9zmFqzahv0ZrmlvLy/xcqpON8aAAoAAAAAAAAQSAAAAEEkEgAABBIAAAAZ8BT3qtOPWS9Fq/oWfHYOFaG5NXXJrRp9Uyv5Gr14+Ck/kWgjIcKjPEYCLd1Xw99YXcXG/Ncd36HM2n2rqV/YwpupShBbzalZufC11xS+/gW+xxcy2cpVbuFqcnyteL8uXkbhZLuxXfLr1V/C7U4mHxOFVfrVn6o+sw2nq1Y7sUqUXx3ZXb8+nY18Xs/XpvSnKS6xvNfLX1PilkGKk0vYyV+cnFL6nfXHfUeubKTb1JjBu9k3bjZN279C2ZfsilZ1qm9+inovOXH0sWKhg6UIOEKcIwa1ilx79TMuWT4aeYSi07NciDv7QZR7KWl/Zyfuy6P8r/3gcFprR8UXjl2jEAAsdHI8zeGqqWrhKynHquvdF/q06danZ2lCaTTXyaZ5eW3YzMrp4eT4Jyh2/FH7+px5cf2NjkZxlUqVTc0cn8DWt03ZJpcy8bPbIvDRlOVVyqzivdS3YLmlbi34+L0NHMsFuN4mGtaFSnNby3klHSyXTn5HcyLHVI0EqzbmpSbb4vee98m5ryj1OVzvXTphMf1ha5MptanuylH8smvRl2rz3pN2tdlQzWNq9T+76pMnFFaoALAAAAAAAAAAACCQAAAAAAAQSABBIG/kT/nx8Yy+hZyp5XPdrU3+q3rp9y2EZAACQAAaAAMYsVh41IShNXjJf/GvEoWc5ZKlNxfeMuCkj0I5+d06UqTVWSivwy5p+C59isMtUrzhAxZjjacZWTcpX13VdefiadTMvyx85fseyXcTp0JSSV20l1ZrUs6lSq06lJf05J681zXZq68zm1aspO8nc2sly2WKxFOjG63n70l+GK+J/wC82jLfGyPZqFVThGcdYzjGSfg1dfU+iKVNRjGMVaMUkl0SVkj6PE0Kpmz/AJ9T+5fRFrKdi6m9UnLrKX1KxGIAFgAQBIAAAAAAAABAEggASCAAAAEkAATFtNNcVqXKhVU4xkuEkmUwsGz2JvB03xjquzf7/UnIdcAEAAAABydosc6VK0XadR2T6Lm/ovMDHnm0NPDppNSmuOui724vwR5vnGeVcRJtylbvZ26eC8EYM2xLnUav7sHZd+b9TRbsenDCQEQlqbVPBScXOXuQSveSs30sjWR0A9O2CyX2FD201arXSevGMPwrz4vy6FQ2MyX+KxCclejRtKfRv8MfNrXwTPWDjy5fgAA4DBjq25TnLmk7d3ovmU87e0WJ+Gkv7pfZfX5HFLxAAFAAAAAAAAAAAIAYAAAAAAAAAAAAZcJiHTnGa4rl1XNGIGC6UaqnFSi7po+ys5RmPspbsv6cn6Pr2LKnfVcGRZoSQSDAKTthjf5k3ypQsu/F/NpeRdZOybfBJs8q2lxLkm+dWo2+12/2L45uivl02SySlDDPH14qcvedGnKzirS3Yytzbl14Ipai20oq7bSS8Xoj1rNsGqWAjSjwoxox8o2j/k7cl1qDz3aHEttQbu370n4vh9zk06cpSjGKcpSaSS5tuyRu54rVb9Yr7mXZaoo47Ct2t7VLX9ScfuVPIPUNnsqjhMPCkrOXGclzm+Ply7JHSAPJbsDFisQqcHN8Fy6vkj7nNJNtpJcWyr5pj3VlppCPBfdmyDWr1XOUpPjJ3ZjAOgkAAAAAAAAAAAABDAAAAAAAAAAAAAAAAOllmaOn7sruHzXbw8DmgywXSlVjJKUWmnzR9lOwuKnTd4St1XFPujrf+eXs5NxtUS0XGLf2IuI383m1h6zV77klp46HlG0Mnv0+m7Kz8bq/2N3avajGpxpxrOEZxlvbsIK/K17aLj6lT362IlGC9rWnyhFOb18F5Ho48LPazaw7J4X2uOw0bXiqik9OCgnLXzil5nq+aUt+hVj1hK3dK6+aRWf/AM5yCthKVaVeG5UrShaN02oxTtvW4O8noW85cmW8mvIM/h/Tl3X3/c52Eq7lSnP8lSEvSSf2LDtPhd2NWP8AxTuuydvoyrya5nfH2D3e/Mx168YR3pNJf7w6nCwu0CeHouC3pSo07t6K+6r99Tn4ivOpLenJt/TsuR5uo2cyzKVV2XuwXCPXxZogFAADRIAAAAAAAAAAAACAAAAAAAAAAAAAAAAAQ72MMoS8WBmbXVEOa6mvYGjHjMBh6277SO/ut21kuPHhyOhl2MWHju0VCnHpGnFertdmmAx21tDU/wDW/wDrL9yHtDU/Qv8ArL9zigzrBgznMqEpzVWtSjKcbSTaT+G3DloUCpVUW433rNrei7p+KfQ3p7O4uUpNwjrJvedSOuvEz0dk6z+KpSj23p/ZHbHWM+i07N1lPCUWnwi0/BptWOkcjJsseHp7ilKd5N3cbcbcF5HThGXkc79GQAEtAABIAAAAAAAAAAAAAQAABIAgAAAAAAAAAAAAAAAEWXRDdXRegADdXReiG6uiAAW8CQAAAAAAACQAAAAAAAAAAAAAAf/Z"/>
          <p:cNvSpPr>
            <a:spLocks noChangeAspect="1" noChangeArrowheads="1"/>
          </p:cNvSpPr>
          <p:nvPr/>
        </p:nvSpPr>
        <p:spPr bwMode="auto">
          <a:xfrm>
            <a:off x="155575" y="-144463"/>
            <a:ext cx="3679006" cy="36790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3" descr="Universitas-terbuka-logo copy"/>
          <p:cNvPicPr>
            <a:picLocks noChangeAspect="1" noChangeArrowheads="1"/>
          </p:cNvPicPr>
          <p:nvPr/>
        </p:nvPicPr>
        <p:blipFill rotWithShape="1">
          <a:blip r:embed="rId4">
            <a:extLst>
              <a:ext uri="{28A0092B-C50C-407E-A947-70E740481C1C}">
                <a14:useLocalDpi xmlns:a14="http://schemas.microsoft.com/office/drawing/2010/main" val="0"/>
              </a:ext>
            </a:extLst>
          </a:blip>
          <a:srcRect t="8487" b="8495"/>
          <a:stretch/>
        </p:blipFill>
        <p:spPr bwMode="auto">
          <a:xfrm>
            <a:off x="9576476" y="172338"/>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70285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alpha val="81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7C74F4C-78ED-4AFC-BEB8-A0EADB60E5C8}"/>
              </a:ext>
            </a:extLst>
          </p:cNvPr>
          <p:cNvSpPr>
            <a:spLocks noGrp="1"/>
          </p:cNvSpPr>
          <p:nvPr>
            <p:ph type="title"/>
          </p:nvPr>
        </p:nvSpPr>
        <p:spPr>
          <a:xfrm>
            <a:off x="1033900" y="735478"/>
            <a:ext cx="10515600" cy="644475"/>
          </a:xfrm>
        </p:spPr>
        <p:txBody>
          <a:bodyPr/>
          <a:lstStyle/>
          <a:p>
            <a:pPr>
              <a:lnSpc>
                <a:spcPct val="100000"/>
              </a:lnSpc>
              <a:spcBef>
                <a:spcPts val="0"/>
              </a:spcBef>
            </a:pPr>
            <a:r>
              <a:rPr lang="en-US" dirty="0" smtClean="0"/>
              <a:t>Category </a:t>
            </a:r>
            <a:r>
              <a:rPr lang="en-US" dirty="0"/>
              <a:t>of Indonesian Open University students by age</a:t>
            </a:r>
          </a:p>
        </p:txBody>
      </p:sp>
      <p:sp>
        <p:nvSpPr>
          <p:cNvPr id="5" name="Text Placeholder 4">
            <a:extLst>
              <a:ext uri="{FF2B5EF4-FFF2-40B4-BE49-F238E27FC236}">
                <a16:creationId xmlns:a16="http://schemas.microsoft.com/office/drawing/2014/main" xmlns="" id="{13B92369-599A-4F81-A928-2DF2B9E096A3}"/>
              </a:ext>
            </a:extLst>
          </p:cNvPr>
          <p:cNvSpPr>
            <a:spLocks noGrp="1"/>
          </p:cNvSpPr>
          <p:nvPr>
            <p:ph type="body" sz="quarter" idx="10"/>
          </p:nvPr>
        </p:nvSpPr>
        <p:spPr/>
        <p:txBody>
          <a:bodyPr>
            <a:noAutofit/>
          </a:bodyPr>
          <a:lstStyle/>
          <a:p>
            <a:pPr>
              <a:lnSpc>
                <a:spcPct val="110000"/>
              </a:lnSpc>
              <a:spcBef>
                <a:spcPts val="0"/>
              </a:spcBef>
            </a:pPr>
            <a:r>
              <a:rPr lang="en-GB" sz="2800" b="1" dirty="0">
                <a:solidFill>
                  <a:srgbClr val="FFFF00"/>
                </a:solidFill>
              </a:rPr>
              <a:t>&lt; 25 </a:t>
            </a:r>
            <a:r>
              <a:rPr lang="id-ID" sz="2800" b="1" dirty="0">
                <a:solidFill>
                  <a:srgbClr val="FFFF00"/>
                </a:solidFill>
              </a:rPr>
              <a:t>Years </a:t>
            </a:r>
            <a:endParaRPr lang="en-US" sz="2800" b="1" dirty="0">
              <a:solidFill>
                <a:srgbClr val="FFFF00"/>
              </a:solidFill>
            </a:endParaRPr>
          </a:p>
        </p:txBody>
      </p:sp>
      <p:sp>
        <p:nvSpPr>
          <p:cNvPr id="6" name="Text Placeholder 5">
            <a:extLst>
              <a:ext uri="{FF2B5EF4-FFF2-40B4-BE49-F238E27FC236}">
                <a16:creationId xmlns:a16="http://schemas.microsoft.com/office/drawing/2014/main" xmlns="" id="{DDF732AD-9B2B-4AB7-A555-574842C41F0F}"/>
              </a:ext>
            </a:extLst>
          </p:cNvPr>
          <p:cNvSpPr>
            <a:spLocks noGrp="1"/>
          </p:cNvSpPr>
          <p:nvPr>
            <p:ph type="body" sz="quarter" idx="11"/>
          </p:nvPr>
        </p:nvSpPr>
        <p:spPr/>
        <p:txBody>
          <a:bodyPr>
            <a:normAutofit fontScale="92500" lnSpcReduction="10000"/>
          </a:bodyPr>
          <a:lstStyle/>
          <a:p>
            <a:pPr>
              <a:lnSpc>
                <a:spcPct val="120000"/>
              </a:lnSpc>
              <a:spcBef>
                <a:spcPts val="0"/>
              </a:spcBef>
            </a:pPr>
            <a:r>
              <a:rPr lang="en-GB" dirty="0" smtClean="0"/>
              <a:t>113.527</a:t>
            </a:r>
          </a:p>
          <a:p>
            <a:pPr>
              <a:lnSpc>
                <a:spcPct val="120000"/>
              </a:lnSpc>
              <a:spcBef>
                <a:spcPts val="0"/>
              </a:spcBef>
            </a:pPr>
            <a:r>
              <a:rPr lang="en-GB" dirty="0" smtClean="0"/>
              <a:t>Or </a:t>
            </a:r>
          </a:p>
          <a:p>
            <a:pPr>
              <a:lnSpc>
                <a:spcPct val="120000"/>
              </a:lnSpc>
              <a:spcBef>
                <a:spcPts val="0"/>
              </a:spcBef>
            </a:pPr>
            <a:r>
              <a:rPr lang="en-GB" dirty="0"/>
              <a:t>38,82%</a:t>
            </a:r>
            <a:endParaRPr lang="en-US" dirty="0"/>
          </a:p>
        </p:txBody>
      </p:sp>
      <p:sp>
        <p:nvSpPr>
          <p:cNvPr id="7" name="Text Placeholder 6">
            <a:extLst>
              <a:ext uri="{FF2B5EF4-FFF2-40B4-BE49-F238E27FC236}">
                <a16:creationId xmlns:a16="http://schemas.microsoft.com/office/drawing/2014/main" xmlns="" id="{7E698899-451C-4012-A03B-438076B22A0B}"/>
              </a:ext>
            </a:extLst>
          </p:cNvPr>
          <p:cNvSpPr>
            <a:spLocks noGrp="1"/>
          </p:cNvSpPr>
          <p:nvPr>
            <p:ph type="body" sz="quarter" idx="12"/>
          </p:nvPr>
        </p:nvSpPr>
        <p:spPr/>
        <p:txBody>
          <a:bodyPr>
            <a:noAutofit/>
          </a:bodyPr>
          <a:lstStyle/>
          <a:p>
            <a:pPr>
              <a:lnSpc>
                <a:spcPct val="110000"/>
              </a:lnSpc>
              <a:spcBef>
                <a:spcPts val="0"/>
              </a:spcBef>
            </a:pPr>
            <a:r>
              <a:rPr lang="en-GB" sz="2800" b="1" dirty="0">
                <a:solidFill>
                  <a:srgbClr val="FFFF00"/>
                </a:solidFill>
              </a:rPr>
              <a:t>35 – 39 </a:t>
            </a:r>
            <a:r>
              <a:rPr lang="id-ID" sz="2800" b="1" dirty="0">
                <a:solidFill>
                  <a:srgbClr val="FFFF00"/>
                </a:solidFill>
              </a:rPr>
              <a:t>Years</a:t>
            </a:r>
            <a:endParaRPr lang="en-US" sz="2800" b="1" dirty="0">
              <a:solidFill>
                <a:srgbClr val="FFFF00"/>
              </a:solidFill>
            </a:endParaRPr>
          </a:p>
        </p:txBody>
      </p:sp>
      <p:sp>
        <p:nvSpPr>
          <p:cNvPr id="8" name="Text Placeholder 7">
            <a:extLst>
              <a:ext uri="{FF2B5EF4-FFF2-40B4-BE49-F238E27FC236}">
                <a16:creationId xmlns:a16="http://schemas.microsoft.com/office/drawing/2014/main" xmlns="" id="{1542ED92-E0E5-43BF-A314-F5F899A21C00}"/>
              </a:ext>
            </a:extLst>
          </p:cNvPr>
          <p:cNvSpPr>
            <a:spLocks noGrp="1"/>
          </p:cNvSpPr>
          <p:nvPr>
            <p:ph type="body" sz="quarter" idx="13"/>
          </p:nvPr>
        </p:nvSpPr>
        <p:spPr/>
        <p:txBody>
          <a:bodyPr>
            <a:normAutofit fontScale="92500" lnSpcReduction="10000"/>
          </a:bodyPr>
          <a:lstStyle/>
          <a:p>
            <a:pPr>
              <a:lnSpc>
                <a:spcPct val="120000"/>
              </a:lnSpc>
              <a:spcBef>
                <a:spcPts val="0"/>
              </a:spcBef>
            </a:pPr>
            <a:r>
              <a:rPr lang="en-GB" dirty="0" smtClean="0"/>
              <a:t>35.257</a:t>
            </a:r>
          </a:p>
          <a:p>
            <a:pPr>
              <a:lnSpc>
                <a:spcPct val="120000"/>
              </a:lnSpc>
              <a:spcBef>
                <a:spcPts val="0"/>
              </a:spcBef>
            </a:pPr>
            <a:r>
              <a:rPr lang="en-GB" dirty="0" smtClean="0"/>
              <a:t>Or </a:t>
            </a:r>
          </a:p>
          <a:p>
            <a:pPr>
              <a:lnSpc>
                <a:spcPct val="120000"/>
              </a:lnSpc>
              <a:spcBef>
                <a:spcPts val="0"/>
              </a:spcBef>
            </a:pPr>
            <a:r>
              <a:rPr lang="en-GB" dirty="0"/>
              <a:t>12.06 %</a:t>
            </a:r>
            <a:endParaRPr lang="en-US" dirty="0"/>
          </a:p>
        </p:txBody>
      </p:sp>
      <p:sp>
        <p:nvSpPr>
          <p:cNvPr id="9" name="Text Placeholder 8">
            <a:extLst>
              <a:ext uri="{FF2B5EF4-FFF2-40B4-BE49-F238E27FC236}">
                <a16:creationId xmlns:a16="http://schemas.microsoft.com/office/drawing/2014/main" xmlns="" id="{A45D0C56-3BA5-487F-850D-EDB088C97387}"/>
              </a:ext>
            </a:extLst>
          </p:cNvPr>
          <p:cNvSpPr>
            <a:spLocks noGrp="1"/>
          </p:cNvSpPr>
          <p:nvPr>
            <p:ph type="body" sz="quarter" idx="14"/>
          </p:nvPr>
        </p:nvSpPr>
        <p:spPr/>
        <p:txBody>
          <a:bodyPr>
            <a:noAutofit/>
          </a:bodyPr>
          <a:lstStyle/>
          <a:p>
            <a:pPr>
              <a:lnSpc>
                <a:spcPct val="110000"/>
              </a:lnSpc>
              <a:spcBef>
                <a:spcPts val="0"/>
              </a:spcBef>
            </a:pPr>
            <a:r>
              <a:rPr lang="en-GB" sz="2800" b="1" dirty="0">
                <a:solidFill>
                  <a:srgbClr val="FFFF00"/>
                </a:solidFill>
              </a:rPr>
              <a:t>&gt;44 </a:t>
            </a:r>
            <a:r>
              <a:rPr lang="id-ID" sz="2800" b="1" dirty="0">
                <a:solidFill>
                  <a:srgbClr val="FFFF00"/>
                </a:solidFill>
              </a:rPr>
              <a:t>Years</a:t>
            </a:r>
            <a:endParaRPr lang="en-US" sz="2800" b="1" dirty="0">
              <a:solidFill>
                <a:srgbClr val="FFFF00"/>
              </a:solidFill>
            </a:endParaRPr>
          </a:p>
        </p:txBody>
      </p:sp>
      <p:sp>
        <p:nvSpPr>
          <p:cNvPr id="10" name="Text Placeholder 9">
            <a:extLst>
              <a:ext uri="{FF2B5EF4-FFF2-40B4-BE49-F238E27FC236}">
                <a16:creationId xmlns:a16="http://schemas.microsoft.com/office/drawing/2014/main" xmlns="" id="{7F91FCB5-969A-4197-B988-F9A876336008}"/>
              </a:ext>
            </a:extLst>
          </p:cNvPr>
          <p:cNvSpPr>
            <a:spLocks noGrp="1"/>
          </p:cNvSpPr>
          <p:nvPr>
            <p:ph type="body" sz="quarter" idx="15"/>
          </p:nvPr>
        </p:nvSpPr>
        <p:spPr/>
        <p:txBody>
          <a:bodyPr>
            <a:normAutofit fontScale="92500" lnSpcReduction="10000"/>
          </a:bodyPr>
          <a:lstStyle/>
          <a:p>
            <a:pPr>
              <a:lnSpc>
                <a:spcPct val="120000"/>
              </a:lnSpc>
              <a:spcBef>
                <a:spcPts val="0"/>
              </a:spcBef>
            </a:pPr>
            <a:r>
              <a:rPr lang="en-GB" dirty="0" smtClean="0"/>
              <a:t>21.021</a:t>
            </a:r>
          </a:p>
          <a:p>
            <a:pPr>
              <a:lnSpc>
                <a:spcPct val="120000"/>
              </a:lnSpc>
              <a:spcBef>
                <a:spcPts val="0"/>
              </a:spcBef>
            </a:pPr>
            <a:r>
              <a:rPr lang="en-GB" dirty="0" smtClean="0"/>
              <a:t>Or </a:t>
            </a:r>
          </a:p>
          <a:p>
            <a:pPr>
              <a:lnSpc>
                <a:spcPct val="120000"/>
              </a:lnSpc>
              <a:spcBef>
                <a:spcPts val="0"/>
              </a:spcBef>
            </a:pPr>
            <a:r>
              <a:rPr lang="en-GB" dirty="0"/>
              <a:t>7.19 %</a:t>
            </a:r>
          </a:p>
        </p:txBody>
      </p:sp>
      <p:sp>
        <p:nvSpPr>
          <p:cNvPr id="11" name="Text Placeholder 10">
            <a:extLst>
              <a:ext uri="{FF2B5EF4-FFF2-40B4-BE49-F238E27FC236}">
                <a16:creationId xmlns:a16="http://schemas.microsoft.com/office/drawing/2014/main" xmlns="" id="{168B0C2B-3695-4D6A-AED2-61B1E08049F0}"/>
              </a:ext>
            </a:extLst>
          </p:cNvPr>
          <p:cNvSpPr>
            <a:spLocks noGrp="1"/>
          </p:cNvSpPr>
          <p:nvPr>
            <p:ph type="body" sz="quarter" idx="16"/>
          </p:nvPr>
        </p:nvSpPr>
        <p:spPr>
          <a:xfrm>
            <a:off x="3027604" y="1310142"/>
            <a:ext cx="2068694" cy="391634"/>
          </a:xfrm>
        </p:spPr>
        <p:txBody>
          <a:bodyPr>
            <a:noAutofit/>
          </a:bodyPr>
          <a:lstStyle/>
          <a:p>
            <a:pPr>
              <a:lnSpc>
                <a:spcPct val="110000"/>
              </a:lnSpc>
              <a:spcBef>
                <a:spcPts val="0"/>
              </a:spcBef>
            </a:pPr>
            <a:r>
              <a:rPr lang="en-GB" sz="2800" b="1" dirty="0" smtClean="0">
                <a:solidFill>
                  <a:srgbClr val="FFFF00"/>
                </a:solidFill>
              </a:rPr>
              <a:t>25 – </a:t>
            </a:r>
            <a:r>
              <a:rPr lang="en-GB" sz="2800" b="1" dirty="0">
                <a:solidFill>
                  <a:srgbClr val="FFFF00"/>
                </a:solidFill>
              </a:rPr>
              <a:t>34 </a:t>
            </a:r>
            <a:r>
              <a:rPr lang="id-ID" sz="2800" b="1" dirty="0">
                <a:solidFill>
                  <a:srgbClr val="FFFF00"/>
                </a:solidFill>
              </a:rPr>
              <a:t>Years</a:t>
            </a:r>
            <a:endParaRPr lang="en-US" sz="2800" b="1" dirty="0">
              <a:solidFill>
                <a:srgbClr val="FFFF00"/>
              </a:solidFill>
            </a:endParaRPr>
          </a:p>
        </p:txBody>
      </p:sp>
      <p:sp>
        <p:nvSpPr>
          <p:cNvPr id="12" name="Text Placeholder 11">
            <a:extLst>
              <a:ext uri="{FF2B5EF4-FFF2-40B4-BE49-F238E27FC236}">
                <a16:creationId xmlns:a16="http://schemas.microsoft.com/office/drawing/2014/main" xmlns="" id="{1B10BBD8-0C9D-4B4E-855D-EE1802746879}"/>
              </a:ext>
            </a:extLst>
          </p:cNvPr>
          <p:cNvSpPr>
            <a:spLocks noGrp="1"/>
          </p:cNvSpPr>
          <p:nvPr>
            <p:ph type="body" sz="quarter" idx="17"/>
          </p:nvPr>
        </p:nvSpPr>
        <p:spPr>
          <a:xfrm>
            <a:off x="2974257" y="1784855"/>
            <a:ext cx="2068694" cy="1159565"/>
          </a:xfrm>
        </p:spPr>
        <p:txBody>
          <a:bodyPr>
            <a:normAutofit/>
          </a:bodyPr>
          <a:lstStyle/>
          <a:p>
            <a:pPr>
              <a:lnSpc>
                <a:spcPct val="110000"/>
              </a:lnSpc>
              <a:spcBef>
                <a:spcPts val="0"/>
              </a:spcBef>
              <a:spcAft>
                <a:spcPts val="0"/>
              </a:spcAft>
            </a:pPr>
            <a:r>
              <a:rPr lang="en-GB" dirty="0" smtClean="0"/>
              <a:t>104.093</a:t>
            </a:r>
          </a:p>
          <a:p>
            <a:pPr>
              <a:lnSpc>
                <a:spcPct val="110000"/>
              </a:lnSpc>
              <a:spcBef>
                <a:spcPts val="0"/>
              </a:spcBef>
              <a:spcAft>
                <a:spcPts val="0"/>
              </a:spcAft>
            </a:pPr>
            <a:r>
              <a:rPr lang="en-GB" dirty="0" smtClean="0"/>
              <a:t>Or </a:t>
            </a:r>
          </a:p>
          <a:p>
            <a:pPr>
              <a:lnSpc>
                <a:spcPct val="110000"/>
              </a:lnSpc>
              <a:spcBef>
                <a:spcPts val="0"/>
              </a:spcBef>
              <a:spcAft>
                <a:spcPts val="0"/>
              </a:spcAft>
            </a:pPr>
            <a:r>
              <a:rPr lang="en-GB" dirty="0"/>
              <a:t>35.39 %</a:t>
            </a:r>
            <a:endParaRPr lang="en-US" dirty="0"/>
          </a:p>
        </p:txBody>
      </p:sp>
      <p:sp>
        <p:nvSpPr>
          <p:cNvPr id="13" name="Text Placeholder 12">
            <a:extLst>
              <a:ext uri="{FF2B5EF4-FFF2-40B4-BE49-F238E27FC236}">
                <a16:creationId xmlns:a16="http://schemas.microsoft.com/office/drawing/2014/main" xmlns="" id="{CA59AE5F-3A9D-4E5B-BE20-3802EE56C05F}"/>
              </a:ext>
            </a:extLst>
          </p:cNvPr>
          <p:cNvSpPr>
            <a:spLocks noGrp="1"/>
          </p:cNvSpPr>
          <p:nvPr>
            <p:ph type="body" sz="quarter" idx="18"/>
          </p:nvPr>
        </p:nvSpPr>
        <p:spPr>
          <a:xfrm>
            <a:off x="7139961" y="1253772"/>
            <a:ext cx="2068694" cy="391634"/>
          </a:xfrm>
        </p:spPr>
        <p:txBody>
          <a:bodyPr>
            <a:noAutofit/>
          </a:bodyPr>
          <a:lstStyle/>
          <a:p>
            <a:pPr>
              <a:lnSpc>
                <a:spcPct val="110000"/>
              </a:lnSpc>
              <a:spcBef>
                <a:spcPts val="0"/>
              </a:spcBef>
            </a:pPr>
            <a:r>
              <a:rPr lang="en-GB" sz="2800" b="1" dirty="0">
                <a:solidFill>
                  <a:srgbClr val="FFFF00"/>
                </a:solidFill>
              </a:rPr>
              <a:t>40 – 44 </a:t>
            </a:r>
            <a:r>
              <a:rPr lang="id-ID" sz="2800" b="1" dirty="0">
                <a:solidFill>
                  <a:srgbClr val="FFFF00"/>
                </a:solidFill>
              </a:rPr>
              <a:t>Years</a:t>
            </a:r>
            <a:endParaRPr lang="en-US" sz="2800" b="1" dirty="0">
              <a:solidFill>
                <a:srgbClr val="FFFF00"/>
              </a:solidFill>
            </a:endParaRPr>
          </a:p>
        </p:txBody>
      </p:sp>
      <p:sp>
        <p:nvSpPr>
          <p:cNvPr id="14" name="Text Placeholder 13">
            <a:extLst>
              <a:ext uri="{FF2B5EF4-FFF2-40B4-BE49-F238E27FC236}">
                <a16:creationId xmlns:a16="http://schemas.microsoft.com/office/drawing/2014/main" xmlns="" id="{9EFD1FD8-37C4-4591-A698-CB3B4B2DE0DD}"/>
              </a:ext>
            </a:extLst>
          </p:cNvPr>
          <p:cNvSpPr>
            <a:spLocks noGrp="1"/>
          </p:cNvSpPr>
          <p:nvPr>
            <p:ph type="body" sz="quarter" idx="19"/>
          </p:nvPr>
        </p:nvSpPr>
        <p:spPr>
          <a:xfrm>
            <a:off x="7135627" y="1784854"/>
            <a:ext cx="2068694" cy="1159565"/>
          </a:xfrm>
        </p:spPr>
        <p:txBody>
          <a:bodyPr>
            <a:normAutofit fontScale="92500" lnSpcReduction="10000"/>
          </a:bodyPr>
          <a:lstStyle/>
          <a:p>
            <a:pPr>
              <a:lnSpc>
                <a:spcPct val="120000"/>
              </a:lnSpc>
              <a:spcBef>
                <a:spcPts val="0"/>
              </a:spcBef>
            </a:pPr>
            <a:r>
              <a:rPr lang="en-GB" dirty="0" smtClean="0"/>
              <a:t>18.567</a:t>
            </a:r>
          </a:p>
          <a:p>
            <a:pPr>
              <a:lnSpc>
                <a:spcPct val="120000"/>
              </a:lnSpc>
              <a:spcBef>
                <a:spcPts val="0"/>
              </a:spcBef>
            </a:pPr>
            <a:r>
              <a:rPr lang="en-GB" dirty="0" smtClean="0"/>
              <a:t>Or</a:t>
            </a:r>
          </a:p>
          <a:p>
            <a:pPr>
              <a:lnSpc>
                <a:spcPct val="120000"/>
              </a:lnSpc>
              <a:spcBef>
                <a:spcPts val="0"/>
              </a:spcBef>
            </a:pPr>
            <a:r>
              <a:rPr lang="en-GB" dirty="0"/>
              <a:t>6.35 %</a:t>
            </a:r>
            <a:endParaRPr lang="en-US" dirty="0"/>
          </a:p>
        </p:txBody>
      </p:sp>
      <p:grpSp>
        <p:nvGrpSpPr>
          <p:cNvPr id="2" name="Group 1"/>
          <p:cNvGrpSpPr/>
          <p:nvPr/>
        </p:nvGrpSpPr>
        <p:grpSpPr>
          <a:xfrm>
            <a:off x="3525734" y="3223315"/>
            <a:ext cx="924844" cy="537783"/>
            <a:chOff x="2954009" y="3355287"/>
            <a:chExt cx="924844" cy="537783"/>
          </a:xfrm>
        </p:grpSpPr>
        <p:sp>
          <p:nvSpPr>
            <p:cNvPr id="27" name="Freeform: Shape 19" title="Icon of a woman">
              <a:extLst>
                <a:ext uri="{FF2B5EF4-FFF2-40B4-BE49-F238E27FC236}">
                  <a16:creationId xmlns:a16="http://schemas.microsoft.com/office/drawing/2014/main" xmlns="" id="{3BE664E6-D977-154E-919A-E903DA120F54}"/>
                </a:ext>
              </a:extLst>
            </p:cNvPr>
            <p:cNvSpPr>
              <a:spLocks/>
            </p:cNvSpPr>
            <p:nvPr/>
          </p:nvSpPr>
          <p:spPr bwMode="auto">
            <a:xfrm>
              <a:off x="2954009" y="3355288"/>
              <a:ext cx="415190" cy="537782"/>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chemeClr val="accent2"/>
            </a:solidFill>
            <a:ln>
              <a:noFill/>
            </a:ln>
          </p:spPr>
          <p:txBody>
            <a:bodyPr anchor="ctr"/>
            <a:lstStyle/>
            <a:p>
              <a:endParaRPr lang="en-US" dirty="0"/>
            </a:p>
          </p:txBody>
        </p:sp>
        <p:sp>
          <p:nvSpPr>
            <p:cNvPr id="28" name="Freeform: Shape 18" title="Icon of a man">
              <a:extLst>
                <a:ext uri="{FF2B5EF4-FFF2-40B4-BE49-F238E27FC236}">
                  <a16:creationId xmlns:a16="http://schemas.microsoft.com/office/drawing/2014/main" xmlns="" id="{0BAA8FB4-4EAF-F643-8C0D-1F5670F513B6}"/>
                </a:ext>
              </a:extLst>
            </p:cNvPr>
            <p:cNvSpPr>
              <a:spLocks/>
            </p:cNvSpPr>
            <p:nvPr/>
          </p:nvSpPr>
          <p:spPr bwMode="auto">
            <a:xfrm>
              <a:off x="3490226" y="3355287"/>
              <a:ext cx="388627" cy="537782"/>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endParaRPr lang="en-US" dirty="0"/>
            </a:p>
          </p:txBody>
        </p:sp>
      </p:grpSp>
      <p:grpSp>
        <p:nvGrpSpPr>
          <p:cNvPr id="29" name="Group 28"/>
          <p:cNvGrpSpPr/>
          <p:nvPr/>
        </p:nvGrpSpPr>
        <p:grpSpPr>
          <a:xfrm>
            <a:off x="1402934" y="3345238"/>
            <a:ext cx="924844" cy="537783"/>
            <a:chOff x="2954009" y="3355287"/>
            <a:chExt cx="924844" cy="537783"/>
          </a:xfrm>
        </p:grpSpPr>
        <p:sp>
          <p:nvSpPr>
            <p:cNvPr id="30" name="Freeform: Shape 19" title="Icon of a woman">
              <a:extLst>
                <a:ext uri="{FF2B5EF4-FFF2-40B4-BE49-F238E27FC236}">
                  <a16:creationId xmlns:a16="http://schemas.microsoft.com/office/drawing/2014/main" xmlns="" id="{3BE664E6-D977-154E-919A-E903DA120F54}"/>
                </a:ext>
              </a:extLst>
            </p:cNvPr>
            <p:cNvSpPr>
              <a:spLocks/>
            </p:cNvSpPr>
            <p:nvPr/>
          </p:nvSpPr>
          <p:spPr bwMode="auto">
            <a:xfrm>
              <a:off x="2954009" y="3355288"/>
              <a:ext cx="415190" cy="537782"/>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chemeClr val="accent2"/>
            </a:solidFill>
            <a:ln>
              <a:noFill/>
            </a:ln>
          </p:spPr>
          <p:txBody>
            <a:bodyPr anchor="ctr"/>
            <a:lstStyle/>
            <a:p>
              <a:endParaRPr lang="en-US" dirty="0"/>
            </a:p>
          </p:txBody>
        </p:sp>
        <p:sp>
          <p:nvSpPr>
            <p:cNvPr id="31" name="Freeform: Shape 18" title="Icon of a man">
              <a:extLst>
                <a:ext uri="{FF2B5EF4-FFF2-40B4-BE49-F238E27FC236}">
                  <a16:creationId xmlns:a16="http://schemas.microsoft.com/office/drawing/2014/main" xmlns="" id="{0BAA8FB4-4EAF-F643-8C0D-1F5670F513B6}"/>
                </a:ext>
              </a:extLst>
            </p:cNvPr>
            <p:cNvSpPr>
              <a:spLocks/>
            </p:cNvSpPr>
            <p:nvPr/>
          </p:nvSpPr>
          <p:spPr bwMode="auto">
            <a:xfrm>
              <a:off x="3490226" y="3355287"/>
              <a:ext cx="388627" cy="537782"/>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endParaRPr lang="en-US" dirty="0"/>
            </a:p>
          </p:txBody>
        </p:sp>
      </p:grpSp>
      <p:grpSp>
        <p:nvGrpSpPr>
          <p:cNvPr id="32" name="Group 31"/>
          <p:cNvGrpSpPr/>
          <p:nvPr/>
        </p:nvGrpSpPr>
        <p:grpSpPr>
          <a:xfrm>
            <a:off x="5561170" y="3319934"/>
            <a:ext cx="924844" cy="537783"/>
            <a:chOff x="2954009" y="3355287"/>
            <a:chExt cx="924844" cy="537783"/>
          </a:xfrm>
        </p:grpSpPr>
        <p:sp>
          <p:nvSpPr>
            <p:cNvPr id="33" name="Freeform: Shape 19" title="Icon of a woman">
              <a:extLst>
                <a:ext uri="{FF2B5EF4-FFF2-40B4-BE49-F238E27FC236}">
                  <a16:creationId xmlns:a16="http://schemas.microsoft.com/office/drawing/2014/main" xmlns="" id="{3BE664E6-D977-154E-919A-E903DA120F54}"/>
                </a:ext>
              </a:extLst>
            </p:cNvPr>
            <p:cNvSpPr>
              <a:spLocks/>
            </p:cNvSpPr>
            <p:nvPr/>
          </p:nvSpPr>
          <p:spPr bwMode="auto">
            <a:xfrm>
              <a:off x="2954009" y="3355288"/>
              <a:ext cx="415190" cy="537782"/>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chemeClr val="accent2"/>
            </a:solidFill>
            <a:ln>
              <a:noFill/>
            </a:ln>
          </p:spPr>
          <p:txBody>
            <a:bodyPr anchor="ctr"/>
            <a:lstStyle/>
            <a:p>
              <a:endParaRPr lang="en-US" dirty="0"/>
            </a:p>
          </p:txBody>
        </p:sp>
        <p:sp>
          <p:nvSpPr>
            <p:cNvPr id="34" name="Freeform: Shape 18" title="Icon of a man">
              <a:extLst>
                <a:ext uri="{FF2B5EF4-FFF2-40B4-BE49-F238E27FC236}">
                  <a16:creationId xmlns:a16="http://schemas.microsoft.com/office/drawing/2014/main" xmlns="" id="{0BAA8FB4-4EAF-F643-8C0D-1F5670F513B6}"/>
                </a:ext>
              </a:extLst>
            </p:cNvPr>
            <p:cNvSpPr>
              <a:spLocks/>
            </p:cNvSpPr>
            <p:nvPr/>
          </p:nvSpPr>
          <p:spPr bwMode="auto">
            <a:xfrm>
              <a:off x="3490226" y="3355287"/>
              <a:ext cx="388627" cy="537782"/>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endParaRPr lang="en-US" dirty="0"/>
            </a:p>
          </p:txBody>
        </p:sp>
      </p:grpSp>
      <p:grpSp>
        <p:nvGrpSpPr>
          <p:cNvPr id="35" name="Group 34"/>
          <p:cNvGrpSpPr/>
          <p:nvPr/>
        </p:nvGrpSpPr>
        <p:grpSpPr>
          <a:xfrm>
            <a:off x="7623169" y="3223314"/>
            <a:ext cx="924844" cy="537783"/>
            <a:chOff x="2954009" y="3355287"/>
            <a:chExt cx="924844" cy="537783"/>
          </a:xfrm>
        </p:grpSpPr>
        <p:sp>
          <p:nvSpPr>
            <p:cNvPr id="36" name="Freeform: Shape 19" title="Icon of a woman">
              <a:extLst>
                <a:ext uri="{FF2B5EF4-FFF2-40B4-BE49-F238E27FC236}">
                  <a16:creationId xmlns:a16="http://schemas.microsoft.com/office/drawing/2014/main" xmlns="" id="{3BE664E6-D977-154E-919A-E903DA120F54}"/>
                </a:ext>
              </a:extLst>
            </p:cNvPr>
            <p:cNvSpPr>
              <a:spLocks/>
            </p:cNvSpPr>
            <p:nvPr/>
          </p:nvSpPr>
          <p:spPr bwMode="auto">
            <a:xfrm>
              <a:off x="2954009" y="3355288"/>
              <a:ext cx="415190" cy="537782"/>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chemeClr val="accent2"/>
            </a:solidFill>
            <a:ln>
              <a:noFill/>
            </a:ln>
          </p:spPr>
          <p:txBody>
            <a:bodyPr anchor="ctr"/>
            <a:lstStyle/>
            <a:p>
              <a:endParaRPr lang="en-US" dirty="0"/>
            </a:p>
          </p:txBody>
        </p:sp>
        <p:sp>
          <p:nvSpPr>
            <p:cNvPr id="37" name="Freeform: Shape 18" title="Icon of a man">
              <a:extLst>
                <a:ext uri="{FF2B5EF4-FFF2-40B4-BE49-F238E27FC236}">
                  <a16:creationId xmlns:a16="http://schemas.microsoft.com/office/drawing/2014/main" xmlns="" id="{0BAA8FB4-4EAF-F643-8C0D-1F5670F513B6}"/>
                </a:ext>
              </a:extLst>
            </p:cNvPr>
            <p:cNvSpPr>
              <a:spLocks/>
            </p:cNvSpPr>
            <p:nvPr/>
          </p:nvSpPr>
          <p:spPr bwMode="auto">
            <a:xfrm>
              <a:off x="3490226" y="3355287"/>
              <a:ext cx="388627" cy="537782"/>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endParaRPr lang="en-US" dirty="0"/>
            </a:p>
          </p:txBody>
        </p:sp>
      </p:grpSp>
      <p:grpSp>
        <p:nvGrpSpPr>
          <p:cNvPr id="38" name="Group 37"/>
          <p:cNvGrpSpPr/>
          <p:nvPr/>
        </p:nvGrpSpPr>
        <p:grpSpPr>
          <a:xfrm>
            <a:off x="9732400" y="3328321"/>
            <a:ext cx="924844" cy="537783"/>
            <a:chOff x="2954009" y="3355287"/>
            <a:chExt cx="924844" cy="537783"/>
          </a:xfrm>
        </p:grpSpPr>
        <p:sp>
          <p:nvSpPr>
            <p:cNvPr id="39" name="Freeform: Shape 19" title="Icon of a woman">
              <a:extLst>
                <a:ext uri="{FF2B5EF4-FFF2-40B4-BE49-F238E27FC236}">
                  <a16:creationId xmlns:a16="http://schemas.microsoft.com/office/drawing/2014/main" xmlns="" id="{3BE664E6-D977-154E-919A-E903DA120F54}"/>
                </a:ext>
              </a:extLst>
            </p:cNvPr>
            <p:cNvSpPr>
              <a:spLocks/>
            </p:cNvSpPr>
            <p:nvPr/>
          </p:nvSpPr>
          <p:spPr bwMode="auto">
            <a:xfrm>
              <a:off x="2954009" y="3355288"/>
              <a:ext cx="415190" cy="537782"/>
            </a:xfrm>
            <a:custGeom>
              <a:avLst/>
              <a:gdLst>
                <a:gd name="T0" fmla="*/ 289106 w 612512"/>
                <a:gd name="T1" fmla="*/ 5535 h 656790"/>
                <a:gd name="T2" fmla="*/ 37460 w 612512"/>
                <a:gd name="T3" fmla="*/ 257181 h 656790"/>
                <a:gd name="T4" fmla="*/ 43363 w 612512"/>
                <a:gd name="T5" fmla="*/ 324336 h 656790"/>
                <a:gd name="T6" fmla="*/ 8679 w 612512"/>
                <a:gd name="T7" fmla="*/ 522849 h 656790"/>
                <a:gd name="T8" fmla="*/ 5727 w 612512"/>
                <a:gd name="T9" fmla="*/ 533181 h 656790"/>
                <a:gd name="T10" fmla="*/ 11631 w 612512"/>
                <a:gd name="T11" fmla="*/ 542774 h 656790"/>
                <a:gd name="T12" fmla="*/ 199074 w 612512"/>
                <a:gd name="T13" fmla="*/ 595170 h 656790"/>
                <a:gd name="T14" fmla="*/ 305341 w 612512"/>
                <a:gd name="T15" fmla="*/ 656421 h 656790"/>
                <a:gd name="T16" fmla="*/ 412347 w 612512"/>
                <a:gd name="T17" fmla="*/ 595170 h 656790"/>
                <a:gd name="T18" fmla="*/ 603480 w 612512"/>
                <a:gd name="T19" fmla="*/ 542774 h 656790"/>
                <a:gd name="T20" fmla="*/ 609384 w 612512"/>
                <a:gd name="T21" fmla="*/ 533181 h 656790"/>
                <a:gd name="T22" fmla="*/ 606432 w 612512"/>
                <a:gd name="T23" fmla="*/ 522111 h 656790"/>
                <a:gd name="T24" fmla="*/ 568057 w 612512"/>
                <a:gd name="T25" fmla="*/ 335406 h 656790"/>
                <a:gd name="T26" fmla="*/ 573961 w 612512"/>
                <a:gd name="T27" fmla="*/ 267513 h 656790"/>
                <a:gd name="T28" fmla="*/ 416036 w 612512"/>
                <a:gd name="T29" fmla="*/ 63096 h 656790"/>
                <a:gd name="T30" fmla="*/ 289106 w 612512"/>
                <a:gd name="T31" fmla="*/ 5535 h 656790"/>
                <a:gd name="T32" fmla="*/ 289106 w 612512"/>
                <a:gd name="T33" fmla="*/ 5535 h 656790"/>
                <a:gd name="T34" fmla="*/ 404229 w 612512"/>
                <a:gd name="T35" fmla="*/ 223235 h 656790"/>
                <a:gd name="T36" fmla="*/ 463266 w 612512"/>
                <a:gd name="T37" fmla="*/ 378208 h 656790"/>
                <a:gd name="T38" fmla="*/ 395373 w 612512"/>
                <a:gd name="T39" fmla="*/ 574507 h 656790"/>
                <a:gd name="T40" fmla="*/ 395373 w 612512"/>
                <a:gd name="T41" fmla="*/ 575245 h 656790"/>
                <a:gd name="T42" fmla="*/ 307555 w 612512"/>
                <a:gd name="T43" fmla="*/ 629854 h 656790"/>
                <a:gd name="T44" fmla="*/ 219737 w 612512"/>
                <a:gd name="T45" fmla="*/ 575245 h 656790"/>
                <a:gd name="T46" fmla="*/ 218999 w 612512"/>
                <a:gd name="T47" fmla="*/ 574507 h 656790"/>
                <a:gd name="T48" fmla="*/ 151844 w 612512"/>
                <a:gd name="T49" fmla="*/ 417320 h 656790"/>
                <a:gd name="T50" fmla="*/ 266229 w 612512"/>
                <a:gd name="T51" fmla="*/ 318433 h 656790"/>
                <a:gd name="T52" fmla="*/ 297223 w 612512"/>
                <a:gd name="T53" fmla="*/ 310315 h 656790"/>
                <a:gd name="T54" fmla="*/ 404229 w 612512"/>
                <a:gd name="T55" fmla="*/ 223235 h 656790"/>
                <a:gd name="T56" fmla="*/ 404229 w 612512"/>
                <a:gd name="T57" fmla="*/ 223235 h 656790"/>
                <a:gd name="T58" fmla="*/ 229331 w 612512"/>
                <a:gd name="T59" fmla="*/ 373780 h 656790"/>
                <a:gd name="T60" fmla="*/ 207930 w 612512"/>
                <a:gd name="T61" fmla="*/ 395181 h 656790"/>
                <a:gd name="T62" fmla="*/ 229331 w 612512"/>
                <a:gd name="T63" fmla="*/ 416582 h 656790"/>
                <a:gd name="T64" fmla="*/ 250732 w 612512"/>
                <a:gd name="T65" fmla="*/ 395181 h 656790"/>
                <a:gd name="T66" fmla="*/ 229331 w 612512"/>
                <a:gd name="T67" fmla="*/ 373780 h 656790"/>
                <a:gd name="T68" fmla="*/ 229331 w 612512"/>
                <a:gd name="T69" fmla="*/ 373780 h 656790"/>
                <a:gd name="T70" fmla="*/ 385042 w 612512"/>
                <a:gd name="T71" fmla="*/ 373780 h 656790"/>
                <a:gd name="T72" fmla="*/ 363640 w 612512"/>
                <a:gd name="T73" fmla="*/ 395181 h 656790"/>
                <a:gd name="T74" fmla="*/ 385042 w 612512"/>
                <a:gd name="T75" fmla="*/ 416582 h 656790"/>
                <a:gd name="T76" fmla="*/ 406443 w 612512"/>
                <a:gd name="T77" fmla="*/ 395181 h 656790"/>
                <a:gd name="T78" fmla="*/ 385042 w 612512"/>
                <a:gd name="T79" fmla="*/ 373780 h 656790"/>
                <a:gd name="T80" fmla="*/ 385042 w 612512"/>
                <a:gd name="T81" fmla="*/ 373780 h 6567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2512" h="656790">
                  <a:moveTo>
                    <a:pt x="289106" y="5535"/>
                  </a:moveTo>
                  <a:cubicBezTo>
                    <a:pt x="134133" y="5535"/>
                    <a:pt x="37460" y="102208"/>
                    <a:pt x="37460" y="257181"/>
                  </a:cubicBezTo>
                  <a:cubicBezTo>
                    <a:pt x="37460" y="279320"/>
                    <a:pt x="40411" y="301459"/>
                    <a:pt x="43363" y="324336"/>
                  </a:cubicBezTo>
                  <a:cubicBezTo>
                    <a:pt x="52219" y="387063"/>
                    <a:pt x="61074" y="452742"/>
                    <a:pt x="8679" y="522849"/>
                  </a:cubicBezTo>
                  <a:cubicBezTo>
                    <a:pt x="6465" y="525801"/>
                    <a:pt x="4989" y="529491"/>
                    <a:pt x="5727" y="533181"/>
                  </a:cubicBezTo>
                  <a:cubicBezTo>
                    <a:pt x="6465" y="536871"/>
                    <a:pt x="8679" y="540561"/>
                    <a:pt x="11631" y="542774"/>
                  </a:cubicBezTo>
                  <a:cubicBezTo>
                    <a:pt x="13845" y="544250"/>
                    <a:pt x="70668" y="581149"/>
                    <a:pt x="199074" y="595170"/>
                  </a:cubicBezTo>
                  <a:cubicBezTo>
                    <a:pt x="231545" y="634282"/>
                    <a:pt x="269181" y="656421"/>
                    <a:pt x="305341" y="656421"/>
                  </a:cubicBezTo>
                  <a:cubicBezTo>
                    <a:pt x="341501" y="656421"/>
                    <a:pt x="379138" y="635020"/>
                    <a:pt x="412347" y="595170"/>
                  </a:cubicBezTo>
                  <a:cubicBezTo>
                    <a:pt x="541491" y="581149"/>
                    <a:pt x="601266" y="544250"/>
                    <a:pt x="603480" y="542774"/>
                  </a:cubicBezTo>
                  <a:cubicBezTo>
                    <a:pt x="607170" y="540561"/>
                    <a:pt x="608646" y="536871"/>
                    <a:pt x="609384" y="533181"/>
                  </a:cubicBezTo>
                  <a:cubicBezTo>
                    <a:pt x="610122" y="529491"/>
                    <a:pt x="609384" y="525063"/>
                    <a:pt x="606432" y="522111"/>
                  </a:cubicBezTo>
                  <a:cubicBezTo>
                    <a:pt x="553298" y="454218"/>
                    <a:pt x="560678" y="396657"/>
                    <a:pt x="568057" y="335406"/>
                  </a:cubicBezTo>
                  <a:cubicBezTo>
                    <a:pt x="571009" y="313267"/>
                    <a:pt x="573961" y="291128"/>
                    <a:pt x="573961" y="267513"/>
                  </a:cubicBezTo>
                  <a:cubicBezTo>
                    <a:pt x="573961" y="175267"/>
                    <a:pt x="532635" y="66786"/>
                    <a:pt x="416036" y="63096"/>
                  </a:cubicBezTo>
                  <a:cubicBezTo>
                    <a:pt x="369545" y="15866"/>
                    <a:pt x="321577" y="5535"/>
                    <a:pt x="289106" y="5535"/>
                  </a:cubicBezTo>
                  <a:close/>
                  <a:moveTo>
                    <a:pt x="404229" y="223235"/>
                  </a:moveTo>
                  <a:cubicBezTo>
                    <a:pt x="424892" y="245374"/>
                    <a:pt x="463266" y="297032"/>
                    <a:pt x="463266" y="378208"/>
                  </a:cubicBezTo>
                  <a:cubicBezTo>
                    <a:pt x="463266" y="486689"/>
                    <a:pt x="395373" y="573769"/>
                    <a:pt x="395373" y="574507"/>
                  </a:cubicBezTo>
                  <a:cubicBezTo>
                    <a:pt x="395373" y="574507"/>
                    <a:pt x="395373" y="574507"/>
                    <a:pt x="395373" y="575245"/>
                  </a:cubicBezTo>
                  <a:cubicBezTo>
                    <a:pt x="367330" y="609929"/>
                    <a:pt x="336336" y="629854"/>
                    <a:pt x="307555" y="629854"/>
                  </a:cubicBezTo>
                  <a:cubicBezTo>
                    <a:pt x="278774" y="629854"/>
                    <a:pt x="247780" y="610667"/>
                    <a:pt x="219737" y="575245"/>
                  </a:cubicBezTo>
                  <a:cubicBezTo>
                    <a:pt x="219737" y="575245"/>
                    <a:pt x="219737" y="575245"/>
                    <a:pt x="218999" y="574507"/>
                  </a:cubicBezTo>
                  <a:cubicBezTo>
                    <a:pt x="218261" y="573769"/>
                    <a:pt x="151844" y="510304"/>
                    <a:pt x="151844" y="417320"/>
                  </a:cubicBezTo>
                  <a:cubicBezTo>
                    <a:pt x="151844" y="346475"/>
                    <a:pt x="212357" y="331716"/>
                    <a:pt x="266229" y="318433"/>
                  </a:cubicBezTo>
                  <a:cubicBezTo>
                    <a:pt x="277299" y="315481"/>
                    <a:pt x="287630" y="313267"/>
                    <a:pt x="297223" y="310315"/>
                  </a:cubicBezTo>
                  <a:cubicBezTo>
                    <a:pt x="360689" y="290390"/>
                    <a:pt x="390945" y="248326"/>
                    <a:pt x="404229" y="223235"/>
                  </a:cubicBezTo>
                  <a:close/>
                  <a:moveTo>
                    <a:pt x="229331" y="373780"/>
                  </a:moveTo>
                  <a:cubicBezTo>
                    <a:pt x="217523" y="373780"/>
                    <a:pt x="207930" y="383374"/>
                    <a:pt x="207930" y="395181"/>
                  </a:cubicBezTo>
                  <a:cubicBezTo>
                    <a:pt x="207930" y="406989"/>
                    <a:pt x="217523" y="416582"/>
                    <a:pt x="229331" y="416582"/>
                  </a:cubicBezTo>
                  <a:cubicBezTo>
                    <a:pt x="241138" y="416582"/>
                    <a:pt x="250732" y="406989"/>
                    <a:pt x="250732" y="395181"/>
                  </a:cubicBezTo>
                  <a:cubicBezTo>
                    <a:pt x="249994" y="383374"/>
                    <a:pt x="241138" y="373780"/>
                    <a:pt x="229331" y="373780"/>
                  </a:cubicBezTo>
                  <a:close/>
                  <a:moveTo>
                    <a:pt x="385042" y="373780"/>
                  </a:moveTo>
                  <a:cubicBezTo>
                    <a:pt x="373234" y="373780"/>
                    <a:pt x="363640" y="383374"/>
                    <a:pt x="363640" y="395181"/>
                  </a:cubicBezTo>
                  <a:cubicBezTo>
                    <a:pt x="363640" y="406989"/>
                    <a:pt x="373234" y="416582"/>
                    <a:pt x="385042" y="416582"/>
                  </a:cubicBezTo>
                  <a:cubicBezTo>
                    <a:pt x="396849" y="416582"/>
                    <a:pt x="406443" y="406989"/>
                    <a:pt x="406443" y="395181"/>
                  </a:cubicBezTo>
                  <a:cubicBezTo>
                    <a:pt x="406443" y="383374"/>
                    <a:pt x="396849" y="373780"/>
                    <a:pt x="385042" y="373780"/>
                  </a:cubicBezTo>
                  <a:close/>
                </a:path>
              </a:pathLst>
            </a:custGeom>
            <a:solidFill>
              <a:schemeClr val="accent2"/>
            </a:solidFill>
            <a:ln>
              <a:noFill/>
            </a:ln>
          </p:spPr>
          <p:txBody>
            <a:bodyPr anchor="ctr"/>
            <a:lstStyle/>
            <a:p>
              <a:endParaRPr lang="en-US" dirty="0"/>
            </a:p>
          </p:txBody>
        </p:sp>
        <p:sp>
          <p:nvSpPr>
            <p:cNvPr id="40" name="Freeform: Shape 18" title="Icon of a man">
              <a:extLst>
                <a:ext uri="{FF2B5EF4-FFF2-40B4-BE49-F238E27FC236}">
                  <a16:creationId xmlns:a16="http://schemas.microsoft.com/office/drawing/2014/main" xmlns="" id="{0BAA8FB4-4EAF-F643-8C0D-1F5670F513B6}"/>
                </a:ext>
              </a:extLst>
            </p:cNvPr>
            <p:cNvSpPr>
              <a:spLocks/>
            </p:cNvSpPr>
            <p:nvPr/>
          </p:nvSpPr>
          <p:spPr bwMode="auto">
            <a:xfrm>
              <a:off x="3490226" y="3355287"/>
              <a:ext cx="388627" cy="537782"/>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endParaRPr lang="en-US" dirty="0"/>
            </a:p>
          </p:txBody>
        </p:sp>
      </p:grpSp>
      <p:pic>
        <p:nvPicPr>
          <p:cNvPr id="41" name="Picture 3" descr="Universitas-terbuka-logo copy"/>
          <p:cNvPicPr>
            <a:picLocks noChangeAspect="1" noChangeArrowheads="1"/>
          </p:cNvPicPr>
          <p:nvPr/>
        </p:nvPicPr>
        <p:blipFill rotWithShape="1">
          <a:blip r:embed="rId3">
            <a:extLst>
              <a:ext uri="{28A0092B-C50C-407E-A947-70E740481C1C}">
                <a14:useLocalDpi xmlns:a14="http://schemas.microsoft.com/office/drawing/2010/main" val="0"/>
              </a:ext>
            </a:extLst>
          </a:blip>
          <a:srcRect t="8487" b="8495"/>
          <a:stretch/>
        </p:blipFill>
        <p:spPr bwMode="auto">
          <a:xfrm>
            <a:off x="10296202" y="190415"/>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93866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95459"/>
            <a:ext cx="8886169" cy="1041901"/>
          </a:xfrm>
        </p:spPr>
        <p:txBody>
          <a:bodyPr>
            <a:noAutofit/>
          </a:bodyPr>
          <a:lstStyle/>
          <a:p>
            <a:r>
              <a:rPr lang="en-US" sz="2800" dirty="0"/>
              <a:t>The online tutorial is very suitable in Indonesia because it can answer the problems of distance, time and place faced by Indonesian Open University students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5145782"/>
              </p:ext>
            </p:extLst>
          </p:nvPr>
        </p:nvGraphicFramePr>
        <p:xfrm>
          <a:off x="-759853" y="1737360"/>
          <a:ext cx="11797047" cy="4657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mitologimedia.com/wp-content/uploads/2016/07/Cara-Membuat-Konten-Yang-Memikat-dan-Berkualitas.jpg"/>
          <p:cNvPicPr>
            <a:picLocks noChangeAspect="1" noChangeArrowheads="1"/>
          </p:cNvPicPr>
          <p:nvPr/>
        </p:nvPicPr>
        <p:blipFill rotWithShape="1">
          <a:blip r:embed="rId8">
            <a:extLst>
              <a:ext uri="{28A0092B-C50C-407E-A947-70E740481C1C}">
                <a14:useLocalDpi xmlns:a14="http://schemas.microsoft.com/office/drawing/2010/main" val="0"/>
              </a:ext>
            </a:extLst>
          </a:blip>
          <a:srcRect l="64295" t="27709" r="9910" b="28730"/>
          <a:stretch/>
        </p:blipFill>
        <p:spPr bwMode="auto">
          <a:xfrm>
            <a:off x="9659154" y="2047222"/>
            <a:ext cx="2318197" cy="20189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Universitas-terbuka-logo copy"/>
          <p:cNvPicPr>
            <a:picLocks noChangeAspect="1" noChangeArrowheads="1"/>
          </p:cNvPicPr>
          <p:nvPr/>
        </p:nvPicPr>
        <p:blipFill rotWithShape="1">
          <a:blip r:embed="rId9">
            <a:extLst>
              <a:ext uri="{28A0092B-C50C-407E-A947-70E740481C1C}">
                <a14:useLocalDpi xmlns:a14="http://schemas.microsoft.com/office/drawing/2010/main" val="0"/>
              </a:ext>
            </a:extLst>
          </a:blip>
          <a:srcRect t="8487" b="8495"/>
          <a:stretch/>
        </p:blipFill>
        <p:spPr bwMode="auto">
          <a:xfrm>
            <a:off x="10323829" y="323255"/>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8366349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t>
            </a:r>
            <a:r>
              <a:rPr lang="en-US" dirty="0"/>
              <a:t>methods used</a:t>
            </a:r>
          </a:p>
        </p:txBody>
      </p:sp>
      <p:sp>
        <p:nvSpPr>
          <p:cNvPr id="4" name="TextBox 3"/>
          <p:cNvSpPr txBox="1"/>
          <p:nvPr/>
        </p:nvSpPr>
        <p:spPr>
          <a:xfrm>
            <a:off x="1097280" y="2419879"/>
            <a:ext cx="3860800" cy="584775"/>
          </a:xfrm>
          <a:prstGeom prst="rect">
            <a:avLst/>
          </a:prstGeom>
          <a:noFill/>
        </p:spPr>
        <p:txBody>
          <a:bodyPr wrap="square" rtlCol="0">
            <a:spAutoFit/>
          </a:bodyPr>
          <a:lstStyle/>
          <a:p>
            <a:r>
              <a:rPr lang="en-US" sz="3200" dirty="0" smtClean="0"/>
              <a:t>Qualitative </a:t>
            </a:r>
            <a:r>
              <a:rPr lang="en-US" sz="3200" dirty="0"/>
              <a:t>research</a:t>
            </a:r>
          </a:p>
        </p:txBody>
      </p:sp>
      <p:pic>
        <p:nvPicPr>
          <p:cNvPr id="1026"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938" y="2419879"/>
            <a:ext cx="4366742" cy="3100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1334" y="3096994"/>
            <a:ext cx="4402667" cy="1384995"/>
          </a:xfrm>
          <a:prstGeom prst="rect">
            <a:avLst/>
          </a:prstGeom>
          <a:noFill/>
        </p:spPr>
        <p:txBody>
          <a:bodyPr wrap="square" rtlCol="0">
            <a:spAutoFit/>
          </a:bodyPr>
          <a:lstStyle/>
          <a:p>
            <a:r>
              <a:rPr lang="en-US" sz="2800" dirty="0" smtClean="0"/>
              <a:t>From of </a:t>
            </a:r>
            <a:r>
              <a:rPr lang="en-US" sz="2800" dirty="0"/>
              <a:t>the critical issues researched and sought the best formula in the concept</a:t>
            </a:r>
          </a:p>
        </p:txBody>
      </p:sp>
      <p:pic>
        <p:nvPicPr>
          <p:cNvPr id="7" name="Picture 3" descr="Universitas-terbuka-logo copy"/>
          <p:cNvPicPr>
            <a:picLocks noChangeAspect="1" noChangeArrowheads="1"/>
          </p:cNvPicPr>
          <p:nvPr/>
        </p:nvPicPr>
        <p:blipFill rotWithShape="1">
          <a:blip r:embed="rId3">
            <a:extLst>
              <a:ext uri="{28A0092B-C50C-407E-A947-70E740481C1C}">
                <a14:useLocalDpi xmlns:a14="http://schemas.microsoft.com/office/drawing/2010/main" val="0"/>
              </a:ext>
            </a:extLst>
          </a:blip>
          <a:srcRect t="8487" b="8495"/>
          <a:stretch/>
        </p:blipFill>
        <p:spPr bwMode="auto">
          <a:xfrm>
            <a:off x="9638927" y="382394"/>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34561555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Online </a:t>
            </a:r>
            <a:r>
              <a:rPr lang="en-US" dirty="0" smtClean="0"/>
              <a:t>Tutorial In Indonesia</a:t>
            </a:r>
            <a:endParaRPr lang="en-US" dirty="0"/>
          </a:p>
        </p:txBody>
      </p:sp>
      <p:pic>
        <p:nvPicPr>
          <p:cNvPr id="3074" name="Picture 2" descr="Hasil gambar untuk komunikasi ilustra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118" y="1832130"/>
            <a:ext cx="3243562" cy="2159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869525031"/>
              </p:ext>
            </p:extLst>
          </p:nvPr>
        </p:nvGraphicFramePr>
        <p:xfrm>
          <a:off x="466411" y="853931"/>
          <a:ext cx="6341444" cy="4722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p:cNvGrpSpPr/>
          <p:nvPr/>
        </p:nvGrpSpPr>
        <p:grpSpPr>
          <a:xfrm>
            <a:off x="4830487" y="4086397"/>
            <a:ext cx="2235073" cy="1838019"/>
            <a:chOff x="4830487" y="4415297"/>
            <a:chExt cx="2235073" cy="1838019"/>
          </a:xfrm>
        </p:grpSpPr>
        <p:sp>
          <p:nvSpPr>
            <p:cNvPr id="6" name="Up Arrow 5"/>
            <p:cNvSpPr/>
            <p:nvPr/>
          </p:nvSpPr>
          <p:spPr>
            <a:xfrm>
              <a:off x="5763670" y="4415297"/>
              <a:ext cx="368709" cy="5174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30487" y="5058697"/>
              <a:ext cx="2235073" cy="119461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Problem</a:t>
              </a:r>
            </a:p>
            <a:p>
              <a:pPr algn="ctr"/>
              <a:r>
                <a:rPr lang="en-US" dirty="0"/>
                <a:t>So Need Regulations</a:t>
              </a:r>
            </a:p>
          </p:txBody>
        </p:sp>
      </p:grpSp>
      <p:pic>
        <p:nvPicPr>
          <p:cNvPr id="3076" name="Picture 4" descr="https://cdn0-production-images-kly.akamaized.net/7KBejg3pYf8CyRjv9UKS_ISMfRs=/640x360/smart/filters:quality(75):strip_icc():format(jpeg)/kly-media-production/medias/2744512/original/030058800_1551848408-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2118" y="4332683"/>
            <a:ext cx="3295133" cy="1853513"/>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Right Arrow 8"/>
          <p:cNvSpPr/>
          <p:nvPr/>
        </p:nvSpPr>
        <p:spPr>
          <a:xfrm>
            <a:off x="7065560" y="3215148"/>
            <a:ext cx="588853" cy="16960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Up Arrow 9"/>
          <p:cNvSpPr/>
          <p:nvPr/>
        </p:nvSpPr>
        <p:spPr>
          <a:xfrm rot="16008087">
            <a:off x="10805873" y="3759670"/>
            <a:ext cx="1672746" cy="5856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3" descr="Universitas-terbuka-logo copy"/>
          <p:cNvPicPr>
            <a:picLocks noChangeAspect="1" noChangeArrowheads="1"/>
          </p:cNvPicPr>
          <p:nvPr/>
        </p:nvPicPr>
        <p:blipFill rotWithShape="1">
          <a:blip r:embed="rId10">
            <a:extLst>
              <a:ext uri="{28A0092B-C50C-407E-A947-70E740481C1C}">
                <a14:useLocalDpi xmlns:a14="http://schemas.microsoft.com/office/drawing/2010/main" val="0"/>
              </a:ext>
            </a:extLst>
          </a:blip>
          <a:srcRect t="8487" b="8495"/>
          <a:stretch/>
        </p:blipFill>
        <p:spPr bwMode="auto">
          <a:xfrm>
            <a:off x="10269796" y="191833"/>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479215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idea</a:t>
            </a:r>
          </a:p>
        </p:txBody>
      </p:sp>
      <p:pic>
        <p:nvPicPr>
          <p:cNvPr id="2050" name="Picture 2" descr="Hasil gambar untuk pembelajaran dalam ke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530" y="1989897"/>
            <a:ext cx="4165081" cy="34414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56681" y="4612608"/>
            <a:ext cx="3390544" cy="646331"/>
          </a:xfrm>
          <a:prstGeom prst="rect">
            <a:avLst/>
          </a:prstGeom>
        </p:spPr>
        <p:txBody>
          <a:bodyPr wrap="none">
            <a:spAutoFit/>
          </a:bodyPr>
          <a:lstStyle/>
          <a:p>
            <a:r>
              <a:rPr lang="en-US" sz="3600" b="1" dirty="0"/>
              <a:t>face to face class</a:t>
            </a:r>
          </a:p>
        </p:txBody>
      </p:sp>
      <p:sp>
        <p:nvSpPr>
          <p:cNvPr id="5" name="TextBox 4"/>
          <p:cNvSpPr txBox="1"/>
          <p:nvPr/>
        </p:nvSpPr>
        <p:spPr>
          <a:xfrm>
            <a:off x="5357611" y="2820472"/>
            <a:ext cx="2343955" cy="1569660"/>
          </a:xfrm>
          <a:prstGeom prst="rect">
            <a:avLst/>
          </a:prstGeom>
          <a:noFill/>
        </p:spPr>
        <p:txBody>
          <a:bodyPr wrap="square" rtlCol="0">
            <a:spAutoFit/>
          </a:bodyPr>
          <a:lstStyle/>
          <a:p>
            <a:r>
              <a:rPr lang="en-US" sz="9600" dirty="0"/>
              <a:t>=</a:t>
            </a:r>
          </a:p>
        </p:txBody>
      </p:sp>
      <p:pic>
        <p:nvPicPr>
          <p:cNvPr id="2056" name="Picture 8" descr="Hasil gambar untuk online tutorial"/>
          <p:cNvPicPr>
            <a:picLocks noChangeAspect="1" noChangeArrowheads="1"/>
          </p:cNvPicPr>
          <p:nvPr/>
        </p:nvPicPr>
        <p:blipFill rotWithShape="1">
          <a:blip r:embed="rId4">
            <a:extLst>
              <a:ext uri="{28A0092B-C50C-407E-A947-70E740481C1C}">
                <a14:useLocalDpi xmlns:a14="http://schemas.microsoft.com/office/drawing/2010/main" val="0"/>
              </a:ext>
            </a:extLst>
          </a:blip>
          <a:srcRect b="8591"/>
          <a:stretch/>
        </p:blipFill>
        <p:spPr bwMode="auto">
          <a:xfrm>
            <a:off x="6126480" y="1990648"/>
            <a:ext cx="5055160" cy="34406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830355" y="4668482"/>
            <a:ext cx="2199641" cy="646331"/>
          </a:xfrm>
          <a:prstGeom prst="rect">
            <a:avLst/>
          </a:prstGeom>
        </p:spPr>
        <p:txBody>
          <a:bodyPr wrap="none">
            <a:spAutoFit/>
          </a:bodyPr>
          <a:lstStyle/>
          <a:p>
            <a:r>
              <a:rPr lang="en-US" sz="3600" b="1" dirty="0" smtClean="0">
                <a:solidFill>
                  <a:schemeClr val="bg1"/>
                </a:solidFill>
              </a:rPr>
              <a:t>E-Learning</a:t>
            </a:r>
            <a:endParaRPr lang="en-US" sz="3600" b="1" dirty="0">
              <a:solidFill>
                <a:schemeClr val="bg1"/>
              </a:solidFill>
            </a:endParaRPr>
          </a:p>
        </p:txBody>
      </p:sp>
      <p:pic>
        <p:nvPicPr>
          <p:cNvPr id="9" name="Picture 3" descr="Universitas-terbuka-logo copy"/>
          <p:cNvPicPr>
            <a:picLocks noChangeAspect="1" noChangeArrowheads="1"/>
          </p:cNvPicPr>
          <p:nvPr/>
        </p:nvPicPr>
        <p:blipFill rotWithShape="1">
          <a:blip r:embed="rId5">
            <a:extLst>
              <a:ext uri="{28A0092B-C50C-407E-A947-70E740481C1C}">
                <a14:useLocalDpi xmlns:a14="http://schemas.microsoft.com/office/drawing/2010/main" val="0"/>
              </a:ext>
            </a:extLst>
          </a:blip>
          <a:srcRect t="8487" b="8495"/>
          <a:stretch/>
        </p:blipFill>
        <p:spPr bwMode="auto">
          <a:xfrm>
            <a:off x="9664887" y="170100"/>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169281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a:t>
            </a:r>
            <a:r>
              <a:rPr lang="en-US" dirty="0"/>
              <a:t>to Anticipate Violations in the Online Tutorial</a:t>
            </a:r>
          </a:p>
        </p:txBody>
      </p:sp>
      <p:pic>
        <p:nvPicPr>
          <p:cNvPr id="4098" name="Picture 2" descr="https://encrypted-tbn0.gstatic.com/images?q=tbn:ANd9GcT0JYabqJETkAav5ZT4ZI8YGxhvnf-dS0CV1_djXV91bnoTbP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926" y="2168426"/>
            <a:ext cx="4026311" cy="301584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0.wp.com/www.maxmanroe.com/vid/wp-content/uploads/2018/04/Pengertian-Preventif.jpeg?resize=640%2C344&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8520" y="2055611"/>
            <a:ext cx="3015327" cy="162073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AQDw8QEQ8OEBAQEBAXFRAQDw8QFxkYFxIXFxUYFxcYHSggGBomHRYTITMhJSkrLjouFyAzODMtNygtLisBCgoKDg0OGBAQGCsdHx0rLSstLS0tLS0tLS0tLS0rLS0tLS0tLS0tLS0tLS0rLS0tKy0tLS0vKys3Ky0tMistK//AABEIAKgBLAMBIgACEQEDEQH/xAAbAAEAAgMBAQAAAAAAAAAAAAAAAQYDBAUHAv/EADoQAAIBAgMGAwYEBgIDAQAAAAABAgMRBAUhBhIxQVFxYYGREyIyobHBQlJi0RQjM3Lh8FOCFWPxB//EABgBAQEBAQEAAAAAAAAAAAAAAAACAQME/8QAHREBAQACAwEBAQAAAAAAAAAAAAECEQMSITFBUf/aAAwDAQACEQMRAD8A0gAeVQAAAAAAAAQSAAAAAAAD5nNRV20l1bSNOrm1GP497+1OQG8Dj1NoIfhpzfdxj+5hW0Duv5St/c2/obqt07wGHi6kVOEZyjJaNRkzJKhNcYTXeMkSxjIJYNAAAAAAAAAAAAAAAAAAAQCQAAAAAAAAAAAAAAAABirSnZ7qTfK7087HAzHF4qPxShFfoa++pYakLprea7W+5yMRltO/u06lapL4U5Tk34u3IqEV6deUnq3J+LbMlOnJ2vp4Wu/Q7k9nalBRlVio793ZNN9ukePieg5dltOjGjLB4ak/aJOVarN3SsuesnLjorLQzPk6u/Hh2UbKtj8VWW86caNNK7qYh7iS5vd427otWG2AoVcOp0cY6k3e1SMI+ydtLWWtvG53s32iwOGpyhWnGrKS1oRSqN80pLgvNnF2vxuZfwccRF0MNhpRpN0qNS9aEKv9N1HZKKfSPz5Tj3y9Vl0x8cfI8RUwOKlgsQ42m1ZxmpJSfB35J8LOzvYuZ5rsxs5Vx1W0bwpRl/MrdOdo9Zv/ACz1ytgacKXGV4rSUndt+Pczkkjl1t9cmpSjL4oxl3SZpV8npS4Jwf6Xp6M6BJG3NWcVlFSGq9+PWPH0OeXY0cflkKt2vdn+Zc+6K7Crgy4nDypy3ZKz+T7GIsAAAAAAAAAAAAAAAAAAAAAAAAAAAAAAAmEHJpJXbdkgM2Cwkqs91cOb6ItWGw8acVGKsl6vxZjwGEVKCiuPGT6s2TnbscraTDb+Hk+dN7y7c/l9CkYzN68XRpSq1f4ZOO9Tpy3G4795q611XielTipJp8Gmn5lPyPA0ZYxUcRSjUSc0lO9t5a8OeifErGzXv4rDe9G19TA4uWHhllDeqLf3/YYWdFKLt7OE0/imtby4HeynZjG16FKjmGKqfw1Ld3cJCUW/d+FTmuS6XfdFvp4SEIKFKMKUU01GEFFaeCscTN9ssNhqjpNVKs46S9lGNk+jcnq+xt5Mr8dpxye13sLhoUoRp04RpwirKMVZImvSU4uL5/LxOVku02Fxb3KcpRqWb9nUW7J2425PyZ2TnXTyxX6tJwk4vijGbGYZnh5tKFWlKUW02qkPTiayknwafZjTy5SS+PoABLBjMJGrHdl5Pmn4FVxWHlTm4S4rnya6ouJpZpglVhp8cfhf28zZRVgGrceIOgEEgAQSAIBIAgEgCASAAAAAAAAQBIAAAEASdjZ7C3bqv8Oke/N+n1OOWOrWWGoRj+Ld8OL4vw1fGzXC5NHTAyO9WlF1UlKS4pNdnbx7teJsYrC+zUbvVuXorWIXcLJtrlSzu9DGRqrm4T9HaX0+ZbTkbQ5dOvGn7NJyjJ8Wlo1rx7I3FC64arvwjJa3S+mh5NHZfH1ask8PNScpOU5uMY3b1e83r5XLPS2kjg6NOnJqpVhHdkoSvHTheT52twODmu22MrXjCUcPB/8AEnvvvN8PKxfHjlfj0Z54/wBd3LsvweUfzsTWjUxTi92EFdpPR7keLvw3pWXY4O0O2FfFXhC9Ci7+5F+9Jfrl9lp3K49W223Ju7k222+rb4sg748cnt9ccuS3yFiYu3DTtoQFbmr+Gp0c2xTxtWPw1aq7VJr7m1Rz7FQaarSfhO00/U7uV5JgsRSVSCqrlKPtXeL5o5WdZH7B6XcH8M9fSXicu+NurDS1ZHnEMTH8tSPxQ+66o6Z5dhcROjUU4PdnB/6n1TPRMpzGOIpKpHR8JR/K+nbocuTj17PjZXJz7C7s1NLSfHuuP+9zmFqzahv0ZrmlvLy/xcqpON8aAAoAAAAAAAAQSAAAAEEkEgAABBIAAAAZ8BT3qtOPWS9Fq/oWfHYOFaG5NXXJrRp9Uyv5Gr14+Ck/kWgjIcKjPEYCLd1Xw99YXcXG/Ncd36HM2n2rqV/YwpupShBbzalZufC11xS+/gW+xxcy2cpVbuFqcnyteL8uXkbhZLuxXfLr1V/C7U4mHxOFVfrVn6o+sw2nq1Y7sUqUXx3ZXb8+nY18Xs/XpvSnKS6xvNfLX1PilkGKk0vYyV+cnFL6nfXHfUeubKTb1JjBu9k3bjZN279C2ZfsilZ1qm9+inovOXH0sWKhg6UIOEKcIwa1ilx79TMuWT4aeYSi07NciDv7QZR7KWl/Zyfuy6P8r/3gcFprR8UXjl2jEAAsdHI8zeGqqWrhKynHquvdF/q06danZ2lCaTTXyaZ5eW3YzMrp4eT4Jyh2/FH7+px5cf2NjkZxlUqVTc0cn8DWt03ZJpcy8bPbIvDRlOVVyqzivdS3YLmlbi34+L0NHMsFuN4mGtaFSnNby3klHSyXTn5HcyLHVI0EqzbmpSbb4vee98m5ryj1OVzvXTphMf1ha5MptanuylH8smvRl2rz3pN2tdlQzWNq9T+76pMnFFaoALAAAAAAAAAAACCQAAAAAAAQSABBIG/kT/nx8Yy+hZyp5XPdrU3+q3rp9y2EZAACQAAaAAMYsVh41IShNXjJf/GvEoWc5ZKlNxfeMuCkj0I5+d06UqTVWSivwy5p+C59isMtUrzhAxZjjacZWTcpX13VdefiadTMvyx85fseyXcTp0JSSV20l1ZrUs6lSq06lJf05J681zXZq68zm1aspO8nc2sly2WKxFOjG63n70l+GK+J/wC82jLfGyPZqFVThGcdYzjGSfg1dfU+iKVNRjGMVaMUkl0SVkj6PE0Kpmz/AJ9T+5fRFrKdi6m9UnLrKX1KxGIAFgAQBIAAAAAAAABAEggASCAAAAEkAATFtNNcVqXKhVU4xkuEkmUwsGz2JvB03xjquzf7/UnIdcAEAAAABydosc6VK0XadR2T6Lm/ovMDHnm0NPDppNSmuOui724vwR5vnGeVcRJtylbvZ26eC8EYM2xLnUav7sHZd+b9TRbsenDCQEQlqbVPBScXOXuQSveSs30sjWR0A9O2CyX2FD201arXSevGMPwrz4vy6FQ2MyX+KxCclejRtKfRv8MfNrXwTPWDjy5fgAA4DBjq25TnLmk7d3ovmU87e0WJ+Gkv7pfZfX5HFLxAAFAAAAAAAAAAAIAYAAAAAAAAAAAAZcJiHTnGa4rl1XNGIGC6UaqnFSi7po+ys5RmPspbsv6cn6Pr2LKnfVcGRZoSQSDAKTthjf5k3ypQsu/F/NpeRdZOybfBJs8q2lxLkm+dWo2+12/2L45uivl02SySlDDPH14qcvedGnKzirS3Yytzbl14Ipai20oq7bSS8Xoj1rNsGqWAjSjwoxox8o2j/k7cl1qDz3aHEttQbu370n4vh9zk06cpSjGKcpSaSS5tuyRu54rVb9Yr7mXZaoo47Ct2t7VLX9ScfuVPIPUNnsqjhMPCkrOXGclzm+Ply7JHSAPJbsDFisQqcHN8Fy6vkj7nNJNtpJcWyr5pj3VlppCPBfdmyDWr1XOUpPjJ3ZjAOgkAAAAAAAAAAAABDAAAAAAAAAAAAAAAAOllmaOn7sruHzXbw8DmgywXSlVjJKUWmnzR9lOwuKnTd4St1XFPujrf+eXs5NxtUS0XGLf2IuI383m1h6zV77klp46HlG0Mnv0+m7Kz8bq/2N3avajGpxpxrOEZxlvbsIK/K17aLj6lT362IlGC9rWnyhFOb18F5Ho48LPazaw7J4X2uOw0bXiqik9OCgnLXzil5nq+aUt+hVj1hK3dK6+aRWf/AM5yCthKVaVeG5UrShaN02oxTtvW4O8noW85cmW8mvIM/h/Tl3X3/c52Eq7lSnP8lSEvSSf2LDtPhd2NWP8AxTuuydvoyrya5nfH2D3e/Mx168YR3pNJf7w6nCwu0CeHouC3pSo07t6K+6r99Tn4ivOpLenJt/TsuR5uo2cyzKVV2XuwXCPXxZogFAADRIAAAAAAAAAAAACAAAAAAAAAAAAAAAAAQ72MMoS8WBmbXVEOa6mvYGjHjMBh6277SO/ut21kuPHhyOhl2MWHju0VCnHpGnFertdmmAx21tDU/wDW/wDrL9yHtDU/Qv8ArL9zigzrBgznMqEpzVWtSjKcbSTaT+G3DloUCpVUW433rNrei7p+KfQ3p7O4uUpNwjrJvedSOuvEz0dk6z+KpSj23p/ZHbHWM+i07N1lPCUWnwi0/BptWOkcjJsseHp7ilKd5N3cbcbcF5HThGXkc79GQAEtAABIAAAAAAAAAAAAAQAABIAgAAAAAAAAAAAAAAAEWXRDdXRegADdXReiG6uiAAW8CQAAAAAAACQAAAAAAAAAAAAAAf/Z"/>
          <p:cNvSpPr>
            <a:spLocks noChangeAspect="1" noChangeArrowheads="1"/>
          </p:cNvSpPr>
          <p:nvPr/>
        </p:nvSpPr>
        <p:spPr bwMode="auto">
          <a:xfrm>
            <a:off x="155574" y="-144463"/>
            <a:ext cx="2218915" cy="22189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6" descr="Hasil gambar untuk penindakan ilustra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520" y="3844333"/>
            <a:ext cx="3015327" cy="1692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88415" y="3175566"/>
            <a:ext cx="3195484" cy="584775"/>
          </a:xfrm>
          <a:prstGeom prst="rect">
            <a:avLst/>
          </a:prstGeom>
          <a:noFill/>
        </p:spPr>
        <p:txBody>
          <a:bodyPr wrap="square" rtlCol="0">
            <a:spAutoFit/>
          </a:bodyPr>
          <a:lstStyle/>
          <a:p>
            <a:r>
              <a:rPr lang="en-US" sz="3200" dirty="0" smtClean="0">
                <a:solidFill>
                  <a:schemeClr val="bg1"/>
                </a:solidFill>
              </a:rPr>
              <a:t>Preventive </a:t>
            </a:r>
            <a:r>
              <a:rPr lang="en-US" sz="3200" dirty="0">
                <a:solidFill>
                  <a:schemeClr val="bg1"/>
                </a:solidFill>
              </a:rPr>
              <a:t>steps</a:t>
            </a:r>
          </a:p>
        </p:txBody>
      </p:sp>
      <p:sp>
        <p:nvSpPr>
          <p:cNvPr id="7" name="Rectangle 6"/>
          <p:cNvSpPr/>
          <p:nvPr/>
        </p:nvSpPr>
        <p:spPr>
          <a:xfrm>
            <a:off x="8488415" y="5036441"/>
            <a:ext cx="2922147" cy="584775"/>
          </a:xfrm>
          <a:prstGeom prst="rect">
            <a:avLst/>
          </a:prstGeom>
        </p:spPr>
        <p:txBody>
          <a:bodyPr wrap="none">
            <a:spAutoFit/>
          </a:bodyPr>
          <a:lstStyle/>
          <a:p>
            <a:r>
              <a:rPr lang="en-US" sz="3200" dirty="0">
                <a:solidFill>
                  <a:schemeClr val="bg1"/>
                </a:solidFill>
              </a:rPr>
              <a:t>Repressive </a:t>
            </a:r>
            <a:r>
              <a:rPr lang="en-US" sz="3200" dirty="0" smtClean="0">
                <a:solidFill>
                  <a:schemeClr val="bg1"/>
                </a:solidFill>
              </a:rPr>
              <a:t>steps</a:t>
            </a:r>
            <a:endParaRPr lang="en-US" sz="3200" dirty="0">
              <a:solidFill>
                <a:schemeClr val="bg1"/>
              </a:solidFill>
            </a:endParaRPr>
          </a:p>
        </p:txBody>
      </p:sp>
      <p:sp>
        <p:nvSpPr>
          <p:cNvPr id="8" name="Right Arrow 7"/>
          <p:cNvSpPr/>
          <p:nvPr/>
        </p:nvSpPr>
        <p:spPr>
          <a:xfrm>
            <a:off x="7026132" y="3175566"/>
            <a:ext cx="1352387" cy="109163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There must be</a:t>
            </a:r>
            <a:endParaRPr lang="en-US" b="1" dirty="0"/>
          </a:p>
        </p:txBody>
      </p:sp>
      <p:sp>
        <p:nvSpPr>
          <p:cNvPr id="13" name="TextBox 12"/>
          <p:cNvSpPr txBox="1"/>
          <p:nvPr/>
        </p:nvSpPr>
        <p:spPr>
          <a:xfrm>
            <a:off x="3585294" y="4688160"/>
            <a:ext cx="3195484" cy="584775"/>
          </a:xfrm>
          <a:prstGeom prst="rect">
            <a:avLst/>
          </a:prstGeom>
          <a:noFill/>
        </p:spPr>
        <p:txBody>
          <a:bodyPr wrap="square" rtlCol="0">
            <a:spAutoFit/>
          </a:bodyPr>
          <a:lstStyle/>
          <a:p>
            <a:r>
              <a:rPr lang="en-US" sz="3200" dirty="0" smtClean="0">
                <a:solidFill>
                  <a:schemeClr val="bg1"/>
                </a:solidFill>
              </a:rPr>
              <a:t>Online Tutorial</a:t>
            </a:r>
            <a:endParaRPr lang="en-US" sz="3200" dirty="0">
              <a:solidFill>
                <a:schemeClr val="bg1"/>
              </a:solidFill>
            </a:endParaRPr>
          </a:p>
        </p:txBody>
      </p:sp>
      <p:sp>
        <p:nvSpPr>
          <p:cNvPr id="10" name="Right Arrow 9"/>
          <p:cNvSpPr/>
          <p:nvPr/>
        </p:nvSpPr>
        <p:spPr>
          <a:xfrm>
            <a:off x="1197737" y="2275394"/>
            <a:ext cx="1489587" cy="52070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Hacker</a:t>
            </a:r>
            <a:endParaRPr lang="en-US" dirty="0"/>
          </a:p>
        </p:txBody>
      </p:sp>
      <p:sp>
        <p:nvSpPr>
          <p:cNvPr id="15" name="Right Arrow 14"/>
          <p:cNvSpPr/>
          <p:nvPr/>
        </p:nvSpPr>
        <p:spPr>
          <a:xfrm>
            <a:off x="1197736" y="2955602"/>
            <a:ext cx="1489587" cy="52070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Jockey</a:t>
            </a:r>
          </a:p>
          <a:p>
            <a:pPr algn="ctr"/>
            <a:r>
              <a:rPr lang="en-US" dirty="0" smtClean="0"/>
              <a:t>Tutorial</a:t>
            </a:r>
            <a:endParaRPr lang="en-US" dirty="0"/>
          </a:p>
        </p:txBody>
      </p:sp>
      <p:sp>
        <p:nvSpPr>
          <p:cNvPr id="16" name="Right Arrow 15"/>
          <p:cNvSpPr/>
          <p:nvPr/>
        </p:nvSpPr>
        <p:spPr>
          <a:xfrm>
            <a:off x="1197736" y="3690950"/>
            <a:ext cx="1489587" cy="52070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Tutorial Etic</a:t>
            </a:r>
            <a:endParaRPr lang="en-US" dirty="0"/>
          </a:p>
        </p:txBody>
      </p:sp>
      <p:sp>
        <p:nvSpPr>
          <p:cNvPr id="17" name="Right Arrow 16"/>
          <p:cNvSpPr/>
          <p:nvPr/>
        </p:nvSpPr>
        <p:spPr>
          <a:xfrm>
            <a:off x="1197736" y="4426298"/>
            <a:ext cx="1489587" cy="52070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Plagiarism</a:t>
            </a:r>
            <a:endParaRPr lang="en-US" dirty="0"/>
          </a:p>
        </p:txBody>
      </p:sp>
      <p:sp>
        <p:nvSpPr>
          <p:cNvPr id="11" name="Rounded Rectangle 10"/>
          <p:cNvSpPr/>
          <p:nvPr/>
        </p:nvSpPr>
        <p:spPr>
          <a:xfrm>
            <a:off x="1197735" y="5471550"/>
            <a:ext cx="5388137" cy="5048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t>SERIOUS CRIME IN THE WORLD OF EDUCATION</a:t>
            </a:r>
            <a:endParaRPr lang="en-US" sz="2000" b="1" dirty="0"/>
          </a:p>
        </p:txBody>
      </p:sp>
      <p:sp>
        <p:nvSpPr>
          <p:cNvPr id="18" name="Left Brace 17"/>
          <p:cNvSpPr/>
          <p:nvPr/>
        </p:nvSpPr>
        <p:spPr>
          <a:xfrm rot="16200000">
            <a:off x="1534191" y="4252109"/>
            <a:ext cx="782530" cy="1656352"/>
          </a:xfrm>
          <a:prstGeom prst="leftBrace">
            <a:avLst>
              <a:gd name="adj1" fmla="val 8333"/>
              <a:gd name="adj2" fmla="val 5181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9" name="Picture 3" descr="Universitas-terbuka-logo copy"/>
          <p:cNvPicPr>
            <a:picLocks noChangeAspect="1" noChangeArrowheads="1"/>
          </p:cNvPicPr>
          <p:nvPr/>
        </p:nvPicPr>
        <p:blipFill rotWithShape="1">
          <a:blip r:embed="rId6">
            <a:extLst>
              <a:ext uri="{28A0092B-C50C-407E-A947-70E740481C1C}">
                <a14:useLocalDpi xmlns:a14="http://schemas.microsoft.com/office/drawing/2010/main" val="0"/>
              </a:ext>
            </a:extLst>
          </a:blip>
          <a:srcRect t="8487" b="8495"/>
          <a:stretch/>
        </p:blipFill>
        <p:spPr bwMode="auto">
          <a:xfrm>
            <a:off x="9764367" y="236460"/>
            <a:ext cx="1516753" cy="1259174"/>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094267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F9AE1252F4DF499371F7D239458D55" ma:contentTypeVersion="7" ma:contentTypeDescription="Create a new document." ma:contentTypeScope="" ma:versionID="db237729293d5e37b6866058d89629bd">
  <xsd:schema xmlns:xsd="http://www.w3.org/2001/XMLSchema" xmlns:xs="http://www.w3.org/2001/XMLSchema" xmlns:p="http://schemas.microsoft.com/office/2006/metadata/properties" xmlns:ns3="23cd305a-f4c7-4b77-b842-ded3fc4bce82" targetNamespace="http://schemas.microsoft.com/office/2006/metadata/properties" ma:root="true" ma:fieldsID="135ad61a50c5179ccd74caad2ae37cc8" ns3:_="">
    <xsd:import namespace="23cd305a-f4c7-4b77-b842-ded3fc4bce8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d305a-f4c7-4b77-b842-ded3fc4bce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33AA69-F09C-4769-984A-89F31444738D}">
  <ds:schemaRefs>
    <ds:schemaRef ds:uri="http://schemas.microsoft.com/sharepoint/v3/contenttype/forms"/>
  </ds:schemaRefs>
</ds:datastoreItem>
</file>

<file path=customXml/itemProps2.xml><?xml version="1.0" encoding="utf-8"?>
<ds:datastoreItem xmlns:ds="http://schemas.openxmlformats.org/officeDocument/2006/customXml" ds:itemID="{48C54328-0E3E-40FC-9B9C-E60E585EE03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3cd305a-f4c7-4b77-b842-ded3fc4bce82"/>
    <ds:schemaRef ds:uri="http://www.w3.org/XML/1998/namespace"/>
    <ds:schemaRef ds:uri="http://purl.org/dc/dcmitype/"/>
  </ds:schemaRefs>
</ds:datastoreItem>
</file>

<file path=customXml/itemProps3.xml><?xml version="1.0" encoding="utf-8"?>
<ds:datastoreItem xmlns:ds="http://schemas.openxmlformats.org/officeDocument/2006/customXml" ds:itemID="{456F65D3-E27E-4148-9594-66C663F83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cd305a-f4c7-4b77-b842-ded3fc4bce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2234</Words>
  <Application>Microsoft Office PowerPoint</Application>
  <PresentationFormat>Widescreen</PresentationFormat>
  <Paragraphs>157</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Retrospect</vt:lpstr>
      <vt:lpstr>Cyber Security and Digital Forensics as a Preventive and Repressive Step to Overcome Cheating in Online Tutorials</vt:lpstr>
      <vt:lpstr>INTRODUCTION </vt:lpstr>
      <vt:lpstr>Online Tutorial In Indonesia</vt:lpstr>
      <vt:lpstr>Category of Indonesian Open University students by age</vt:lpstr>
      <vt:lpstr>The online tutorial is very suitable in Indonesia because it can answer the problems of distance, time and place faced by Indonesian Open University students</vt:lpstr>
      <vt:lpstr>Research methods used</vt:lpstr>
      <vt:lpstr>Problem Online Tutorial In Indonesia</vt:lpstr>
      <vt:lpstr>basic idea</vt:lpstr>
      <vt:lpstr>Steps to Anticipate Violations in the Online Tutorial</vt:lpstr>
      <vt:lpstr>the current Open University eLearning display in Indonesia </vt:lpstr>
      <vt:lpstr>Current order</vt:lpstr>
      <vt:lpstr>preventative formulation</vt:lpstr>
      <vt:lpstr>Settings regarding ethics in e-learning </vt:lpstr>
      <vt:lpstr>conclusions in preventive efforts are…</vt:lpstr>
      <vt:lpstr>if prevention can not be done then there must be countermeasures</vt:lpstr>
      <vt:lpstr>the final Conclusion</vt:lpstr>
      <vt:lpstr>and finally…</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2019-09-23T04:01:45Z</dcterms:created>
  <dcterms:modified xsi:type="dcterms:W3CDTF">2019-10-12T15:48:00Z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0x01010053F9AE1252F4DF499371F7D239458D55</vt:lpwstr>
  </property>
</Properties>
</file>