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06" y="5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56372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34649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3594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3100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313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94525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3218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46492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0687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21951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2120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2B199-3997-46C1-B73B-C7821EBB4824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EB0B5-26F7-4BC1-8076-585016476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1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3.emf"/><Relationship Id="rId7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5.emf"/><Relationship Id="rId7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hyperlink" Target="mailto:Lidwina@ecampus.ut.ac.i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emf"/><Relationship Id="rId5" Type="http://schemas.microsoft.com/office/2007/relationships/media" Target="../media/media3.mp4"/><Relationship Id="rId15" Type="http://schemas.openxmlformats.org/officeDocument/2006/relationships/image" Target="../media/image21.emf"/><Relationship Id="rId10" Type="http://schemas.openxmlformats.org/officeDocument/2006/relationships/image" Target="../media/image14.emf"/><Relationship Id="rId4" Type="http://schemas.openxmlformats.org/officeDocument/2006/relationships/video" Target="../media/media2.mp4"/><Relationship Id="rId9" Type="http://schemas.openxmlformats.org/officeDocument/2006/relationships/image" Target="../media/image13.em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Tablet Computer Behind Books">
            <a:extLst>
              <a:ext uri="{FF2B5EF4-FFF2-40B4-BE49-F238E27FC236}">
                <a16:creationId xmlns:a16="http://schemas.microsoft.com/office/drawing/2014/main" id="{3FEDA14B-4805-4DC9-8A5B-A4F8295A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8" r="20178"/>
          <a:stretch/>
        </p:blipFill>
        <p:spPr bwMode="auto">
          <a:xfrm>
            <a:off x="5834984" y="-17074"/>
            <a:ext cx="3309014" cy="66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BE7605-F055-4069-8576-C161EEC3A83B}"/>
              </a:ext>
            </a:extLst>
          </p:cNvPr>
          <p:cNvSpPr/>
          <p:nvPr/>
        </p:nvSpPr>
        <p:spPr>
          <a:xfrm>
            <a:off x="5464937" y="0"/>
            <a:ext cx="3679063" cy="6858000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BC9A8B-1E96-4307-A5F1-6060C530062B}"/>
              </a:ext>
            </a:extLst>
          </p:cNvPr>
          <p:cNvSpPr/>
          <p:nvPr/>
        </p:nvSpPr>
        <p:spPr>
          <a:xfrm>
            <a:off x="0" y="0"/>
            <a:ext cx="582190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4F01C4-E48F-4BCC-90FF-91CA42CA1B8F}"/>
              </a:ext>
            </a:extLst>
          </p:cNvPr>
          <p:cNvSpPr/>
          <p:nvPr/>
        </p:nvSpPr>
        <p:spPr>
          <a:xfrm>
            <a:off x="1152004" y="4221804"/>
            <a:ext cx="393692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70B881-5A57-42B7-B173-F07D483940E9}"/>
              </a:ext>
            </a:extLst>
          </p:cNvPr>
          <p:cNvSpPr/>
          <p:nvPr/>
        </p:nvSpPr>
        <p:spPr>
          <a:xfrm>
            <a:off x="27282" y="1164753"/>
            <a:ext cx="4711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_sansregular"/>
              </a:rPr>
              <a:t>The 33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open_sansregular"/>
              </a:rPr>
              <a:t>rd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_sansregular"/>
              </a:rPr>
              <a:t> Annual Conference of the Asian </a:t>
            </a:r>
          </a:p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_sansregular"/>
              </a:rPr>
              <a:t>Association of Open Universities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8B392-D786-4726-9A7F-DE858786D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1" y="485927"/>
            <a:ext cx="848626" cy="504134"/>
          </a:xfrm>
          <a:prstGeom prst="rect">
            <a:avLst/>
          </a:prstGeom>
          <a:noFill/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32709CF-9DF1-4FC4-99A0-8700BC610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8" y="462198"/>
            <a:ext cx="557213" cy="500063"/>
          </a:xfrm>
          <a:prstGeom prst="rect">
            <a:avLst/>
          </a:prstGeom>
        </p:spPr>
      </p:pic>
      <p:pic>
        <p:nvPicPr>
          <p:cNvPr id="12" name="Picture 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08654D3-4044-4CCA-97E7-B474C9D61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11" y="381874"/>
            <a:ext cx="607742" cy="607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67A5B8-A813-41BC-BA7D-9923FF4ED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451" y="418116"/>
            <a:ext cx="791750" cy="59381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7246E6D-5772-4BAE-9B91-EF47FD1A3462}"/>
              </a:ext>
            </a:extLst>
          </p:cNvPr>
          <p:cNvGrpSpPr/>
          <p:nvPr/>
        </p:nvGrpSpPr>
        <p:grpSpPr>
          <a:xfrm>
            <a:off x="4766444" y="577367"/>
            <a:ext cx="4808630" cy="4705498"/>
            <a:chOff x="5050222" y="1145782"/>
            <a:chExt cx="4360288" cy="41370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5EB9FF-183C-482E-A36F-E9AB411AC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" t="18333" r="-1853" b="16653"/>
            <a:stretch/>
          </p:blipFill>
          <p:spPr>
            <a:xfrm>
              <a:off x="5050222" y="1953335"/>
              <a:ext cx="2734136" cy="252197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E95A75F-E413-46B0-B1C7-50629B7B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628" y="1934653"/>
              <a:ext cx="2182326" cy="142477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90C0C9-3AE4-4A7B-8581-37988C58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470" y="3204982"/>
              <a:ext cx="1860500" cy="121466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BD61B22-FC05-4D85-B64C-3F11E1E2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184" y="2562313"/>
              <a:ext cx="2182326" cy="142477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C93C3B-EAFD-49D8-A76F-2606853E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210" y="3858090"/>
              <a:ext cx="2182326" cy="142477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CE64501-93E4-43CB-AFFD-2A7830C5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993" y="1145782"/>
              <a:ext cx="2182326" cy="1424774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810B385-3D91-4DAB-8E64-FE85B7BC8878}"/>
              </a:ext>
            </a:extLst>
          </p:cNvPr>
          <p:cNvSpPr/>
          <p:nvPr/>
        </p:nvSpPr>
        <p:spPr>
          <a:xfrm>
            <a:off x="466734" y="1973913"/>
            <a:ext cx="47118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Learning Material Development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at Universitas Terbuka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Quality and Management Perspectives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F93C2D-FAE9-47E0-B3BD-E102F74B89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5365019"/>
            <a:ext cx="9144001" cy="15736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BFF830-4CB3-4EF5-9610-B94CDAE503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48147A-BCE2-465D-94DF-01CCC09B1E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958B480-16E1-4263-8617-425ED17C12BB}"/>
              </a:ext>
            </a:extLst>
          </p:cNvPr>
          <p:cNvSpPr/>
          <p:nvPr/>
        </p:nvSpPr>
        <p:spPr>
          <a:xfrm>
            <a:off x="930419" y="4258723"/>
            <a:ext cx="43014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Font typeface="Arial" charset="0"/>
              <a:buNone/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Lidwina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Sri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Ardiasih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</a:p>
          <a:p>
            <a:pPr algn="r">
              <a:spcBef>
                <a:spcPts val="0"/>
              </a:spcBef>
              <a:buFont typeface="Arial" charset="0"/>
              <a:buNone/>
              <a:defRPr/>
            </a:pP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Ludivica Endang Setijorini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r">
              <a:spcBef>
                <a:spcPts val="0"/>
              </a:spcBef>
              <a:buFont typeface="Arial" charset="0"/>
              <a:buNone/>
              <a:defRPr/>
            </a:pP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Tengku Lufiana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r">
              <a:spcBef>
                <a:spcPts val="0"/>
              </a:spcBef>
              <a:buFont typeface="Arial" charset="0"/>
              <a:buNone/>
              <a:defRPr/>
            </a:pP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r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UNIVERSITAS TERBUKA INDONESIA</a:t>
            </a:r>
            <a:endParaRPr lang="id-ID" sz="2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r">
              <a:spcBef>
                <a:spcPts val="0"/>
              </a:spcBef>
              <a:buNone/>
              <a:defRPr/>
            </a:pP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Lahore - Pakistan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, Oct 1</a:t>
            </a: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4</a:t>
            </a:r>
            <a:r>
              <a:rPr lang="id-ID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th</a:t>
            </a: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– 16</a:t>
            </a:r>
            <a:r>
              <a:rPr lang="id-ID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, 201</a:t>
            </a:r>
            <a:r>
              <a:rPr lang="id-ID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9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639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371A6-4ACE-4377-92DB-A7CA1553A703}"/>
              </a:ext>
            </a:extLst>
          </p:cNvPr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9DB4E0-1929-4C9A-847E-5196D15D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86CE46-D3D6-4709-A19D-53816FEEF91A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08929C-1A9D-4AC9-BD03-1A67D08A763B}"/>
              </a:ext>
            </a:extLst>
          </p:cNvPr>
          <p:cNvGrpSpPr/>
          <p:nvPr/>
        </p:nvGrpSpPr>
        <p:grpSpPr>
          <a:xfrm>
            <a:off x="5124450" y="346745"/>
            <a:ext cx="4019550" cy="972534"/>
            <a:chOff x="5794755" y="351441"/>
            <a:chExt cx="3349243" cy="676276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21AF6D77-8FA4-4FC7-8643-AE7D4FA02BCC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2B7B89-B759-46EA-AD1A-76F2005BC4D4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3233A9-B082-4E1D-B7E2-2DA8F494E1E4}"/>
              </a:ext>
            </a:extLst>
          </p:cNvPr>
          <p:cNvSpPr/>
          <p:nvPr/>
        </p:nvSpPr>
        <p:spPr>
          <a:xfrm>
            <a:off x="3576415" y="417512"/>
            <a:ext cx="5145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Results and Discussion</a:t>
            </a: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Survey Results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C88737-1816-4721-B42D-6110C51D8C18}"/>
              </a:ext>
            </a:extLst>
          </p:cNvPr>
          <p:cNvSpPr/>
          <p:nvPr/>
        </p:nvSpPr>
        <p:spPr>
          <a:xfrm>
            <a:off x="4991470" y="1210477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C3E7C-13B7-44A9-B649-9A3237591AD1}"/>
              </a:ext>
            </a:extLst>
          </p:cNvPr>
          <p:cNvSpPr/>
          <p:nvPr/>
        </p:nvSpPr>
        <p:spPr>
          <a:xfrm flipH="1">
            <a:off x="5028130" y="346744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BEEB4-663F-47E6-8DBF-4A1D008C1B7F}"/>
              </a:ext>
            </a:extLst>
          </p:cNvPr>
          <p:cNvSpPr/>
          <p:nvPr/>
        </p:nvSpPr>
        <p:spPr>
          <a:xfrm flipH="1">
            <a:off x="4728922" y="735073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9325" y="2958939"/>
            <a:ext cx="210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a typeface="Calibri" panose="020F0502020204030204" pitchFamily="34" charset="0"/>
              </a:rPr>
              <a:t>Constraints</a:t>
            </a:r>
            <a:endParaRPr lang="id-ID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3923122" y="1607785"/>
            <a:ext cx="4856779" cy="3636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>
                <a:ea typeface="Calibri" panose="020F0502020204030204" pitchFamily="34" charset="0"/>
              </a:rPr>
              <a:t>Time is not managed well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ea typeface="Calibri" panose="020F0502020204030204" pitchFamily="34" charset="0"/>
              </a:rPr>
              <a:t>Miscommunication among teams</a:t>
            </a:r>
            <a:endParaRPr lang="id-ID" sz="2400" b="1" dirty="0"/>
          </a:p>
          <a:p>
            <a:pPr>
              <a:lnSpc>
                <a:spcPct val="250000"/>
              </a:lnSpc>
            </a:pPr>
            <a:r>
              <a:rPr lang="en-US" sz="2400" b="1" dirty="0">
                <a:ea typeface="Calibri" panose="020F0502020204030204" pitchFamily="34" charset="0"/>
              </a:rPr>
              <a:t>Content/substances are not updated</a:t>
            </a:r>
            <a:endParaRPr lang="id-ID" sz="2400" b="1" dirty="0"/>
          </a:p>
          <a:p>
            <a:pPr>
              <a:lnSpc>
                <a:spcPct val="250000"/>
              </a:lnSpc>
            </a:pPr>
            <a:r>
              <a:rPr lang="en-US" sz="2400" b="1" dirty="0">
                <a:ea typeface="Calibri" panose="020F0502020204030204" pitchFamily="34" charset="0"/>
              </a:rPr>
              <a:t>Lack of up-to-date references</a:t>
            </a:r>
            <a:endParaRPr lang="en-US" sz="2400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DFEFDB-BB13-4F6C-8652-894B8F0600FB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666185" y="2338695"/>
            <a:ext cx="1175797" cy="912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48EEA4-9A48-4790-A12E-6A23C9F7785C}"/>
              </a:ext>
            </a:extLst>
          </p:cNvPr>
          <p:cNvCxnSpPr>
            <a:cxnSpLocks/>
          </p:cNvCxnSpPr>
          <p:nvPr/>
        </p:nvCxnSpPr>
        <p:spPr>
          <a:xfrm flipV="1">
            <a:off x="2643153" y="3205177"/>
            <a:ext cx="1232368" cy="45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1E8107-A792-4EE8-8BF4-7702B9F55F6D}"/>
              </a:ext>
            </a:extLst>
          </p:cNvPr>
          <p:cNvCxnSpPr>
            <a:cxnSpLocks/>
          </p:cNvCxnSpPr>
          <p:nvPr/>
        </p:nvCxnSpPr>
        <p:spPr>
          <a:xfrm>
            <a:off x="2664953" y="3251326"/>
            <a:ext cx="1177029" cy="823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AFEE75-A2AD-499D-AADD-A0444806E092}"/>
              </a:ext>
            </a:extLst>
          </p:cNvPr>
          <p:cNvCxnSpPr>
            <a:cxnSpLocks/>
          </p:cNvCxnSpPr>
          <p:nvPr/>
        </p:nvCxnSpPr>
        <p:spPr>
          <a:xfrm>
            <a:off x="2675461" y="3272885"/>
            <a:ext cx="1166521" cy="1626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3690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6F6E2-9255-4D0C-BFF1-257EA86BC803}"/>
              </a:ext>
            </a:extLst>
          </p:cNvPr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A01C0D-B5CD-472E-BE4B-9DF08E163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2D28CC-F13B-42B1-83A6-05636F068E98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2D1AE0-7C37-4C48-A59D-C129B71E8692}"/>
              </a:ext>
            </a:extLst>
          </p:cNvPr>
          <p:cNvGrpSpPr/>
          <p:nvPr/>
        </p:nvGrpSpPr>
        <p:grpSpPr>
          <a:xfrm>
            <a:off x="5794757" y="351441"/>
            <a:ext cx="3349243" cy="676276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CA2F497B-B91F-4043-A1F8-43106690C1A2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F38CE8-2FB2-44F8-9ABA-BA63AE2C00E8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3233A9-B082-4E1D-B7E2-2DA8F494E1E4}"/>
              </a:ext>
            </a:extLst>
          </p:cNvPr>
          <p:cNvSpPr/>
          <p:nvPr/>
        </p:nvSpPr>
        <p:spPr>
          <a:xfrm>
            <a:off x="3343275" y="417514"/>
            <a:ext cx="514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Conclusion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1C039-1E41-4C75-B219-51AC451DB7F5}"/>
              </a:ext>
            </a:extLst>
          </p:cNvPr>
          <p:cNvSpPr/>
          <p:nvPr/>
        </p:nvSpPr>
        <p:spPr>
          <a:xfrm>
            <a:off x="5762625" y="1069679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22CCAD-F84C-4F67-B144-77568974B117}"/>
              </a:ext>
            </a:extLst>
          </p:cNvPr>
          <p:cNvSpPr/>
          <p:nvPr/>
        </p:nvSpPr>
        <p:spPr>
          <a:xfrm flipH="1">
            <a:off x="5699273" y="26982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9EE1AA-DFB9-4F6E-AE4F-66D2812EDB3E}"/>
              </a:ext>
            </a:extLst>
          </p:cNvPr>
          <p:cNvSpPr/>
          <p:nvPr/>
        </p:nvSpPr>
        <p:spPr>
          <a:xfrm flipH="1">
            <a:off x="5398601" y="648346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6571" y="1635559"/>
            <a:ext cx="85017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ea typeface="Calibri" panose="020F0502020204030204" pitchFamily="34" charset="0"/>
              </a:rPr>
              <a:t>The development of learning materials for ODE learners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  <a:sym typeface="Wingdings" panose="05000000000000000000" pitchFamily="2" charset="2"/>
              </a:rPr>
              <a:t>very </a:t>
            </a:r>
            <a:r>
              <a:rPr lang="en-US" sz="2400" dirty="0">
                <a:ea typeface="Calibri" panose="020F0502020204030204" pitchFamily="34" charset="0"/>
              </a:rPr>
              <a:t>challenging (time management and communication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</a:rPr>
              <a:t>among the development team) </a:t>
            </a:r>
            <a:endParaRPr lang="en-US" sz="2400" dirty="0"/>
          </a:p>
          <a:p>
            <a:pPr lvl="0" algn="ctr"/>
            <a:endParaRPr lang="id-ID" sz="2400" dirty="0">
              <a:ea typeface="Calibri" panose="020F0502020204030204" pitchFamily="34" charset="0"/>
            </a:endParaRPr>
          </a:p>
          <a:p>
            <a:pPr lvl="0" algn="ctr"/>
            <a:r>
              <a:rPr lang="en-US" sz="2400" b="1" dirty="0">
                <a:ea typeface="Calibri" panose="020F0502020204030204" pitchFamily="34" charset="0"/>
              </a:rPr>
              <a:t>UT as an ODE institution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</a:rPr>
              <a:t>applies the learning materials development that needs a long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</a:rPr>
              <a:t>and complex process. </a:t>
            </a:r>
            <a:endParaRPr lang="id-ID" sz="2400" dirty="0"/>
          </a:p>
          <a:p>
            <a:pPr lvl="0" algn="ctr"/>
            <a:endParaRPr lang="id-ID" sz="2400" dirty="0">
              <a:ea typeface="Calibri" panose="020F0502020204030204" pitchFamily="34" charset="0"/>
            </a:endParaRPr>
          </a:p>
          <a:p>
            <a:pPr lvl="0" algn="ctr"/>
            <a:r>
              <a:rPr lang="en-US" sz="2400" b="1" dirty="0">
                <a:ea typeface="Calibri" panose="020F0502020204030204" pitchFamily="34" charset="0"/>
              </a:rPr>
              <a:t>Limited number of academic staffs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  <a:sym typeface="Wingdings" panose="05000000000000000000" pitchFamily="2" charset="2"/>
              </a:rPr>
              <a:t>r</a:t>
            </a:r>
            <a:r>
              <a:rPr lang="en-US" sz="2400" dirty="0">
                <a:ea typeface="Calibri" panose="020F0502020204030204" pitchFamily="34" charset="0"/>
              </a:rPr>
              <a:t>ecruited material developers and content reviewers </a:t>
            </a:r>
          </a:p>
          <a:p>
            <a:pPr lvl="0" algn="ctr"/>
            <a:r>
              <a:rPr lang="en-US" sz="2400" dirty="0">
                <a:ea typeface="Calibri" panose="020F0502020204030204" pitchFamily="34" charset="0"/>
              </a:rPr>
              <a:t>from other institutions</a:t>
            </a:r>
          </a:p>
          <a:p>
            <a:pPr lvl="0" algn="ctr"/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7916079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168745B-7E61-458C-A8F4-64972DEC1CF2}"/>
              </a:ext>
            </a:extLst>
          </p:cNvPr>
          <p:cNvGrpSpPr/>
          <p:nvPr/>
        </p:nvGrpSpPr>
        <p:grpSpPr>
          <a:xfrm>
            <a:off x="9274" y="19056"/>
            <a:ext cx="9134726" cy="6902961"/>
            <a:chOff x="9274" y="42076"/>
            <a:chExt cx="9134726" cy="6902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EB9614-47F1-414E-B497-8EF11F784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423B42-24DC-4D2C-8F43-909A3531CC86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DB60F-586D-4BE4-8DD5-EE5CCA8E8E05}"/>
              </a:ext>
            </a:extLst>
          </p:cNvPr>
          <p:cNvGrpSpPr/>
          <p:nvPr/>
        </p:nvGrpSpPr>
        <p:grpSpPr>
          <a:xfrm>
            <a:off x="5794757" y="176664"/>
            <a:ext cx="3349243" cy="676276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93EE8767-B9D3-4761-8D04-3A4F793C1654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8EAD5B-ACA0-42AE-A7F6-2ADCE0264177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3233A9-B082-4E1D-B7E2-2DA8F494E1E4}"/>
              </a:ext>
            </a:extLst>
          </p:cNvPr>
          <p:cNvSpPr/>
          <p:nvPr/>
        </p:nvSpPr>
        <p:spPr>
          <a:xfrm>
            <a:off x="3343275" y="274265"/>
            <a:ext cx="5145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Recommendation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A5063E-E884-48B9-927D-DAAB5C10B06A}"/>
              </a:ext>
            </a:extLst>
          </p:cNvPr>
          <p:cNvSpPr/>
          <p:nvPr/>
        </p:nvSpPr>
        <p:spPr>
          <a:xfrm>
            <a:off x="5762625" y="1069679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A4CDF9-3628-407D-B919-367CEE82B0E9}"/>
              </a:ext>
            </a:extLst>
          </p:cNvPr>
          <p:cNvSpPr/>
          <p:nvPr/>
        </p:nvSpPr>
        <p:spPr>
          <a:xfrm flipH="1">
            <a:off x="5699273" y="26982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39C53-3750-4222-8B04-C33FF88F423F}"/>
              </a:ext>
            </a:extLst>
          </p:cNvPr>
          <p:cNvSpPr/>
          <p:nvPr/>
        </p:nvSpPr>
        <p:spPr>
          <a:xfrm flipH="1">
            <a:off x="5398601" y="648346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72103" y="974341"/>
            <a:ext cx="1488843" cy="143437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3468182" y="4342479"/>
            <a:ext cx="1655707" cy="1534914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6722557" y="852940"/>
            <a:ext cx="1553896" cy="1377683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316386" y="2411679"/>
            <a:ext cx="27923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Course managers</a:t>
            </a:r>
          </a:p>
          <a:p>
            <a:pPr lvl="0"/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manage the time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allocated for developing the learning materials to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avoid the tardiness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of the manuscript’s finalization</a:t>
            </a:r>
            <a:endParaRPr lang="id-ID" sz="2200" dirty="0"/>
          </a:p>
        </p:txBody>
      </p:sp>
      <p:sp>
        <p:nvSpPr>
          <p:cNvPr id="3" name="Rectangle 2"/>
          <p:cNvSpPr/>
          <p:nvPr/>
        </p:nvSpPr>
        <p:spPr>
          <a:xfrm>
            <a:off x="2995775" y="280565"/>
            <a:ext cx="257859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Once the course managers get the list of the </a:t>
            </a:r>
            <a:r>
              <a:rPr lang="id-ID" sz="2200" dirty="0">
                <a:ea typeface="Calibri" panose="020F0502020204030204" pitchFamily="34" charset="0"/>
                <a:cs typeface="Times New Roman" panose="02020603050405020304" pitchFamily="18" charset="0"/>
              </a:rPr>
              <a:t>MD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d-ID" sz="2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d-ID" sz="2200" dirty="0"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s, they have to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actively communicate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with both parties, from the beginning up to the end of the material development process.</a:t>
            </a:r>
            <a:endParaRPr lang="id-ID" sz="2200" dirty="0"/>
          </a:p>
        </p:txBody>
      </p:sp>
      <p:sp>
        <p:nvSpPr>
          <p:cNvPr id="17" name="Rectangle 16"/>
          <p:cNvSpPr/>
          <p:nvPr/>
        </p:nvSpPr>
        <p:spPr>
          <a:xfrm>
            <a:off x="5699273" y="2230623"/>
            <a:ext cx="30268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Course managers have to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ensure that the content/substances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have fulfilled the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standards applied at UT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, particularly for the materials in relation to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policies/regulations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or the use of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up-to-date references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d-ID" sz="2200" dirty="0"/>
          </a:p>
        </p:txBody>
      </p:sp>
    </p:spTree>
    <p:extLst>
      <p:ext uri="{BB962C8B-B14F-4D97-AF65-F5344CB8AC3E}">
        <p14:creationId xmlns:p14="http://schemas.microsoft.com/office/powerpoint/2010/main" val="25594288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EDA1DD-5524-4532-9457-0C20214154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7"/>
          <a:stretch/>
        </p:blipFill>
        <p:spPr>
          <a:xfrm>
            <a:off x="1814695" y="42076"/>
            <a:ext cx="7329305" cy="6902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B159C4-49F2-4B5F-B166-BBF363D35886}"/>
              </a:ext>
            </a:extLst>
          </p:cNvPr>
          <p:cNvSpPr/>
          <p:nvPr/>
        </p:nvSpPr>
        <p:spPr>
          <a:xfrm>
            <a:off x="67669" y="0"/>
            <a:ext cx="9076331" cy="666345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EC8D7-A77A-45E0-83FE-DFDAF1957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7" t="37749" r="1"/>
          <a:stretch/>
        </p:blipFill>
        <p:spPr>
          <a:xfrm>
            <a:off x="-5" y="0"/>
            <a:ext cx="5982794" cy="483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E2F55-41FB-445A-AAAD-416DCF3B3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26"/>
          <a:stretch/>
        </p:blipFill>
        <p:spPr>
          <a:xfrm>
            <a:off x="-6" y="2135257"/>
            <a:ext cx="2241878" cy="310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6DDFC-C355-44DA-8DF2-727CB5FC3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89" y="1138197"/>
            <a:ext cx="4095000" cy="96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5E6B5-0401-410C-97E1-5EA7C834C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440" y="2733326"/>
            <a:ext cx="2467558" cy="271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6D434-A680-4D68-9331-066F90FC7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74F863-F5A6-4E6C-98DF-21EC20637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C02FD7-3004-42D8-B99D-A994E7A1BFF3}"/>
              </a:ext>
            </a:extLst>
          </p:cNvPr>
          <p:cNvSpPr/>
          <p:nvPr/>
        </p:nvSpPr>
        <p:spPr>
          <a:xfrm>
            <a:off x="2104440" y="4877486"/>
            <a:ext cx="4770413" cy="1105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LIDWINA SRI ARDIASIH</a:t>
            </a:r>
          </a:p>
          <a:p>
            <a:pPr algn="ctr"/>
            <a:r>
              <a:rPr lang="en-US" dirty="0"/>
              <a:t>UNIVERSITAS TERBUKA INDONESIA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Lidwina@ecampus.ut.ac.id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Mobile: +62 81310033593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400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D45A8D-3BCA-4290-93B0-98956FECDAF7}"/>
              </a:ext>
            </a:extLst>
          </p:cNvPr>
          <p:cNvGrpSpPr/>
          <p:nvPr/>
        </p:nvGrpSpPr>
        <p:grpSpPr>
          <a:xfrm>
            <a:off x="5794757" y="351441"/>
            <a:ext cx="3349243" cy="676276"/>
            <a:chOff x="5794755" y="351441"/>
            <a:chExt cx="3349243" cy="676276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4C143331-6C10-4EB2-AA0A-EF84D1704317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A9989A-027A-40DE-9B34-3A0E5EEA8272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3776953" y="417514"/>
            <a:ext cx="4711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Introduction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6FF63A-A265-4A3F-8D23-469EB14303E3}"/>
              </a:ext>
            </a:extLst>
          </p:cNvPr>
          <p:cNvSpPr/>
          <p:nvPr/>
        </p:nvSpPr>
        <p:spPr>
          <a:xfrm>
            <a:off x="5762625" y="1069679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8ECD1D-A19B-469A-9C1F-74A961416522}"/>
              </a:ext>
            </a:extLst>
          </p:cNvPr>
          <p:cNvSpPr/>
          <p:nvPr/>
        </p:nvSpPr>
        <p:spPr>
          <a:xfrm flipH="1">
            <a:off x="5699273" y="26982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71B97B-3449-4863-8A53-D698B29BA9DA}"/>
              </a:ext>
            </a:extLst>
          </p:cNvPr>
          <p:cNvSpPr/>
          <p:nvPr/>
        </p:nvSpPr>
        <p:spPr>
          <a:xfrm flipH="1">
            <a:off x="5398601" y="648346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026" y="3908128"/>
            <a:ext cx="412824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/>
              <a:t>Universitas Terbuka (UT) Indonesia </a:t>
            </a:r>
            <a:endParaRPr lang="id-ID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sym typeface="Wingdings" panose="05000000000000000000" pitchFamily="2" charset="2"/>
              </a:rPr>
              <a:t>Established – May 4, 1984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state-owned single mode distance higher education institution</a:t>
            </a:r>
            <a:endParaRPr lang="id-ID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>
                <a:cs typeface="Arial" panose="020B0604020202020204" pitchFamily="34" charset="0"/>
                <a:sym typeface="Wingdings" panose="05000000000000000000" pitchFamily="2" charset="2"/>
              </a:rPr>
              <a:t>Total numbers of students </a:t>
            </a:r>
            <a:r>
              <a:rPr lang="en-US" sz="2000" b="1" dirty="0"/>
              <a:t>292.465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9" y="19639"/>
            <a:ext cx="4395566" cy="31081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2026" y="2854137"/>
            <a:ext cx="4421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Role of ODE Institutions</a:t>
            </a:r>
          </a:p>
          <a:p>
            <a:r>
              <a:rPr lang="id-ID" sz="2000" dirty="0"/>
              <a:t>Strategic benefit to education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id-ID" sz="2000" dirty="0"/>
              <a:t>skilled staff &amp; ins</a:t>
            </a:r>
            <a:r>
              <a:rPr lang="en-US" sz="2000" dirty="0"/>
              <a:t>f</a:t>
            </a:r>
            <a:r>
              <a:rPr lang="id-ID" sz="2000" dirty="0"/>
              <a:t>rastructure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50985" y="1587364"/>
            <a:ext cx="3720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/>
              <a:t>Learning Materials </a:t>
            </a:r>
            <a:r>
              <a:rPr lang="id-ID" sz="2400" dirty="0">
                <a:sym typeface="Wingdings" panose="05000000000000000000" pitchFamily="2" charset="2"/>
              </a:rPr>
              <a:t> </a:t>
            </a:r>
            <a:r>
              <a:rPr lang="id-ID" sz="2200" dirty="0">
                <a:sym typeface="Wingdings" panose="05000000000000000000" pitchFamily="2" charset="2"/>
              </a:rPr>
              <a:t>important component</a:t>
            </a:r>
            <a:endParaRPr lang="id-ID" sz="2200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50985" y="2708855"/>
            <a:ext cx="4395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2400" b="1" dirty="0"/>
              <a:t>Creative &amp;</a:t>
            </a:r>
            <a:r>
              <a:rPr lang="id-ID" sz="2400" dirty="0">
                <a:sym typeface="Wingdings" panose="05000000000000000000" pitchFamily="2" charset="2"/>
              </a:rPr>
              <a:t> </a:t>
            </a:r>
            <a:r>
              <a:rPr lang="en-US" sz="2400" b="1" dirty="0">
                <a:sym typeface="Wingdings" panose="05000000000000000000" pitchFamily="2" charset="2"/>
              </a:rPr>
              <a:t>I</a:t>
            </a:r>
            <a:r>
              <a:rPr lang="en-US" sz="2400" b="1" dirty="0"/>
              <a:t>nnovative</a:t>
            </a:r>
            <a:endParaRPr lang="en-US" sz="2400" dirty="0">
              <a:sym typeface="Wingdings" panose="05000000000000000000" pitchFamily="2" charset="2"/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200" b="1" dirty="0"/>
              <a:t>online</a:t>
            </a:r>
            <a:r>
              <a:rPr lang="id-ID" sz="2200" dirty="0"/>
              <a:t> learning </a:t>
            </a:r>
            <a:endParaRPr lang="en-US" sz="2200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    </a:t>
            </a:r>
            <a:r>
              <a:rPr lang="id-ID" sz="2200" dirty="0"/>
              <a:t>atmosphere  </a:t>
            </a:r>
            <a:endParaRPr lang="en-US" sz="2200" dirty="0"/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200" dirty="0"/>
              <a:t>appropriate </a:t>
            </a:r>
            <a:r>
              <a:rPr lang="id-ID" sz="2200" b="1" dirty="0"/>
              <a:t>approach</a:t>
            </a:r>
            <a:r>
              <a:rPr lang="id-ID" sz="2200" dirty="0"/>
              <a:t>  </a:t>
            </a:r>
            <a:endParaRPr lang="en-US" sz="2200" dirty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50985" y="4185695"/>
            <a:ext cx="3446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200" dirty="0"/>
              <a:t>derived into </a:t>
            </a:r>
            <a:r>
              <a:rPr lang="id-ID" sz="2200" b="1" dirty="0"/>
              <a:t>methods</a:t>
            </a:r>
            <a:endParaRPr lang="en-US" sz="2200" b="1" dirty="0"/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 </a:t>
            </a:r>
            <a:r>
              <a:rPr lang="id-ID" sz="2200" dirty="0"/>
              <a:t>produce meaningful</a:t>
            </a:r>
            <a:r>
              <a:rPr lang="en-US" sz="2200" dirty="0"/>
              <a:t> </a:t>
            </a:r>
            <a:r>
              <a:rPr lang="id-ID" sz="2200" b="1" dirty="0"/>
              <a:t>learning activities</a:t>
            </a:r>
            <a:endParaRPr lang="id-ID" sz="2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136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EDA1DD-5524-4532-9457-0C2021415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B159C4-49F2-4B5F-B166-BBF363D35886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4E49C6-3C86-44A6-8157-B274A912D106}"/>
              </a:ext>
            </a:extLst>
          </p:cNvPr>
          <p:cNvGrpSpPr/>
          <p:nvPr/>
        </p:nvGrpSpPr>
        <p:grpSpPr>
          <a:xfrm>
            <a:off x="5794757" y="351441"/>
            <a:ext cx="3349243" cy="676276"/>
            <a:chOff x="5794755" y="351441"/>
            <a:chExt cx="3349243" cy="676276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29DC6F64-1A0C-4004-8178-125FB3CDFAAC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ED50F0-984A-4620-8C64-FF6DDD4A1220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2491078" y="417514"/>
            <a:ext cx="4711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Aims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047AD8-1D49-4467-9FCC-1BB5619D8579}"/>
              </a:ext>
            </a:extLst>
          </p:cNvPr>
          <p:cNvSpPr/>
          <p:nvPr/>
        </p:nvSpPr>
        <p:spPr>
          <a:xfrm>
            <a:off x="5762625" y="1069679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F6D069-EE19-4DC0-BB4D-9019DA2F406B}"/>
              </a:ext>
            </a:extLst>
          </p:cNvPr>
          <p:cNvSpPr/>
          <p:nvPr/>
        </p:nvSpPr>
        <p:spPr>
          <a:xfrm flipH="1">
            <a:off x="5699273" y="26982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9EA18E-C5CB-424C-8135-16B94696DB0A}"/>
              </a:ext>
            </a:extLst>
          </p:cNvPr>
          <p:cNvSpPr/>
          <p:nvPr/>
        </p:nvSpPr>
        <p:spPr>
          <a:xfrm flipH="1">
            <a:off x="5398601" y="648346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50174" y="2341342"/>
            <a:ext cx="644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discussing </a:t>
            </a:r>
            <a:r>
              <a:rPr lang="en-US" sz="2400" b="1" dirty="0"/>
              <a:t>material development at an ODE institution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9066" y="3442634"/>
            <a:ext cx="667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describing the </a:t>
            </a:r>
            <a:r>
              <a:rPr lang="en-US" sz="2400" b="1" dirty="0"/>
              <a:t>material development process at 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9066" y="4366562"/>
            <a:ext cx="700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analyzing </a:t>
            </a:r>
            <a:r>
              <a:rPr lang="id-ID" sz="2400" dirty="0"/>
              <a:t>course managers</a:t>
            </a:r>
            <a:r>
              <a:rPr lang="en-US" sz="2400" dirty="0"/>
              <a:t>’ perceptions</a:t>
            </a:r>
            <a:r>
              <a:rPr lang="id-ID" sz="2400" dirty="0"/>
              <a:t> towards</a:t>
            </a:r>
            <a:r>
              <a:rPr lang="en-US" sz="2400" dirty="0"/>
              <a:t> </a:t>
            </a:r>
            <a:r>
              <a:rPr lang="en-US" sz="2400" b="1" dirty="0"/>
              <a:t>the material development process at UT &amp; </a:t>
            </a:r>
            <a:r>
              <a:rPr lang="id-ID" sz="2400" b="1" dirty="0"/>
              <a:t>the quality of the products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5" y="4508521"/>
            <a:ext cx="269735" cy="2697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36" y="3538600"/>
            <a:ext cx="269735" cy="2697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9" y="2457506"/>
            <a:ext cx="269735" cy="2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39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39507-DFAF-40D4-8578-9895A335243E}"/>
              </a:ext>
            </a:extLst>
          </p:cNvPr>
          <p:cNvGrpSpPr/>
          <p:nvPr/>
        </p:nvGrpSpPr>
        <p:grpSpPr>
          <a:xfrm>
            <a:off x="9274" y="55139"/>
            <a:ext cx="9134726" cy="6902961"/>
            <a:chOff x="9274" y="42076"/>
            <a:chExt cx="9134726" cy="690296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CB1A9A7-482F-40BB-A4DC-85603E1DC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73579E0-13ED-4D6C-AAC3-F469315F01FF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BAD297-0A16-4E48-8A85-FB5139F97ACA}"/>
              </a:ext>
            </a:extLst>
          </p:cNvPr>
          <p:cNvGrpSpPr/>
          <p:nvPr/>
        </p:nvGrpSpPr>
        <p:grpSpPr>
          <a:xfrm>
            <a:off x="5124450" y="346745"/>
            <a:ext cx="4019550" cy="972534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B1AB038B-1BD2-455B-A7C0-194CCCA8360A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5F5F87-04F5-48CB-96F1-B3F2222064F3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" y="5577339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4019551" y="417013"/>
            <a:ext cx="4711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   Learning and Material Development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6B2C32-81EB-4C75-B1DA-704D9B0B28C1}"/>
              </a:ext>
            </a:extLst>
          </p:cNvPr>
          <p:cNvSpPr/>
          <p:nvPr/>
        </p:nvSpPr>
        <p:spPr>
          <a:xfrm>
            <a:off x="5146614" y="1303154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5161FD-3B60-495D-A279-2C5E8954F80C}"/>
              </a:ext>
            </a:extLst>
          </p:cNvPr>
          <p:cNvSpPr/>
          <p:nvPr/>
        </p:nvSpPr>
        <p:spPr>
          <a:xfrm flipH="1">
            <a:off x="5155439" y="283392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843176-6D7A-4CB8-8417-0A50FE2628BD}"/>
              </a:ext>
            </a:extLst>
          </p:cNvPr>
          <p:cNvSpPr/>
          <p:nvPr/>
        </p:nvSpPr>
        <p:spPr>
          <a:xfrm flipH="1">
            <a:off x="4920235" y="76965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73121" y="1393023"/>
            <a:ext cx="24465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f</a:t>
            </a:r>
            <a:r>
              <a:rPr lang="id-ID" sz="2200" dirty="0"/>
              <a:t>its Learners’ Needs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054" y="1894689"/>
            <a:ext cx="43171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200" dirty="0"/>
              <a:t>Shearer (2007)</a:t>
            </a:r>
            <a:r>
              <a:rPr lang="en-US" sz="2200" dirty="0"/>
              <a:t>:</a:t>
            </a:r>
          </a:p>
          <a:p>
            <a:r>
              <a:rPr lang="en-AU" sz="2200" dirty="0"/>
              <a:t>printed learning materials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AU" sz="2200" dirty="0"/>
              <a:t>still offered as the major learning materials</a:t>
            </a:r>
            <a:endParaRPr lang="id-ID" sz="2200" dirty="0"/>
          </a:p>
        </p:txBody>
      </p:sp>
      <p:sp>
        <p:nvSpPr>
          <p:cNvPr id="17" name="Rectangle 16"/>
          <p:cNvSpPr/>
          <p:nvPr/>
        </p:nvSpPr>
        <p:spPr>
          <a:xfrm>
            <a:off x="573794" y="335382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200" dirty="0"/>
              <a:t>Simonson, </a:t>
            </a:r>
            <a:r>
              <a:rPr lang="en-AU" sz="2200" dirty="0" err="1"/>
              <a:t>Smaldino</a:t>
            </a:r>
            <a:r>
              <a:rPr lang="en-AU" sz="2200" dirty="0"/>
              <a:t>, &amp; </a:t>
            </a:r>
            <a:r>
              <a:rPr lang="en-AU" sz="2200" dirty="0" err="1"/>
              <a:t>Svacek</a:t>
            </a:r>
            <a:r>
              <a:rPr lang="en-AU" sz="2200" dirty="0"/>
              <a:t> (2014)</a:t>
            </a:r>
          </a:p>
          <a:p>
            <a:r>
              <a:rPr lang="en-US" sz="2200" dirty="0"/>
              <a:t>e-Books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electronic versions of printed books </a:t>
            </a:r>
            <a:r>
              <a:rPr lang="id-ID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the digital revolution </a:t>
            </a:r>
            <a:endParaRPr lang="id-ID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09932" y="1623704"/>
            <a:ext cx="3004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TOMLINSON (2003): Material Adaptation</a:t>
            </a:r>
            <a:endParaRPr lang="en-US" sz="2200" b="1" dirty="0">
              <a:ea typeface="Calibri" panose="020F0502020204030204" pitchFamily="34" charset="0"/>
            </a:endParaRPr>
          </a:p>
          <a:p>
            <a:r>
              <a:rPr lang="en-US" sz="2200" b="1" dirty="0"/>
              <a:t>Characteristics: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Student-centered</a:t>
            </a:r>
          </a:p>
        </p:txBody>
      </p:sp>
      <p:sp>
        <p:nvSpPr>
          <p:cNvPr id="20" name="Rectangle 19"/>
          <p:cNvSpPr/>
          <p:nvPr/>
        </p:nvSpPr>
        <p:spPr>
          <a:xfrm flipV="1">
            <a:off x="5419577" y="3013582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14872" y="4803409"/>
            <a:ext cx="186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Authentic</a:t>
            </a:r>
          </a:p>
        </p:txBody>
      </p:sp>
      <p:sp>
        <p:nvSpPr>
          <p:cNvPr id="22" name="Rectangle 21"/>
          <p:cNvSpPr/>
          <p:nvPr/>
        </p:nvSpPr>
        <p:spPr>
          <a:xfrm flipV="1">
            <a:off x="5419576" y="3377604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5419575" y="4423869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9576" y="4042828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07403" y="3035119"/>
            <a:ext cx="29459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Flexible and Optional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07403" y="3386237"/>
            <a:ext cx="31814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Open to various ideas and point of view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49985" y="3870790"/>
            <a:ext cx="150637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Relevan</a:t>
            </a:r>
            <a:r>
              <a:rPr lang="en-US" sz="2000" dirty="0"/>
              <a:t>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6639" y="4085828"/>
            <a:ext cx="15909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Universal</a:t>
            </a:r>
          </a:p>
        </p:txBody>
      </p:sp>
      <p:sp>
        <p:nvSpPr>
          <p:cNvPr id="29" name="Rectangle 28"/>
          <p:cNvSpPr/>
          <p:nvPr/>
        </p:nvSpPr>
        <p:spPr>
          <a:xfrm flipV="1">
            <a:off x="5419574" y="4793137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5400000" flipV="1">
            <a:off x="7025770" y="4268968"/>
            <a:ext cx="2557189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440382" y="5473833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5152394" y="5321388"/>
            <a:ext cx="200025" cy="376816"/>
          </a:xfrm>
          <a:prstGeom prst="triangl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flipV="1">
            <a:off x="5421364" y="5182205"/>
            <a:ext cx="288197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75288" y="4803409"/>
            <a:ext cx="240333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Printed </a:t>
            </a:r>
          </a:p>
          <a:p>
            <a:r>
              <a:rPr lang="en-US" sz="2200" b="1" dirty="0"/>
              <a:t>Audio</a:t>
            </a:r>
          </a:p>
          <a:p>
            <a:r>
              <a:rPr lang="en-US" sz="2200" b="1" dirty="0"/>
              <a:t>Video/Multimedia</a:t>
            </a:r>
          </a:p>
        </p:txBody>
      </p:sp>
    </p:spTree>
    <p:extLst>
      <p:ext uri="{BB962C8B-B14F-4D97-AF65-F5344CB8AC3E}">
        <p14:creationId xmlns:p14="http://schemas.microsoft.com/office/powerpoint/2010/main" val="41892306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F956B-B9D0-4D45-9E4A-BF21CD367808}"/>
              </a:ext>
            </a:extLst>
          </p:cNvPr>
          <p:cNvGrpSpPr/>
          <p:nvPr/>
        </p:nvGrpSpPr>
        <p:grpSpPr>
          <a:xfrm>
            <a:off x="9274" y="51252"/>
            <a:ext cx="9134726" cy="6902961"/>
            <a:chOff x="9274" y="42076"/>
            <a:chExt cx="9134726" cy="69029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F9E48-9406-4B51-A746-03C5EFE83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FBF43-FCE8-4BF7-B34C-D53EB7FAC4CE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91395C-46F8-4FEA-9F6E-F690A4047C3C}"/>
              </a:ext>
            </a:extLst>
          </p:cNvPr>
          <p:cNvGrpSpPr/>
          <p:nvPr/>
        </p:nvGrpSpPr>
        <p:grpSpPr>
          <a:xfrm>
            <a:off x="5794757" y="351441"/>
            <a:ext cx="3349243" cy="676276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7D29DB90-BFA1-4ACC-9BFA-963DC0BECF6A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281CF5-0486-48BD-A615-AD39D2C90CFE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4010093" y="395115"/>
            <a:ext cx="4711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Research Method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0111F6-0DEF-4C7C-8C62-E9A475936BA2}"/>
              </a:ext>
            </a:extLst>
          </p:cNvPr>
          <p:cNvSpPr/>
          <p:nvPr/>
        </p:nvSpPr>
        <p:spPr>
          <a:xfrm>
            <a:off x="5762625" y="1069679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D3CB05-B0CA-455A-B054-61F422AF9A0C}"/>
              </a:ext>
            </a:extLst>
          </p:cNvPr>
          <p:cNvSpPr/>
          <p:nvPr/>
        </p:nvSpPr>
        <p:spPr>
          <a:xfrm flipH="1">
            <a:off x="5699273" y="26982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380468-2364-49B7-B057-FDE464873467}"/>
              </a:ext>
            </a:extLst>
          </p:cNvPr>
          <p:cNvSpPr/>
          <p:nvPr/>
        </p:nvSpPr>
        <p:spPr>
          <a:xfrm flipH="1">
            <a:off x="5398601" y="648346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9898" y="1557768"/>
            <a:ext cx="7994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/>
              <a:t>Qualitative Approach</a:t>
            </a:r>
          </a:p>
          <a:p>
            <a:pPr lvl="0" algn="ctr"/>
            <a:r>
              <a:rPr lang="en-US" sz="2400" dirty="0"/>
              <a:t>focusing on the printed learning material development at UT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8482" y="2545325"/>
            <a:ext cx="6077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d-ID" sz="2400" b="1" dirty="0">
                <a:cs typeface="Arial" pitchFamily="34" charset="0"/>
              </a:rPr>
              <a:t>Observation</a:t>
            </a:r>
            <a:endParaRPr lang="en-US" sz="2400" b="1" dirty="0">
              <a:cs typeface="Arial" pitchFamily="34" charset="0"/>
            </a:endParaRPr>
          </a:p>
          <a:p>
            <a:pPr lvl="0" algn="ctr"/>
            <a:r>
              <a:rPr lang="en-US" sz="2400" dirty="0">
                <a:cs typeface="Arial" pitchFamily="34" charset="0"/>
              </a:rPr>
              <a:t>l</a:t>
            </a:r>
            <a:r>
              <a:rPr lang="id-ID" sz="2400" dirty="0"/>
              <a:t>earning material development process </a:t>
            </a:r>
            <a:endParaRPr lang="id-ID" sz="2400" dirty="0"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19616" y="3502733"/>
            <a:ext cx="2267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d-ID" sz="2400" b="1" dirty="0">
                <a:cs typeface="Arial" pitchFamily="34" charset="0"/>
              </a:rPr>
              <a:t>Documents</a:t>
            </a:r>
            <a:endParaRPr lang="en-US" sz="2400" b="1" dirty="0">
              <a:cs typeface="Arial" pitchFamily="34" charset="0"/>
            </a:endParaRPr>
          </a:p>
          <a:p>
            <a:pPr lvl="0" algn="ctr"/>
            <a:r>
              <a:rPr lang="id-ID" sz="2400" dirty="0">
                <a:cs typeface="Arial" pitchFamily="34" charset="0"/>
              </a:rPr>
              <a:t>material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id-ID" sz="2400" dirty="0">
                <a:cs typeface="Arial" pitchFamily="34" charset="0"/>
              </a:rPr>
              <a:t>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9898" y="4602765"/>
            <a:ext cx="7811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d-ID" sz="2400" b="1" dirty="0"/>
              <a:t>Online Survey</a:t>
            </a:r>
            <a:endParaRPr lang="en-US" sz="2400" b="1" dirty="0"/>
          </a:p>
          <a:p>
            <a:pPr lvl="0" algn="ctr"/>
            <a:r>
              <a:rPr lang="en-US" sz="2400" dirty="0"/>
              <a:t>t</a:t>
            </a:r>
            <a:r>
              <a:rPr lang="id-ID" sz="2400" dirty="0"/>
              <a:t>o gain some information about </a:t>
            </a:r>
            <a:endParaRPr lang="en-US" sz="2400" dirty="0"/>
          </a:p>
          <a:p>
            <a:pPr lvl="0" algn="ctr"/>
            <a:r>
              <a:rPr lang="id-ID" sz="2400" dirty="0"/>
              <a:t>the course managers</a:t>
            </a:r>
            <a:r>
              <a:rPr lang="en-US" sz="2400" dirty="0"/>
              <a:t>’ perceptions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85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1856721-5A96-4C1E-8351-853E48B045A1}"/>
              </a:ext>
            </a:extLst>
          </p:cNvPr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B2D94E-86A8-4C9E-811F-AFADB9B11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175125-A3F4-434D-A848-61EFF429E820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597595-5D19-4F62-9A0C-B748813C3CF0}"/>
              </a:ext>
            </a:extLst>
          </p:cNvPr>
          <p:cNvGrpSpPr/>
          <p:nvPr/>
        </p:nvGrpSpPr>
        <p:grpSpPr>
          <a:xfrm>
            <a:off x="3257551" y="346745"/>
            <a:ext cx="5886449" cy="972534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119F8225-E959-4F8D-BF4B-7744C71C15DD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90442C-9D7A-4EF4-91D4-836CA02B411C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3044855" y="260731"/>
            <a:ext cx="5868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Results &amp; Discussion</a:t>
            </a: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Learning Material Development at UT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9A8CE5-F6D9-4FCA-88C4-E782A16CC11E}"/>
              </a:ext>
            </a:extLst>
          </p:cNvPr>
          <p:cNvSpPr/>
          <p:nvPr/>
        </p:nvSpPr>
        <p:spPr>
          <a:xfrm>
            <a:off x="3182587" y="1160610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49ED831-4D8E-49E6-A6FF-A637F602DBFA}"/>
              </a:ext>
            </a:extLst>
          </p:cNvPr>
          <p:cNvSpPr/>
          <p:nvPr/>
        </p:nvSpPr>
        <p:spPr>
          <a:xfrm flipH="1">
            <a:off x="3264786" y="326108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E1BAE5-D37B-4211-A757-25D379C082A9}"/>
              </a:ext>
            </a:extLst>
          </p:cNvPr>
          <p:cNvSpPr/>
          <p:nvPr/>
        </p:nvSpPr>
        <p:spPr>
          <a:xfrm flipH="1">
            <a:off x="2904288" y="693109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4951" y="184852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d-ID" sz="2400" b="1" dirty="0"/>
              <a:t>Course managers’</a:t>
            </a:r>
            <a:r>
              <a:rPr lang="en-US" sz="2400" b="1" dirty="0"/>
              <a:t> </a:t>
            </a:r>
            <a:r>
              <a:rPr lang="id-ID" sz="2400" b="1" dirty="0"/>
              <a:t>responsibilities</a:t>
            </a:r>
            <a:endParaRPr lang="en-US" sz="2400" b="1" dirty="0"/>
          </a:p>
          <a:p>
            <a:pPr algn="ctr"/>
            <a:r>
              <a:rPr lang="en-US" sz="2400" b="1" dirty="0"/>
              <a:t>(UT’s staff)</a:t>
            </a:r>
            <a:endParaRPr lang="id-ID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54951" y="2739565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Recruiting learning material developers (MDs)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Recruiting content reviewers (CRs)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Finalizing manuscripts into masters</a:t>
            </a:r>
            <a:endParaRPr lang="id-ID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Ensuring communication with MDs and CRs runs well</a:t>
            </a:r>
            <a:endParaRPr lang="id-ID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Ensuring quality of the content and its delivery</a:t>
            </a:r>
            <a:endParaRPr lang="id-ID" sz="2200" dirty="0"/>
          </a:p>
        </p:txBody>
      </p:sp>
      <p:sp>
        <p:nvSpPr>
          <p:cNvPr id="18" name="Rectangle 17"/>
          <p:cNvSpPr/>
          <p:nvPr/>
        </p:nvSpPr>
        <p:spPr>
          <a:xfrm>
            <a:off x="4720278" y="157310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Process</a:t>
            </a:r>
            <a:endParaRPr lang="id-ID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22881" y="2186286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2200" b="1" dirty="0">
                <a:solidFill>
                  <a:schemeClr val="accent2">
                    <a:lumMod val="50000"/>
                  </a:schemeClr>
                </a:solidFill>
              </a:rPr>
              <a:t>Academic partnerships</a:t>
            </a:r>
          </a:p>
          <a:p>
            <a:pPr algn="ctr"/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State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&amp;</a:t>
            </a:r>
            <a:r>
              <a:rPr lang="id-ID" sz="2000" dirty="0">
                <a:solidFill>
                  <a:schemeClr val="accent2">
                    <a:lumMod val="50000"/>
                  </a:schemeClr>
                </a:solidFill>
              </a:rPr>
              <a:t> private universities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AU" sz="2200" b="1" dirty="0">
                <a:solidFill>
                  <a:schemeClr val="accent2">
                    <a:lumMod val="50000"/>
                  </a:schemeClr>
                </a:solidFill>
              </a:rPr>
              <a:t>Recruitment</a:t>
            </a:r>
          </a:p>
          <a:p>
            <a:pPr algn="ctr"/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MDs &amp; CRs</a:t>
            </a:r>
          </a:p>
          <a:p>
            <a:pPr algn="ctr"/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AU" sz="2200" b="1" dirty="0">
                <a:solidFill>
                  <a:schemeClr val="accent2">
                    <a:lumMod val="50000"/>
                  </a:schemeClr>
                </a:solidFill>
              </a:rPr>
              <a:t>Communication &amp; progress</a:t>
            </a:r>
          </a:p>
          <a:p>
            <a:pPr algn="ctr"/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Final editing</a:t>
            </a:r>
          </a:p>
          <a:p>
            <a:pPr algn="ctr"/>
            <a:endParaRPr lang="en-US" sz="2000" dirty="0"/>
          </a:p>
        </p:txBody>
      </p:sp>
      <p:sp>
        <p:nvSpPr>
          <p:cNvPr id="20" name="Down Arrow 19"/>
          <p:cNvSpPr/>
          <p:nvPr/>
        </p:nvSpPr>
        <p:spPr>
          <a:xfrm>
            <a:off x="6701341" y="2902865"/>
            <a:ext cx="290178" cy="281362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6699993" y="3870704"/>
            <a:ext cx="290178" cy="281362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6698645" y="4509900"/>
            <a:ext cx="290178" cy="281362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930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D13056B-F11F-4D77-B46E-1F3960A71C41}"/>
              </a:ext>
            </a:extLst>
          </p:cNvPr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A24932-FCA7-408D-A153-9C1F804C2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45E5D1-67C3-4D0F-B577-DB261B6879CE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7E0B7-933E-4C1A-A73B-7E4992067744}"/>
              </a:ext>
            </a:extLst>
          </p:cNvPr>
          <p:cNvGrpSpPr/>
          <p:nvPr/>
        </p:nvGrpSpPr>
        <p:grpSpPr>
          <a:xfrm>
            <a:off x="3257551" y="346745"/>
            <a:ext cx="5886449" cy="972534"/>
            <a:chOff x="5794755" y="351441"/>
            <a:chExt cx="3349243" cy="676276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934899F0-79FC-46C1-9D40-3C68B2760E08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10F939-123C-4657-976D-23BC683C8014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3177223" y="261960"/>
            <a:ext cx="57737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Results &amp; Discussion</a:t>
            </a: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Learning Material Development at UT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2DA283-5EC6-4127-A443-CFFB17294BB8}"/>
              </a:ext>
            </a:extLst>
          </p:cNvPr>
          <p:cNvSpPr/>
          <p:nvPr/>
        </p:nvSpPr>
        <p:spPr>
          <a:xfrm>
            <a:off x="3157538" y="1128133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56ACBC-99E7-470C-9E96-C7A8F09143DE}"/>
              </a:ext>
            </a:extLst>
          </p:cNvPr>
          <p:cNvSpPr/>
          <p:nvPr/>
        </p:nvSpPr>
        <p:spPr>
          <a:xfrm flipH="1">
            <a:off x="3211204" y="337865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5DAAE7-F2C0-450E-9AA3-8F8D6F0EF5BA}"/>
              </a:ext>
            </a:extLst>
          </p:cNvPr>
          <p:cNvSpPr/>
          <p:nvPr/>
        </p:nvSpPr>
        <p:spPr>
          <a:xfrm flipH="1">
            <a:off x="2884001" y="648347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5A2DAB4-6BC9-43BD-A431-3F483C2BD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53564"/>
              </p:ext>
            </p:extLst>
          </p:nvPr>
        </p:nvGraphicFramePr>
        <p:xfrm>
          <a:off x="273561" y="1429197"/>
          <a:ext cx="8672945" cy="2714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7282">
                  <a:extLst>
                    <a:ext uri="{9D8B030D-6E8A-4147-A177-3AD203B41FA5}">
                      <a16:colId xmlns:a16="http://schemas.microsoft.com/office/drawing/2014/main" val="1696720908"/>
                    </a:ext>
                  </a:extLst>
                </a:gridCol>
                <a:gridCol w="732044">
                  <a:extLst>
                    <a:ext uri="{9D8B030D-6E8A-4147-A177-3AD203B41FA5}">
                      <a16:colId xmlns:a16="http://schemas.microsoft.com/office/drawing/2014/main" val="1180242958"/>
                    </a:ext>
                  </a:extLst>
                </a:gridCol>
                <a:gridCol w="732044">
                  <a:extLst>
                    <a:ext uri="{9D8B030D-6E8A-4147-A177-3AD203B41FA5}">
                      <a16:colId xmlns:a16="http://schemas.microsoft.com/office/drawing/2014/main" val="3299461030"/>
                    </a:ext>
                  </a:extLst>
                </a:gridCol>
                <a:gridCol w="774982">
                  <a:extLst>
                    <a:ext uri="{9D8B030D-6E8A-4147-A177-3AD203B41FA5}">
                      <a16:colId xmlns:a16="http://schemas.microsoft.com/office/drawing/2014/main" val="483339897"/>
                    </a:ext>
                  </a:extLst>
                </a:gridCol>
                <a:gridCol w="1000749">
                  <a:extLst>
                    <a:ext uri="{9D8B030D-6E8A-4147-A177-3AD203B41FA5}">
                      <a16:colId xmlns:a16="http://schemas.microsoft.com/office/drawing/2014/main" val="3723109049"/>
                    </a:ext>
                  </a:extLst>
                </a:gridCol>
                <a:gridCol w="735844">
                  <a:extLst>
                    <a:ext uri="{9D8B030D-6E8A-4147-A177-3AD203B41FA5}">
                      <a16:colId xmlns:a16="http://schemas.microsoft.com/office/drawing/2014/main" val="905420801"/>
                    </a:ext>
                  </a:extLst>
                </a:gridCol>
              </a:tblGrid>
              <a:tr h="594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Facult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ies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≤ 5 years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6 -7 years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8 – 12 years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Revision Process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Total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2304299314"/>
                  </a:ext>
                </a:extLst>
              </a:tr>
              <a:tr h="322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Faculty of Education and Teacher Training 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122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128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15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67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322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3730624347"/>
                  </a:ext>
                </a:extLst>
              </a:tr>
              <a:tr h="322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Faculty of Science and Technology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51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41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18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81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191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4293208993"/>
                  </a:ext>
                </a:extLst>
              </a:tr>
              <a:tr h="3838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Faculty of Law, Social, and Political Sciences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291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15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21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327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3922046615"/>
                  </a:ext>
                </a:extLst>
              </a:tr>
              <a:tr h="322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Faculty of Economics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48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21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14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84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534820587"/>
                  </a:ext>
                </a:extLst>
              </a:tr>
              <a:tr h="322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G</a:t>
                      </a:r>
                      <a:r>
                        <a:rPr lang="id-ID" sz="2000" dirty="0">
                          <a:effectLst/>
                          <a:latin typeface="+mn-lt"/>
                        </a:rPr>
                        <a:t>raduate Programs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26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14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50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2099397393"/>
                  </a:ext>
                </a:extLst>
              </a:tr>
              <a:tr h="322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Total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538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201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38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+mn-lt"/>
                        </a:rPr>
                        <a:t>197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+mn-lt"/>
                        </a:rPr>
                        <a:t>974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04" marR="52604" marT="0" marB="0"/>
                </a:tc>
                <a:extLst>
                  <a:ext uri="{0D108BD9-81ED-4DB2-BD59-A6C34878D82A}">
                    <a16:rowId xmlns:a16="http://schemas.microsoft.com/office/drawing/2014/main" val="245316368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7131" y="4166633"/>
            <a:ext cx="3255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ysClr val="windowText" lastClr="000000"/>
                </a:solidFill>
              </a:rPr>
              <a:t>Source: UT Strategic Plan, 2014-2017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3776" y="4217960"/>
            <a:ext cx="6283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</a:p>
          <a:p>
            <a:pPr algn="ctr"/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faculties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id-ID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id-ID" sz="2000" dirty="0">
                <a:ea typeface="Calibri" panose="020F0502020204030204" pitchFamily="34" charset="0"/>
                <a:cs typeface="Times New Roman" panose="02020603050405020304" pitchFamily="18" charset="0"/>
              </a:rPr>
              <a:t> course managers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111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materials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71721" y="4881659"/>
            <a:ext cx="9420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dirty="0">
                <a:ea typeface="Calibri" panose="020F0502020204030204" pitchFamily="34" charset="0"/>
              </a:rPr>
              <a:t>Producing Materials</a:t>
            </a:r>
          </a:p>
          <a:p>
            <a:pPr algn="ctr"/>
            <a:r>
              <a:rPr lang="en-AU" sz="2000" b="1" dirty="0">
                <a:ea typeface="Calibri" panose="020F0502020204030204" pitchFamily="34" charset="0"/>
              </a:rPr>
              <a:t>involved</a:t>
            </a:r>
            <a:r>
              <a:rPr lang="en-AU" sz="2000" dirty="0">
                <a:ea typeface="Calibri" panose="020F0502020204030204" pitchFamily="34" charset="0"/>
              </a:rPr>
              <a:t> </a:t>
            </a:r>
            <a:r>
              <a:rPr lang="en-AU" sz="2000" dirty="0"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AU" sz="2000" dirty="0">
                <a:ea typeface="Calibri" panose="020F0502020204030204" pitchFamily="34" charset="0"/>
              </a:rPr>
              <a:t>1) course managers (faculties) , 2) instructional designers, </a:t>
            </a:r>
          </a:p>
          <a:p>
            <a:pPr algn="ctr"/>
            <a:r>
              <a:rPr lang="en-AU" sz="2000" dirty="0">
                <a:ea typeface="Calibri" panose="020F0502020204030204" pitchFamily="34" charset="0"/>
              </a:rPr>
              <a:t>3) script team &amp; 4) production team (multimedia production centre)</a:t>
            </a:r>
            <a:endParaRPr lang="en-US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3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F924A-B88F-47C7-978F-75C8C2EAAF6D}"/>
              </a:ext>
            </a:extLst>
          </p:cNvPr>
          <p:cNvGrpSpPr/>
          <p:nvPr/>
        </p:nvGrpSpPr>
        <p:grpSpPr>
          <a:xfrm>
            <a:off x="9274" y="42076"/>
            <a:ext cx="9134726" cy="6902961"/>
            <a:chOff x="9274" y="42076"/>
            <a:chExt cx="9134726" cy="6902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63DE6A-7D92-4F1E-B385-82092FEE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C26386-8F2E-4FED-8469-4720D00B1915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04519B-6016-47F6-9A1C-DA571577DACE}"/>
              </a:ext>
            </a:extLst>
          </p:cNvPr>
          <p:cNvGrpSpPr/>
          <p:nvPr/>
        </p:nvGrpSpPr>
        <p:grpSpPr>
          <a:xfrm>
            <a:off x="3257551" y="346745"/>
            <a:ext cx="5886449" cy="972534"/>
            <a:chOff x="5794755" y="351441"/>
            <a:chExt cx="3349243" cy="676276"/>
          </a:xfrm>
        </p:grpSpPr>
        <p:sp>
          <p:nvSpPr>
            <p:cNvPr id="9" name="Flowchart: Delay 8">
              <a:extLst>
                <a:ext uri="{FF2B5EF4-FFF2-40B4-BE49-F238E27FC236}">
                  <a16:creationId xmlns:a16="http://schemas.microsoft.com/office/drawing/2014/main" id="{3FB29F6A-6F22-49C7-83B1-CA697B6BA4B8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6474F0-85D1-4920-B939-AD3D64715582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3010705" y="238622"/>
            <a:ext cx="5933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Results &amp; Discussion</a:t>
            </a: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Learning Material Development at UT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F8D7B7-0BAB-474D-8F0D-41545B749DBD}"/>
              </a:ext>
            </a:extLst>
          </p:cNvPr>
          <p:cNvSpPr/>
          <p:nvPr/>
        </p:nvSpPr>
        <p:spPr>
          <a:xfrm>
            <a:off x="3157538" y="1128133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871DF6-398B-4605-A964-0DDEA70E8AA5}"/>
              </a:ext>
            </a:extLst>
          </p:cNvPr>
          <p:cNvSpPr/>
          <p:nvPr/>
        </p:nvSpPr>
        <p:spPr>
          <a:xfrm flipH="1">
            <a:off x="3211204" y="337865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73B7EC-7C1D-48B8-887F-A0949BBD4045}"/>
              </a:ext>
            </a:extLst>
          </p:cNvPr>
          <p:cNvSpPr/>
          <p:nvPr/>
        </p:nvSpPr>
        <p:spPr>
          <a:xfrm flipH="1">
            <a:off x="2884001" y="648347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rin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000">
            <a:off x="-249581" y="2080527"/>
            <a:ext cx="3144273" cy="2144432"/>
          </a:xfrm>
          <a:prstGeom prst="rect">
            <a:avLst/>
          </a:prstGeom>
        </p:spPr>
      </p:pic>
      <p:pic>
        <p:nvPicPr>
          <p:cNvPr id="15" name="audi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9356" y="1592638"/>
            <a:ext cx="3427189" cy="1939919"/>
          </a:xfrm>
          <a:prstGeom prst="rect">
            <a:avLst/>
          </a:prstGeom>
        </p:spPr>
      </p:pic>
      <p:pic>
        <p:nvPicPr>
          <p:cNvPr id="16" name="vide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59356" y="3660167"/>
            <a:ext cx="3427188" cy="19886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5786" y="1890019"/>
            <a:ext cx="2760578" cy="36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38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AAB56A0-48C5-46CA-B6B8-52EF1624D555}"/>
              </a:ext>
            </a:extLst>
          </p:cNvPr>
          <p:cNvGrpSpPr/>
          <p:nvPr/>
        </p:nvGrpSpPr>
        <p:grpSpPr>
          <a:xfrm>
            <a:off x="-1215" y="156815"/>
            <a:ext cx="9134726" cy="6902961"/>
            <a:chOff x="9274" y="42076"/>
            <a:chExt cx="9134726" cy="690296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EC459A9-900D-4D9C-A0F0-E8AEC2288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77"/>
            <a:stretch/>
          </p:blipFill>
          <p:spPr>
            <a:xfrm>
              <a:off x="1814695" y="42076"/>
              <a:ext cx="7329305" cy="6902961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C7D88C-2DFA-46C2-8F6B-FD2949588CB0}"/>
                </a:ext>
              </a:extLst>
            </p:cNvPr>
            <p:cNvSpPr/>
            <p:nvPr/>
          </p:nvSpPr>
          <p:spPr>
            <a:xfrm>
              <a:off x="9274" y="58100"/>
              <a:ext cx="9076331" cy="6663454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812964" y="4892334"/>
            <a:ext cx="7555846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8445" y="1815316"/>
            <a:ext cx="7555846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05705" y="3375600"/>
            <a:ext cx="7555846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794809" y="4608029"/>
            <a:ext cx="7557052" cy="3175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796024" y="3098215"/>
            <a:ext cx="7557052" cy="3175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7239" y="1526670"/>
            <a:ext cx="7557052" cy="3175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7BF607-F882-47FB-A896-6783F9C407DD}"/>
              </a:ext>
            </a:extLst>
          </p:cNvPr>
          <p:cNvGrpSpPr/>
          <p:nvPr/>
        </p:nvGrpSpPr>
        <p:grpSpPr>
          <a:xfrm>
            <a:off x="5124450" y="346745"/>
            <a:ext cx="4019550" cy="972534"/>
            <a:chOff x="5794755" y="351441"/>
            <a:chExt cx="3349243" cy="676276"/>
          </a:xfrm>
        </p:grpSpPr>
        <p:sp>
          <p:nvSpPr>
            <p:cNvPr id="12" name="Flowchart: Delay 11">
              <a:extLst>
                <a:ext uri="{FF2B5EF4-FFF2-40B4-BE49-F238E27FC236}">
                  <a16:creationId xmlns:a16="http://schemas.microsoft.com/office/drawing/2014/main" id="{F630CA9C-2324-4A64-8490-8D0AC091DE8C}"/>
                </a:ext>
              </a:extLst>
            </p:cNvPr>
            <p:cNvSpPr/>
            <p:nvPr/>
          </p:nvSpPr>
          <p:spPr>
            <a:xfrm rot="10800000">
              <a:off x="5794755" y="351441"/>
              <a:ext cx="676275" cy="676275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33A588-4465-45B9-9B96-927878B0478C}"/>
                </a:ext>
              </a:extLst>
            </p:cNvPr>
            <p:cNvSpPr/>
            <p:nvPr/>
          </p:nvSpPr>
          <p:spPr>
            <a:xfrm>
              <a:off x="6457950" y="351441"/>
              <a:ext cx="2686048" cy="67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6E9DBC-522C-4893-9A50-2F006E3C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590322"/>
            <a:ext cx="9144000" cy="132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445EC-3B17-426A-A4D1-D592DADF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5863682"/>
            <a:ext cx="9144007" cy="105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48C3-5DF9-4701-B9B9-E5EC2930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6" y="351441"/>
            <a:ext cx="791750" cy="593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EC0BC-8B5E-41C2-9B29-5C2B5B409944}"/>
              </a:ext>
            </a:extLst>
          </p:cNvPr>
          <p:cNvSpPr/>
          <p:nvPr/>
        </p:nvSpPr>
        <p:spPr>
          <a:xfrm>
            <a:off x="3568951" y="390196"/>
            <a:ext cx="5145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Results and Discussion</a:t>
            </a: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Survey Results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CB1F44-9336-403A-8C9D-3AF4E4775D15}"/>
              </a:ext>
            </a:extLst>
          </p:cNvPr>
          <p:cNvSpPr/>
          <p:nvPr/>
        </p:nvSpPr>
        <p:spPr>
          <a:xfrm>
            <a:off x="4991470" y="1210477"/>
            <a:ext cx="200025" cy="200025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55D088-0112-4162-8554-4E90D685CA9B}"/>
              </a:ext>
            </a:extLst>
          </p:cNvPr>
          <p:cNvSpPr/>
          <p:nvPr/>
        </p:nvSpPr>
        <p:spPr>
          <a:xfrm flipH="1">
            <a:off x="5028130" y="346744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88E517-42E1-4EA1-9F54-283A8525B8DB}"/>
              </a:ext>
            </a:extLst>
          </p:cNvPr>
          <p:cNvSpPr/>
          <p:nvPr/>
        </p:nvSpPr>
        <p:spPr>
          <a:xfrm flipH="1">
            <a:off x="4728922" y="735073"/>
            <a:ext cx="126704" cy="126704"/>
          </a:xfrm>
          <a:prstGeom prst="ellipse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4182" y="1473929"/>
            <a:ext cx="8769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       </a:t>
            </a:r>
            <a:r>
              <a:rPr lang="id-ID" sz="2200" b="1" dirty="0"/>
              <a:t>Process </a:t>
            </a:r>
            <a:r>
              <a:rPr lang="en-US" sz="2200" b="1" dirty="0"/>
              <a:t>o</a:t>
            </a:r>
            <a:r>
              <a:rPr lang="id-ID" sz="2200" b="1" dirty="0"/>
              <a:t>f Recruiting </a:t>
            </a:r>
            <a:r>
              <a:rPr lang="en-US" sz="2200" b="1" dirty="0"/>
              <a:t>MDs &amp; CRs</a:t>
            </a:r>
            <a:endParaRPr lang="id-ID" sz="2200" b="1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17827" y="1943994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4471260" y="1923395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8229409" y="1925798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346" y="2034404"/>
            <a:ext cx="3073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Recruiting MD</a:t>
            </a:r>
            <a:r>
              <a:rPr lang="en-US" dirty="0"/>
              <a:t>s and CRs</a:t>
            </a:r>
            <a:r>
              <a:rPr lang="id-ID" dirty="0"/>
              <a:t> with</a:t>
            </a:r>
            <a:endParaRPr lang="en-US" dirty="0"/>
          </a:p>
          <a:p>
            <a:pPr algn="ctr"/>
            <a:r>
              <a:rPr lang="id-ID" dirty="0"/>
              <a:t>relevant subjects</a:t>
            </a:r>
            <a:endParaRPr lang="en-US" dirty="0"/>
          </a:p>
          <a:p>
            <a:pPr algn="ctr"/>
            <a:r>
              <a:rPr lang="id-ID" sz="1700" b="1" dirty="0"/>
              <a:t>Easy 83.33%, Difficult 16.67%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4176" y="2034404"/>
            <a:ext cx="3073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Frequent communication with MD</a:t>
            </a:r>
            <a:r>
              <a:rPr lang="en-US" dirty="0"/>
              <a:t>s</a:t>
            </a:r>
            <a:r>
              <a:rPr lang="id-ID" dirty="0"/>
              <a:t> and CR</a:t>
            </a:r>
            <a:r>
              <a:rPr lang="en-US" dirty="0"/>
              <a:t>s</a:t>
            </a:r>
          </a:p>
          <a:p>
            <a:pPr algn="ctr"/>
            <a:r>
              <a:rPr lang="id-ID" sz="1700" b="1" dirty="0"/>
              <a:t>Easy 73.81%, Difficult 26.19%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6073" y="2058179"/>
            <a:ext cx="2954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Receiving Final Products from MD</a:t>
            </a:r>
            <a:r>
              <a:rPr lang="en-US" dirty="0"/>
              <a:t>s</a:t>
            </a:r>
            <a:r>
              <a:rPr lang="id-ID" dirty="0"/>
              <a:t> &amp; CR</a:t>
            </a:r>
            <a:r>
              <a:rPr lang="en-US" dirty="0"/>
              <a:t>s</a:t>
            </a:r>
            <a:r>
              <a:rPr lang="id-ID" dirty="0"/>
              <a:t> on time</a:t>
            </a:r>
            <a:endParaRPr lang="en-US" dirty="0"/>
          </a:p>
          <a:p>
            <a:pPr algn="ctr"/>
            <a:r>
              <a:rPr lang="id-ID" sz="1700" b="1" dirty="0"/>
              <a:t>Easy 60%, Difficult 40%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6996" y="3054875"/>
            <a:ext cx="82647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00" b="1" dirty="0"/>
              <a:t>Process </a:t>
            </a:r>
            <a:r>
              <a:rPr lang="en-US" sz="2200" b="1" dirty="0"/>
              <a:t>o</a:t>
            </a:r>
            <a:r>
              <a:rPr lang="id-ID" sz="2200" b="1" dirty="0"/>
              <a:t>f Content Reviewing</a:t>
            </a:r>
          </a:p>
        </p:txBody>
      </p:sp>
      <p:sp>
        <p:nvSpPr>
          <p:cNvPr id="39" name="Rectangle 38"/>
          <p:cNvSpPr/>
          <p:nvPr/>
        </p:nvSpPr>
        <p:spPr>
          <a:xfrm rot="5400000">
            <a:off x="725087" y="3483778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5400000">
            <a:off x="4478520" y="3505847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8236669" y="3482208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8463" y="3620297"/>
            <a:ext cx="300237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Completeness of </a:t>
            </a:r>
            <a:endParaRPr lang="en-US" dirty="0"/>
          </a:p>
          <a:p>
            <a:pPr algn="ctr"/>
            <a:r>
              <a:rPr lang="id-ID" dirty="0"/>
              <a:t>review process</a:t>
            </a:r>
          </a:p>
          <a:p>
            <a:r>
              <a:rPr lang="id-ID" sz="1700" b="1" dirty="0"/>
              <a:t>On Time  67.50%, Late 32.50%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09655" y="3527335"/>
            <a:ext cx="300237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Allignment of review results with timeline</a:t>
            </a:r>
          </a:p>
          <a:p>
            <a:r>
              <a:rPr lang="id-ID" sz="1700" b="1" dirty="0"/>
              <a:t>On Time  67.50%, Late 32.50%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23182" y="3500039"/>
            <a:ext cx="256962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Receiving final review</a:t>
            </a:r>
          </a:p>
          <a:p>
            <a:pPr algn="ctr"/>
            <a:r>
              <a:rPr lang="id-ID" sz="1700" b="1" dirty="0"/>
              <a:t>Easy 60%, Difficult 40%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64255" y="4551109"/>
            <a:ext cx="82647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200" b="1" dirty="0"/>
              <a:t>Quality </a:t>
            </a:r>
            <a:r>
              <a:rPr lang="en-US" sz="2200" b="1" dirty="0"/>
              <a:t>o</a:t>
            </a:r>
            <a:r>
              <a:rPr lang="id-ID" sz="2200" b="1" dirty="0"/>
              <a:t>f Content</a:t>
            </a:r>
          </a:p>
        </p:txBody>
      </p:sp>
      <p:sp>
        <p:nvSpPr>
          <p:cNvPr id="47" name="Rectangle 46"/>
          <p:cNvSpPr/>
          <p:nvPr/>
        </p:nvSpPr>
        <p:spPr>
          <a:xfrm rot="5400000">
            <a:off x="732346" y="5000512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5400000">
            <a:off x="4485779" y="5002081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5400000">
            <a:off x="8243928" y="4986642"/>
            <a:ext cx="206457" cy="45719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4182" y="5137031"/>
            <a:ext cx="301376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Satisfying reviewed contents </a:t>
            </a:r>
          </a:p>
          <a:p>
            <a:r>
              <a:rPr lang="id-ID" sz="1700" b="1" dirty="0"/>
              <a:t>Agree 87.18%, Disagree 12.82%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801498" y="5175763"/>
            <a:ext cx="326571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Fulfilled standard of</a:t>
            </a:r>
            <a:endParaRPr lang="en-US" dirty="0"/>
          </a:p>
          <a:p>
            <a:pPr algn="ctr"/>
            <a:r>
              <a:rPr lang="id-ID" dirty="0"/>
              <a:t>content quality at UT</a:t>
            </a:r>
          </a:p>
          <a:p>
            <a:pPr algn="ctr"/>
            <a:r>
              <a:rPr lang="id-ID" sz="1700" b="1" dirty="0"/>
              <a:t>Agree 87.50%, Disagree</a:t>
            </a:r>
            <a:r>
              <a:rPr lang="en-US" sz="1700" b="1" dirty="0"/>
              <a:t> </a:t>
            </a:r>
            <a:r>
              <a:rPr lang="id-ID" sz="1700" b="1" dirty="0"/>
              <a:t>12.50%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797913" y="5029590"/>
            <a:ext cx="31445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/>
              <a:t>No major revision</a:t>
            </a:r>
          </a:p>
          <a:p>
            <a:pPr algn="ctr"/>
            <a:r>
              <a:rPr lang="id-ID" sz="1700" b="1" dirty="0"/>
              <a:t>Agree 51.28%, Disagree 48.72%</a:t>
            </a:r>
          </a:p>
        </p:txBody>
      </p:sp>
    </p:spTree>
    <p:extLst>
      <p:ext uri="{BB962C8B-B14F-4D97-AF65-F5344CB8AC3E}">
        <p14:creationId xmlns:p14="http://schemas.microsoft.com/office/powerpoint/2010/main" val="37751123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756</Words>
  <Application>Microsoft Office PowerPoint</Application>
  <PresentationFormat>On-screen Show (4:3)</PresentationFormat>
  <Paragraphs>182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open_sansregular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budi_santoso@ecampus.ut.ac.id</dc:creator>
  <cp:lastModifiedBy>Lidwina</cp:lastModifiedBy>
  <cp:revision>45</cp:revision>
  <dcterms:created xsi:type="dcterms:W3CDTF">2019-10-11T02:32:28Z</dcterms:created>
  <dcterms:modified xsi:type="dcterms:W3CDTF">2019-10-12T02:16:30Z</dcterms:modified>
</cp:coreProperties>
</file>