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5" r:id="rId3"/>
  </p:sldMasterIdLst>
  <p:sldIdLst>
    <p:sldId id="257" r:id="rId4"/>
    <p:sldId id="258" r:id="rId5"/>
    <p:sldId id="273" r:id="rId6"/>
    <p:sldId id="259" r:id="rId7"/>
    <p:sldId id="260" r:id="rId8"/>
    <p:sldId id="261" r:id="rId9"/>
    <p:sldId id="265" r:id="rId10"/>
    <p:sldId id="264" r:id="rId11"/>
    <p:sldId id="269" r:id="rId12"/>
    <p:sldId id="270" r:id="rId13"/>
    <p:sldId id="271"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smaladewi" initials="K" lastIdx="1" clrIdx="0">
    <p:extLst>
      <p:ext uri="{19B8F6BF-5375-455C-9EA6-DF929625EA0E}">
        <p15:presenceInfo xmlns:p15="http://schemas.microsoft.com/office/powerpoint/2012/main" userId="Kusmaladew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2AF"/>
    <a:srgbClr val="F99107"/>
    <a:srgbClr val="EEB500"/>
    <a:srgbClr val="F3B10D"/>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11T08:43:01.953" idx="1">
    <p:pos x="10" y="10"/>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063866-4631-4AF9-A055-0A811FFF1432}"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32711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63866-4631-4AF9-A055-0A811FFF1432}"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21398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63866-4631-4AF9-A055-0A811FFF1432}"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291703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1" y="0"/>
            <a:ext cx="5666242"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428164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926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 xmlns:a16="http://schemas.microsoft.com/office/drawing/2014/main" id="{7B60FE99-DD5E-4D6E-99F4-535645C4CB03}"/>
              </a:ext>
            </a:extLst>
          </p:cNvPr>
          <p:cNvSpPr>
            <a:spLocks noGrp="1"/>
          </p:cNvSpPr>
          <p:nvPr>
            <p:ph type="pic" idx="16" hasCustomPrompt="1"/>
          </p:nvPr>
        </p:nvSpPr>
        <p:spPr>
          <a:xfrm>
            <a:off x="2" y="0"/>
            <a:ext cx="4927108"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48793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57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2728913" y="354330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 xmlns:a16="http://schemas.microsoft.com/office/drawing/2014/main" id="{EA5E7C78-B7FD-4905-970D-675E6D396175}"/>
              </a:ext>
            </a:extLst>
          </p:cNvPr>
          <p:cNvSpPr>
            <a:spLocks noGrp="1"/>
          </p:cNvSpPr>
          <p:nvPr>
            <p:ph type="pic" sz="quarter" idx="11" hasCustomPrompt="1"/>
          </p:nvPr>
        </p:nvSpPr>
        <p:spPr>
          <a:xfrm>
            <a:off x="2728913" y="56918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 xmlns:a16="http://schemas.microsoft.com/office/drawing/2014/main" id="{01CFBF6C-8D5A-4D48-ACE1-2D979A60A21D}"/>
              </a:ext>
            </a:extLst>
          </p:cNvPr>
          <p:cNvSpPr>
            <a:spLocks noGrp="1"/>
          </p:cNvSpPr>
          <p:nvPr>
            <p:ph type="pic" sz="quarter" idx="12" hasCustomPrompt="1"/>
          </p:nvPr>
        </p:nvSpPr>
        <p:spPr>
          <a:xfrm>
            <a:off x="492919" y="354330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 xmlns:a16="http://schemas.microsoft.com/office/drawing/2014/main" id="{2F26D5AB-D725-405F-B143-0753C3C45DCD}"/>
              </a:ext>
            </a:extLst>
          </p:cNvPr>
          <p:cNvSpPr/>
          <p:nvPr userDrawn="1"/>
        </p:nvSpPr>
        <p:spPr>
          <a:xfrm>
            <a:off x="-1" y="0"/>
            <a:ext cx="2550319"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11370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D1B174B9-DDA6-43AC-94FF-E49E8A4C9EE5}"/>
              </a:ext>
            </a:extLst>
          </p:cNvPr>
          <p:cNvSpPr/>
          <p:nvPr userDrawn="1"/>
        </p:nvSpPr>
        <p:spPr>
          <a:xfrm>
            <a:off x="2" y="1"/>
            <a:ext cx="6481340"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Freeform: Shape 9">
            <a:extLst>
              <a:ext uri="{FF2B5EF4-FFF2-40B4-BE49-F238E27FC236}">
                <a16:creationId xmlns="" xmlns:a16="http://schemas.microsoft.com/office/drawing/2014/main" id="{6AFFB5B8-275F-4541-94CB-C7A723310F6D}"/>
              </a:ext>
            </a:extLst>
          </p:cNvPr>
          <p:cNvSpPr/>
          <p:nvPr userDrawn="1"/>
        </p:nvSpPr>
        <p:spPr>
          <a:xfrm rot="20330711">
            <a:off x="5562318" y="-293215"/>
            <a:ext cx="176110"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Freeform: Shape 12">
            <a:extLst>
              <a:ext uri="{FF2B5EF4-FFF2-40B4-BE49-F238E27FC236}">
                <a16:creationId xmlns="" xmlns:a16="http://schemas.microsoft.com/office/drawing/2014/main" id="{2A91EB93-1A80-4108-9845-8CEBD98D597C}"/>
              </a:ext>
            </a:extLst>
          </p:cNvPr>
          <p:cNvSpPr/>
          <p:nvPr userDrawn="1"/>
        </p:nvSpPr>
        <p:spPr>
          <a:xfrm rot="20330711">
            <a:off x="6015199" y="-134683"/>
            <a:ext cx="176110"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Freeform: Shape 13">
            <a:extLst>
              <a:ext uri="{FF2B5EF4-FFF2-40B4-BE49-F238E27FC236}">
                <a16:creationId xmlns="" xmlns:a16="http://schemas.microsoft.com/office/drawing/2014/main" id="{F3E07247-868E-438C-BD34-0D0EC28772B4}"/>
              </a:ext>
            </a:extLst>
          </p:cNvPr>
          <p:cNvSpPr/>
          <p:nvPr userDrawn="1"/>
        </p:nvSpPr>
        <p:spPr>
          <a:xfrm rot="20330711" flipH="1" flipV="1">
            <a:off x="7777467" y="4253072"/>
            <a:ext cx="176110"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40205036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958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03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63866-4631-4AF9-A055-0A811FFF1432}"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1153040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76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tIns="91440"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45982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87620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09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 xmlns:a16="http://schemas.microsoft.com/office/drawing/2014/main" id="{11A067AA-F6AF-4715-9F07-7BE30046CBF0}"/>
              </a:ext>
            </a:extLst>
          </p:cNvPr>
          <p:cNvSpPr/>
          <p:nvPr userDrawn="1"/>
        </p:nvSpPr>
        <p:spPr>
          <a:xfrm>
            <a:off x="482204" y="514350"/>
            <a:ext cx="8179594" cy="2990850"/>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822605" y="2310178"/>
            <a:ext cx="1563408" cy="2313844"/>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D5DB206C-7370-448F-B4C9-4059BADCA645}"/>
              </a:ext>
            </a:extLst>
          </p:cNvPr>
          <p:cNvSpPr>
            <a:spLocks noGrp="1"/>
          </p:cNvSpPr>
          <p:nvPr>
            <p:ph type="pic" sz="quarter" idx="11" hasCustomPrompt="1"/>
          </p:nvPr>
        </p:nvSpPr>
        <p:spPr>
          <a:xfrm>
            <a:off x="2801423" y="2310178"/>
            <a:ext cx="1563408" cy="2313844"/>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 xmlns:a16="http://schemas.microsoft.com/office/drawing/2014/main" id="{7383E1CB-8D0E-4180-8C52-C5F4A24ED3F0}"/>
              </a:ext>
            </a:extLst>
          </p:cNvPr>
          <p:cNvSpPr>
            <a:spLocks noGrp="1"/>
          </p:cNvSpPr>
          <p:nvPr>
            <p:ph type="pic" sz="quarter" idx="12" hasCustomPrompt="1"/>
          </p:nvPr>
        </p:nvSpPr>
        <p:spPr>
          <a:xfrm>
            <a:off x="4780242" y="2310178"/>
            <a:ext cx="1563408" cy="2313844"/>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33F4681A-0E5C-4D94-B5F0-6A175DBC6CD4}"/>
              </a:ext>
            </a:extLst>
          </p:cNvPr>
          <p:cNvSpPr>
            <a:spLocks noGrp="1"/>
          </p:cNvSpPr>
          <p:nvPr>
            <p:ph type="pic" sz="quarter" idx="13" hasCustomPrompt="1"/>
          </p:nvPr>
        </p:nvSpPr>
        <p:spPr>
          <a:xfrm>
            <a:off x="6759061" y="2310178"/>
            <a:ext cx="1563408" cy="2313844"/>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6304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0" y="0"/>
            <a:ext cx="4229100" cy="6858000"/>
          </a:xfrm>
          <a:prstGeom prst="rect">
            <a:avLst/>
          </a:prstGeom>
          <a:solidFill>
            <a:schemeClr val="bg1">
              <a:lumMod val="95000"/>
            </a:schemeClr>
          </a:solidFill>
          <a:ln w="152400">
            <a:noFill/>
          </a:ln>
          <a:effectLst/>
        </p:spPr>
        <p:txBody>
          <a:bodyPr lIns="365760" anchor="ctr"/>
          <a:lstStyle>
            <a:lvl1pPr marL="0" indent="0" algn="l">
              <a:buFontTx/>
              <a:buNone/>
              <a:defRPr sz="105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 xmlns:a16="http://schemas.microsoft.com/office/drawing/2014/main" id="{6033F2F0-7D0F-4B5D-8E37-7C30E5A5D26E}"/>
              </a:ext>
            </a:extLst>
          </p:cNvPr>
          <p:cNvSpPr>
            <a:spLocks noGrp="1"/>
          </p:cNvSpPr>
          <p:nvPr>
            <p:ph type="pic" sz="quarter" idx="11" hasCustomPrompt="1"/>
          </p:nvPr>
        </p:nvSpPr>
        <p:spPr>
          <a:xfrm>
            <a:off x="5661421" y="477309"/>
            <a:ext cx="2173288" cy="2731837"/>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 xmlns:a16="http://schemas.microsoft.com/office/drawing/2014/main" id="{40B2EF10-A0C4-401E-8AA6-CF7463C59568}"/>
              </a:ext>
            </a:extLst>
          </p:cNvPr>
          <p:cNvSpPr>
            <a:spLocks noGrp="1"/>
          </p:cNvSpPr>
          <p:nvPr>
            <p:ph type="pic" sz="quarter" idx="12" hasCustomPrompt="1"/>
          </p:nvPr>
        </p:nvSpPr>
        <p:spPr>
          <a:xfrm>
            <a:off x="5661421" y="3648857"/>
            <a:ext cx="2173288" cy="2731837"/>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51088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EB83EC1-AF10-4FD7-8089-F03DAD6397E7}"/>
              </a:ext>
            </a:extLst>
          </p:cNvPr>
          <p:cNvSpPr/>
          <p:nvPr userDrawn="1"/>
        </p:nvSpPr>
        <p:spPr>
          <a:xfrm>
            <a:off x="0" y="1"/>
            <a:ext cx="9144000" cy="2381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1090171" y="479835"/>
            <a:ext cx="1367845" cy="2598344"/>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32DE4F21-2D03-408A-A113-1ECBBBFDE8D6}"/>
              </a:ext>
            </a:extLst>
          </p:cNvPr>
          <p:cNvSpPr>
            <a:spLocks noGrp="1"/>
          </p:cNvSpPr>
          <p:nvPr>
            <p:ph type="pic" sz="quarter" idx="11" hasCustomPrompt="1"/>
          </p:nvPr>
        </p:nvSpPr>
        <p:spPr>
          <a:xfrm>
            <a:off x="6050572" y="479834"/>
            <a:ext cx="2708657" cy="5898334"/>
          </a:xfrm>
          <a:prstGeom prst="rect">
            <a:avLst/>
          </a:prstGeom>
          <a:solidFill>
            <a:schemeClr val="bg1">
              <a:lumMod val="95000"/>
            </a:schemeClr>
          </a:solidFill>
          <a:ln w="152400">
            <a:noFill/>
          </a:ln>
          <a:effectLst/>
        </p:spPr>
        <p:txBody>
          <a:bodyPr anchor="ctr"/>
          <a:lstStyle>
            <a:lvl1pPr marL="0" indent="0" algn="ctr">
              <a:buFontTx/>
              <a:buNone/>
              <a:defRPr sz="105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 xmlns:a16="http://schemas.microsoft.com/office/drawing/2014/main" id="{A62276F5-0236-424B-9645-A889FC412855}"/>
              </a:ext>
            </a:extLst>
          </p:cNvPr>
          <p:cNvSpPr>
            <a:spLocks noGrp="1"/>
          </p:cNvSpPr>
          <p:nvPr>
            <p:ph type="pic" sz="quarter" idx="12" hasCustomPrompt="1"/>
          </p:nvPr>
        </p:nvSpPr>
        <p:spPr>
          <a:xfrm>
            <a:off x="2743637" y="479835"/>
            <a:ext cx="1367845" cy="2598344"/>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B703617E-9CA4-425B-945B-4B73794CE227}"/>
              </a:ext>
            </a:extLst>
          </p:cNvPr>
          <p:cNvSpPr>
            <a:spLocks noGrp="1"/>
          </p:cNvSpPr>
          <p:nvPr>
            <p:ph type="pic" sz="quarter" idx="13" hasCustomPrompt="1"/>
          </p:nvPr>
        </p:nvSpPr>
        <p:spPr>
          <a:xfrm>
            <a:off x="4397104" y="479835"/>
            <a:ext cx="1367845" cy="2598344"/>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9544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2728913" y="354330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 xmlns:a16="http://schemas.microsoft.com/office/drawing/2014/main" id="{EA5E7C78-B7FD-4905-970D-675E6D396175}"/>
              </a:ext>
            </a:extLst>
          </p:cNvPr>
          <p:cNvSpPr>
            <a:spLocks noGrp="1"/>
          </p:cNvSpPr>
          <p:nvPr>
            <p:ph type="pic" sz="quarter" idx="11" hasCustomPrompt="1"/>
          </p:nvPr>
        </p:nvSpPr>
        <p:spPr>
          <a:xfrm>
            <a:off x="2728913" y="56918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 xmlns:a16="http://schemas.microsoft.com/office/drawing/2014/main" id="{01CFBF6C-8D5A-4D48-ACE1-2D979A60A21D}"/>
              </a:ext>
            </a:extLst>
          </p:cNvPr>
          <p:cNvSpPr>
            <a:spLocks noGrp="1"/>
          </p:cNvSpPr>
          <p:nvPr>
            <p:ph type="pic" sz="quarter" idx="12" hasCustomPrompt="1"/>
          </p:nvPr>
        </p:nvSpPr>
        <p:spPr>
          <a:xfrm>
            <a:off x="492919" y="354330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 xmlns:a16="http://schemas.microsoft.com/office/drawing/2014/main" id="{2F26D5AB-D725-405F-B143-0753C3C45DCD}"/>
              </a:ext>
            </a:extLst>
          </p:cNvPr>
          <p:cNvSpPr/>
          <p:nvPr userDrawn="1"/>
        </p:nvSpPr>
        <p:spPr>
          <a:xfrm>
            <a:off x="-1" y="0"/>
            <a:ext cx="2550319"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57177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0" y="0"/>
            <a:ext cx="9144000" cy="6858000"/>
          </a:xfrm>
          <a:prstGeom prst="rect">
            <a:avLst/>
          </a:prstGeom>
          <a:solidFill>
            <a:schemeClr val="bg1">
              <a:lumMod val="95000"/>
            </a:schemeClr>
          </a:solidFill>
          <a:ln w="152400">
            <a:noFill/>
          </a:ln>
          <a:effectLst/>
        </p:spPr>
        <p:txBody>
          <a:bodyPr lIns="3383280" rIns="0" anchor="ctr"/>
          <a:lstStyle>
            <a:lvl1pPr marL="0" indent="0" algn="ctr">
              <a:buFontTx/>
              <a:buNone/>
              <a:defRPr sz="15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548701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 xmlns:a16="http://schemas.microsoft.com/office/drawing/2014/main" id="{95EDCEF7-DD83-4CD4-BE92-A97D74011033}"/>
              </a:ext>
            </a:extLst>
          </p:cNvPr>
          <p:cNvSpPr/>
          <p:nvPr userDrawn="1"/>
        </p:nvSpPr>
        <p:spPr>
          <a:xfrm>
            <a:off x="410386" y="1761847"/>
            <a:ext cx="8323229"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black"/>
              </a:solidFill>
              <a:effectLst/>
              <a:uLnTx/>
              <a:uFillTx/>
              <a:latin typeface="Arial"/>
              <a:cs typeface="+mn-cs"/>
            </a:endParaRPr>
          </a:p>
        </p:txBody>
      </p:sp>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682765" y="569068"/>
            <a:ext cx="2746235" cy="5719864"/>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9312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63866-4631-4AF9-A055-0A811FFF1432}"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1900013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B358CF5-5043-4D3B-92BD-59549782EBBE}"/>
              </a:ext>
            </a:extLst>
          </p:cNvPr>
          <p:cNvSpPr/>
          <p:nvPr userDrawn="1"/>
        </p:nvSpPr>
        <p:spPr>
          <a:xfrm>
            <a:off x="5636419" y="0"/>
            <a:ext cx="350758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nvGrpSpPr>
          <p:cNvPr id="5" name="Graphic 14">
            <a:extLst>
              <a:ext uri="{FF2B5EF4-FFF2-40B4-BE49-F238E27FC236}">
                <a16:creationId xmlns="" xmlns:a16="http://schemas.microsoft.com/office/drawing/2014/main" id="{B59EE49C-3795-40A6-B206-565A372E5530}"/>
              </a:ext>
            </a:extLst>
          </p:cNvPr>
          <p:cNvGrpSpPr/>
          <p:nvPr userDrawn="1"/>
        </p:nvGrpSpPr>
        <p:grpSpPr>
          <a:xfrm>
            <a:off x="4290110" y="1420665"/>
            <a:ext cx="4192352" cy="4396475"/>
            <a:chOff x="2444748" y="555045"/>
            <a:chExt cx="7282048" cy="5727454"/>
          </a:xfrm>
        </p:grpSpPr>
        <p:sp>
          <p:nvSpPr>
            <p:cNvPr id="6" name="Freeform: Shape 5">
              <a:extLst>
                <a:ext uri="{FF2B5EF4-FFF2-40B4-BE49-F238E27FC236}">
                  <a16:creationId xmlns="" xmlns:a16="http://schemas.microsoft.com/office/drawing/2014/main"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7" name="Freeform: Shape 6">
              <a:extLst>
                <a:ext uri="{FF2B5EF4-FFF2-40B4-BE49-F238E27FC236}">
                  <a16:creationId xmlns="" xmlns:a16="http://schemas.microsoft.com/office/drawing/2014/main"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sp>
          <p:nvSpPr>
            <p:cNvPr id="8" name="Freeform: Shape 7">
              <a:extLst>
                <a:ext uri="{FF2B5EF4-FFF2-40B4-BE49-F238E27FC236}">
                  <a16:creationId xmlns="" xmlns:a16="http://schemas.microsoft.com/office/drawing/2014/main"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9" name="Freeform: Shape 8">
              <a:extLst>
                <a:ext uri="{FF2B5EF4-FFF2-40B4-BE49-F238E27FC236}">
                  <a16:creationId xmlns="" xmlns:a16="http://schemas.microsoft.com/office/drawing/2014/main"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0" name="Freeform: Shape 9">
              <a:extLst>
                <a:ext uri="{FF2B5EF4-FFF2-40B4-BE49-F238E27FC236}">
                  <a16:creationId xmlns="" xmlns:a16="http://schemas.microsoft.com/office/drawing/2014/main"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1" name="Freeform: Shape 10">
              <a:extLst>
                <a:ext uri="{FF2B5EF4-FFF2-40B4-BE49-F238E27FC236}">
                  <a16:creationId xmlns="" xmlns:a16="http://schemas.microsoft.com/office/drawing/2014/main"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2" name="Freeform: Shape 11">
              <a:extLst>
                <a:ext uri="{FF2B5EF4-FFF2-40B4-BE49-F238E27FC236}">
                  <a16:creationId xmlns="" xmlns:a16="http://schemas.microsoft.com/office/drawing/2014/main"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3" name="Freeform: Shape 12">
              <a:extLst>
                <a:ext uri="{FF2B5EF4-FFF2-40B4-BE49-F238E27FC236}">
                  <a16:creationId xmlns="" xmlns:a16="http://schemas.microsoft.com/office/drawing/2014/main"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grpSp>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4392058" y="1628103"/>
            <a:ext cx="3988456" cy="301288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 xmlns:a16="http://schemas.microsoft.com/office/drawing/2014/main" id="{5CCE937E-8E2A-4179-91E4-730975E59298}"/>
              </a:ext>
            </a:extLst>
          </p:cNvPr>
          <p:cNvSpPr>
            <a:spLocks noGrp="1"/>
          </p:cNvSpPr>
          <p:nvPr>
            <p:ph type="body" sz="quarter" idx="11" hasCustomPrompt="1"/>
          </p:nvPr>
        </p:nvSpPr>
        <p:spPr>
          <a:xfrm>
            <a:off x="578644" y="339510"/>
            <a:ext cx="4907756" cy="724247"/>
          </a:xfrm>
          <a:prstGeom prst="rect">
            <a:avLst/>
          </a:prstGeom>
        </p:spPr>
        <p:txBody>
          <a:bodyPr tIns="91440" anchor="ctr"/>
          <a:lstStyle>
            <a:lvl1pPr marL="0" indent="0" algn="l">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318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 xmlns:a16="http://schemas.microsoft.com/office/drawing/2014/main" id="{A4D14B1E-79D5-4F7D-AEB4-4F537918FBAB}"/>
              </a:ext>
            </a:extLst>
          </p:cNvPr>
          <p:cNvSpPr/>
          <p:nvPr userDrawn="1"/>
        </p:nvSpPr>
        <p:spPr>
          <a:xfrm rot="5400000">
            <a:off x="-185738" y="185736"/>
            <a:ext cx="6257926" cy="588645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480686" y="600074"/>
            <a:ext cx="3039129" cy="5657852"/>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145CBDFE-5F17-4329-876B-8EC9C2A40CEA}"/>
              </a:ext>
            </a:extLst>
          </p:cNvPr>
          <p:cNvSpPr>
            <a:spLocks noGrp="1"/>
          </p:cNvSpPr>
          <p:nvPr>
            <p:ph type="pic" sz="quarter" idx="11" hasCustomPrompt="1"/>
          </p:nvPr>
        </p:nvSpPr>
        <p:spPr>
          <a:xfrm>
            <a:off x="3881283" y="222886"/>
            <a:ext cx="17145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 xmlns:a16="http://schemas.microsoft.com/office/drawing/2014/main" id="{106B5A04-F323-4B06-B374-0EFFB99917B5}"/>
              </a:ext>
            </a:extLst>
          </p:cNvPr>
          <p:cNvSpPr>
            <a:spLocks noGrp="1"/>
          </p:cNvSpPr>
          <p:nvPr>
            <p:ph type="pic" sz="quarter" idx="12" hasCustomPrompt="1"/>
          </p:nvPr>
        </p:nvSpPr>
        <p:spPr>
          <a:xfrm>
            <a:off x="3881283" y="3624742"/>
            <a:ext cx="17145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96481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 xmlns:a16="http://schemas.microsoft.com/office/drawing/2014/main" id="{A554242E-EDC9-4D56-ABE8-D3DFF0D037E9}"/>
              </a:ext>
            </a:extLst>
          </p:cNvPr>
          <p:cNvSpPr/>
          <p:nvPr userDrawn="1"/>
        </p:nvSpPr>
        <p:spPr>
          <a:xfrm>
            <a:off x="2" y="0"/>
            <a:ext cx="6436519" cy="68580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5" name="그림 개체 틀 3">
            <a:extLst>
              <a:ext uri="{FF2B5EF4-FFF2-40B4-BE49-F238E27FC236}">
                <a16:creationId xmlns="" xmlns:a16="http://schemas.microsoft.com/office/drawing/2014/main" id="{A7B8BCFA-E22C-4FE8-9EC6-3B7DF58BF4E9}"/>
              </a:ext>
            </a:extLst>
          </p:cNvPr>
          <p:cNvSpPr>
            <a:spLocks noGrp="1"/>
          </p:cNvSpPr>
          <p:nvPr>
            <p:ph type="pic" sz="quarter" idx="10" hasCustomPrompt="1"/>
          </p:nvPr>
        </p:nvSpPr>
        <p:spPr>
          <a:xfrm>
            <a:off x="1137909" y="427698"/>
            <a:ext cx="27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Place Your Picture Here And Sand to Back</a:t>
            </a:r>
            <a:endParaRPr lang="ko-KR" altLang="en-US" dirty="0"/>
          </a:p>
        </p:txBody>
      </p:sp>
      <p:sp>
        <p:nvSpPr>
          <p:cNvPr id="6" name="그림 개체 틀 3">
            <a:extLst>
              <a:ext uri="{FF2B5EF4-FFF2-40B4-BE49-F238E27FC236}">
                <a16:creationId xmlns="" xmlns:a16="http://schemas.microsoft.com/office/drawing/2014/main" id="{C661A5D8-A169-47BB-84F8-7CCF6E006163}"/>
              </a:ext>
            </a:extLst>
          </p:cNvPr>
          <p:cNvSpPr>
            <a:spLocks noGrp="1"/>
          </p:cNvSpPr>
          <p:nvPr>
            <p:ph type="pic" sz="quarter" idx="11" hasCustomPrompt="1"/>
          </p:nvPr>
        </p:nvSpPr>
        <p:spPr>
          <a:xfrm>
            <a:off x="1465208" y="2837035"/>
            <a:ext cx="27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7" name="그림 개체 틀 3">
            <a:extLst>
              <a:ext uri="{FF2B5EF4-FFF2-40B4-BE49-F238E27FC236}">
                <a16:creationId xmlns="" xmlns:a16="http://schemas.microsoft.com/office/drawing/2014/main" id="{A32673E2-41F8-431C-946D-87DD76C5D04D}"/>
              </a:ext>
            </a:extLst>
          </p:cNvPr>
          <p:cNvSpPr>
            <a:spLocks noGrp="1"/>
          </p:cNvSpPr>
          <p:nvPr>
            <p:ph type="pic" sz="quarter" idx="12" hasCustomPrompt="1"/>
          </p:nvPr>
        </p:nvSpPr>
        <p:spPr>
          <a:xfrm>
            <a:off x="3305643" y="2251417"/>
            <a:ext cx="1485000" cy="1980000"/>
          </a:xfrm>
          <a:prstGeom prst="diamond">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8" name="그림 개체 틀 3">
            <a:extLst>
              <a:ext uri="{FF2B5EF4-FFF2-40B4-BE49-F238E27FC236}">
                <a16:creationId xmlns="" xmlns:a16="http://schemas.microsoft.com/office/drawing/2014/main" id="{F2B14BC2-B3DB-437A-8C30-D2E802CB43E3}"/>
              </a:ext>
            </a:extLst>
          </p:cNvPr>
          <p:cNvSpPr>
            <a:spLocks noGrp="1"/>
          </p:cNvSpPr>
          <p:nvPr>
            <p:ph type="pic" sz="quarter" idx="13" hasCustomPrompt="1"/>
          </p:nvPr>
        </p:nvSpPr>
        <p:spPr>
          <a:xfrm>
            <a:off x="477078" y="2676913"/>
            <a:ext cx="1485000" cy="1980000"/>
          </a:xfrm>
          <a:prstGeom prst="diamond">
            <a:avLst/>
          </a:pr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555842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682765" y="1807430"/>
            <a:ext cx="1800000" cy="26640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 xmlns:a16="http://schemas.microsoft.com/office/drawing/2014/main"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715" y="2305191"/>
            <a:ext cx="3028571" cy="2247619"/>
          </a:xfrm>
          <a:prstGeom prst="rect">
            <a:avLst/>
          </a:prstGeom>
        </p:spPr>
      </p:pic>
    </p:spTree>
    <p:extLst>
      <p:ext uri="{BB962C8B-B14F-4D97-AF65-F5344CB8AC3E}">
        <p14:creationId xmlns:p14="http://schemas.microsoft.com/office/powerpoint/2010/main" val="4089866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682765" y="1807430"/>
            <a:ext cx="1800000" cy="26640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 xmlns:a16="http://schemas.microsoft.com/office/drawing/2014/main"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286" y="2276619"/>
            <a:ext cx="3071429" cy="2304762"/>
          </a:xfrm>
          <a:prstGeom prst="rect">
            <a:avLst/>
          </a:prstGeom>
        </p:spPr>
      </p:pic>
    </p:spTree>
    <p:extLst>
      <p:ext uri="{BB962C8B-B14F-4D97-AF65-F5344CB8AC3E}">
        <p14:creationId xmlns:p14="http://schemas.microsoft.com/office/powerpoint/2010/main" val="2227109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63B04BAD-EED5-4C78-BC19-C3DD01D50231}"/>
              </a:ext>
            </a:extLst>
          </p:cNvPr>
          <p:cNvGrpSpPr/>
          <p:nvPr userDrawn="1"/>
        </p:nvGrpSpPr>
        <p:grpSpPr>
          <a:xfrm>
            <a:off x="547087" y="1780758"/>
            <a:ext cx="1836885" cy="4305530"/>
            <a:chOff x="445712" y="1449040"/>
            <a:chExt cx="2113018" cy="3924176"/>
          </a:xfrm>
        </p:grpSpPr>
        <p:sp>
          <p:nvSpPr>
            <p:cNvPr id="5" name="Rounded Rectangle 4">
              <a:extLst>
                <a:ext uri="{FF2B5EF4-FFF2-40B4-BE49-F238E27FC236}">
                  <a16:creationId xmlns="" xmlns:a16="http://schemas.microsoft.com/office/drawing/2014/main"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7" name="Rectangle 5">
              <a:extLst>
                <a:ext uri="{FF2B5EF4-FFF2-40B4-BE49-F238E27FC236}">
                  <a16:creationId xmlns="" xmlns:a16="http://schemas.microsoft.com/office/drawing/2014/main"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8" name="Group 6">
              <a:extLst>
                <a:ext uri="{FF2B5EF4-FFF2-40B4-BE49-F238E27FC236}">
                  <a16:creationId xmlns="" xmlns:a16="http://schemas.microsoft.com/office/drawing/2014/main"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 xmlns:a16="http://schemas.microsoft.com/office/drawing/2014/main"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0" name="Rounded Rectangle 8">
                <a:extLst>
                  <a:ext uri="{FF2B5EF4-FFF2-40B4-BE49-F238E27FC236}">
                    <a16:creationId xmlns="" xmlns:a16="http://schemas.microsoft.com/office/drawing/2014/main"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sp>
        <p:nvSpPr>
          <p:cNvPr id="11" name="Picture Placeholder 2">
            <a:extLst>
              <a:ext uri="{FF2B5EF4-FFF2-40B4-BE49-F238E27FC236}">
                <a16:creationId xmlns="" xmlns:a16="http://schemas.microsoft.com/office/drawing/2014/main" id="{0E6D54C7-03B4-4369-97FF-A3456A2A876D}"/>
              </a:ext>
            </a:extLst>
          </p:cNvPr>
          <p:cNvSpPr>
            <a:spLocks noGrp="1"/>
          </p:cNvSpPr>
          <p:nvPr>
            <p:ph type="pic" idx="15" hasCustomPrompt="1"/>
          </p:nvPr>
        </p:nvSpPr>
        <p:spPr>
          <a:xfrm>
            <a:off x="655099" y="2174930"/>
            <a:ext cx="1614574" cy="334874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2" name="Text Placeholder 9">
            <a:extLst>
              <a:ext uri="{FF2B5EF4-FFF2-40B4-BE49-F238E27FC236}">
                <a16:creationId xmlns="" xmlns:a16="http://schemas.microsoft.com/office/drawing/2014/main" id="{DD8FCDD3-D367-4581-96F6-BED1A5D7FC1A}"/>
              </a:ext>
            </a:extLst>
          </p:cNvPr>
          <p:cNvSpPr>
            <a:spLocks noGrp="1"/>
          </p:cNvSpPr>
          <p:nvPr>
            <p:ph type="body" sz="quarter" idx="10" hasCustomPrompt="1"/>
          </p:nvPr>
        </p:nvSpPr>
        <p:spPr>
          <a:xfrm>
            <a:off x="242647" y="339510"/>
            <a:ext cx="8679898" cy="724247"/>
          </a:xfrm>
          <a:prstGeom prst="rect">
            <a:avLst/>
          </a:prstGeom>
        </p:spPr>
        <p:txBody>
          <a:bodyPr tIns="91440"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20891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539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9589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955199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 xmlns:a16="http://schemas.microsoft.com/office/drawing/2014/main" id="{C0AD03F6-15F2-4D54-8634-F2FD4B876D5D}"/>
              </a:ext>
            </a:extLst>
          </p:cNvPr>
          <p:cNvSpPr/>
          <p:nvPr userDrawn="1"/>
        </p:nvSpPr>
        <p:spPr>
          <a:xfrm>
            <a:off x="6437014" y="1894646"/>
            <a:ext cx="2706986" cy="30687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26" name="그림 개체 틀 25">
            <a:extLst>
              <a:ext uri="{FF2B5EF4-FFF2-40B4-BE49-F238E27FC236}">
                <a16:creationId xmlns="" xmlns:a16="http://schemas.microsoft.com/office/drawing/2014/main" id="{FD1AC33C-0748-4865-932F-6D8BA4643ACA}"/>
              </a:ext>
            </a:extLst>
          </p:cNvPr>
          <p:cNvSpPr>
            <a:spLocks noGrp="1"/>
          </p:cNvSpPr>
          <p:nvPr>
            <p:ph type="pic" sz="quarter" idx="11" hasCustomPrompt="1"/>
          </p:nvPr>
        </p:nvSpPr>
        <p:spPr>
          <a:xfrm>
            <a:off x="3522760" y="52057"/>
            <a:ext cx="5135916"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0828587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1" y="0"/>
            <a:ext cx="5666242"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6049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63866-4631-4AF9-A055-0A811FFF1432}"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3835677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625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89254204-7576-4E7F-BCC2-47087CDF8998}"/>
              </a:ext>
            </a:extLst>
          </p:cNvPr>
          <p:cNvSpPr/>
          <p:nvPr/>
        </p:nvSpPr>
        <p:spPr>
          <a:xfrm rot="1200000">
            <a:off x="-233890" y="-189268"/>
            <a:ext cx="535618"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48879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2"/>
            <a:ext cx="8838488"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cs typeface="+mn-cs"/>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grpSp>
    </p:spTree>
    <p:extLst>
      <p:ext uri="{BB962C8B-B14F-4D97-AF65-F5344CB8AC3E}">
        <p14:creationId xmlns:p14="http://schemas.microsoft.com/office/powerpoint/2010/main" val="2564136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1032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841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2C4117-2946-4CAF-A97C-C090DC94FE14}"/>
              </a:ext>
            </a:extLst>
          </p:cNvPr>
          <p:cNvSpPr/>
          <p:nvPr userDrawn="1"/>
        </p:nvSpPr>
        <p:spPr>
          <a:xfrm>
            <a:off x="1" y="0"/>
            <a:ext cx="9144000" cy="6858000"/>
          </a:xfrm>
          <a:prstGeom prst="rect">
            <a:avLst/>
          </a:prstGeom>
          <a:solidFill>
            <a:schemeClr val="accent4">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456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26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FA6D39-9DFD-4F67-94B9-4D1042BB365A}"/>
              </a:ext>
            </a:extLst>
          </p:cNvPr>
          <p:cNvSpPr/>
          <p:nvPr userDrawn="1"/>
        </p:nvSpPr>
        <p:spPr>
          <a:xfrm>
            <a:off x="0" y="0"/>
            <a:ext cx="9144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012044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C4437516-06DB-4972-90D9-3F56529C786D}"/>
              </a:ext>
            </a:extLst>
          </p:cNvPr>
          <p:cNvSpPr/>
          <p:nvPr userDrawn="1"/>
        </p:nvSpPr>
        <p:spPr>
          <a:xfrm>
            <a:off x="0" y="0"/>
            <a:ext cx="7176977"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453506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6883943" y="1010532"/>
            <a:ext cx="1714500" cy="27432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4639868" y="1010532"/>
            <a:ext cx="1714500" cy="27432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369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063866-4631-4AF9-A055-0A811FFF1432}"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1343880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4E14D27-AD6A-4547-8A35-F0A6A7B2B893}"/>
              </a:ext>
            </a:extLst>
          </p:cNvPr>
          <p:cNvGrpSpPr/>
          <p:nvPr userDrawn="1"/>
        </p:nvGrpSpPr>
        <p:grpSpPr>
          <a:xfrm>
            <a:off x="554265" y="1801308"/>
            <a:ext cx="1688542" cy="4202048"/>
            <a:chOff x="3501573" y="3178068"/>
            <a:chExt cx="1340594" cy="2737840"/>
          </a:xfrm>
        </p:grpSpPr>
        <p:sp>
          <p:nvSpPr>
            <p:cNvPr id="4" name="Freeform: Shape 3">
              <a:extLst>
                <a:ext uri="{FF2B5EF4-FFF2-40B4-BE49-F238E27FC236}">
                  <a16:creationId xmlns=""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 name="Freeform: Shape 5">
              <a:extLst>
                <a:ext uri="{FF2B5EF4-FFF2-40B4-BE49-F238E27FC236}">
                  <a16:creationId xmlns=""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7" name="Freeform: Shape 6">
              <a:extLst>
                <a:ext uri="{FF2B5EF4-FFF2-40B4-BE49-F238E27FC236}">
                  <a16:creationId xmlns=""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9" name="Freeform: Shape 8">
              <a:extLst>
                <a:ext uri="{FF2B5EF4-FFF2-40B4-BE49-F238E27FC236}">
                  <a16:creationId xmlns=""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grpSp>
          <p:nvGrpSpPr>
            <p:cNvPr id="10" name="Group 9">
              <a:extLst>
                <a:ext uri="{FF2B5EF4-FFF2-40B4-BE49-F238E27FC236}">
                  <a16:creationId xmlns=""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5" name="Oval 14">
                <a:extLst>
                  <a:ext uri="{FF2B5EF4-FFF2-40B4-BE49-F238E27FC236}">
                    <a16:creationId xmlns=""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grpSp>
        <p:sp>
          <p:nvSpPr>
            <p:cNvPr id="11" name="Freeform: Shape 10">
              <a:extLst>
                <a:ext uri="{FF2B5EF4-FFF2-40B4-BE49-F238E27FC236}">
                  <a16:creationId xmlns=""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2" name="Rectangle: Rounded Corners 11">
              <a:extLst>
                <a:ext uri="{FF2B5EF4-FFF2-40B4-BE49-F238E27FC236}">
                  <a16:creationId xmlns=""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3" name="Oval 12">
              <a:extLst>
                <a:ext uri="{FF2B5EF4-FFF2-40B4-BE49-F238E27FC236}">
                  <a16:creationId xmlns=""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742120" y="2484311"/>
            <a:ext cx="1356323" cy="2953939"/>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233890" y="-189268"/>
            <a:ext cx="535618"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73335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233890" y="-189268"/>
            <a:ext cx="535618"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A06CCA5E-451F-4542-B206-D2D13583114C}"/>
              </a:ext>
            </a:extLst>
          </p:cNvPr>
          <p:cNvGrpSpPr/>
          <p:nvPr userDrawn="1"/>
        </p:nvGrpSpPr>
        <p:grpSpPr>
          <a:xfrm>
            <a:off x="568881" y="2603863"/>
            <a:ext cx="4440518" cy="3565483"/>
            <a:chOff x="4098364" y="1571764"/>
            <a:chExt cx="7301609" cy="4397082"/>
          </a:xfrm>
        </p:grpSpPr>
        <p:grpSp>
          <p:nvGrpSpPr>
            <p:cNvPr id="23" name="Graphic 55">
              <a:extLst>
                <a:ext uri="{FF2B5EF4-FFF2-40B4-BE49-F238E27FC236}">
                  <a16:creationId xmlns=""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9" name="Freeform: Shape 48">
                <a:extLst>
                  <a:ext uri="{FF2B5EF4-FFF2-40B4-BE49-F238E27FC236}">
                    <a16:creationId xmlns=""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sp>
          <p:nvSpPr>
            <p:cNvPr id="24" name="Freeform: Shape 23">
              <a:extLst>
                <a:ext uri="{FF2B5EF4-FFF2-40B4-BE49-F238E27FC236}">
                  <a16:creationId xmlns=""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5" name="Freeform: Shape 24">
              <a:extLst>
                <a:ext uri="{FF2B5EF4-FFF2-40B4-BE49-F238E27FC236}">
                  <a16:creationId xmlns=""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6" name="Freeform: Shape 25">
              <a:extLst>
                <a:ext uri="{FF2B5EF4-FFF2-40B4-BE49-F238E27FC236}">
                  <a16:creationId xmlns=""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7" name="Freeform: Shape 26">
              <a:extLst>
                <a:ext uri="{FF2B5EF4-FFF2-40B4-BE49-F238E27FC236}">
                  <a16:creationId xmlns=""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8" name="Freeform: Shape 27">
              <a:extLst>
                <a:ext uri="{FF2B5EF4-FFF2-40B4-BE49-F238E27FC236}">
                  <a16:creationId xmlns=""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9" name="Freeform: Shape 28">
              <a:extLst>
                <a:ext uri="{FF2B5EF4-FFF2-40B4-BE49-F238E27FC236}">
                  <a16:creationId xmlns=""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0" name="Freeform: Shape 29">
              <a:extLst>
                <a:ext uri="{FF2B5EF4-FFF2-40B4-BE49-F238E27FC236}">
                  <a16:creationId xmlns=""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1" name="Freeform: Shape 30">
              <a:extLst>
                <a:ext uri="{FF2B5EF4-FFF2-40B4-BE49-F238E27FC236}">
                  <a16:creationId xmlns=""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2" name="Freeform: Shape 31">
              <a:extLst>
                <a:ext uri="{FF2B5EF4-FFF2-40B4-BE49-F238E27FC236}">
                  <a16:creationId xmlns=""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3" name="Freeform: Shape 32">
              <a:extLst>
                <a:ext uri="{FF2B5EF4-FFF2-40B4-BE49-F238E27FC236}">
                  <a16:creationId xmlns=""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4" name="Freeform: Shape 33">
              <a:extLst>
                <a:ext uri="{FF2B5EF4-FFF2-40B4-BE49-F238E27FC236}">
                  <a16:creationId xmlns=""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5" name="Freeform: Shape 34">
              <a:extLst>
                <a:ext uri="{FF2B5EF4-FFF2-40B4-BE49-F238E27FC236}">
                  <a16:creationId xmlns=""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6" name="Freeform: Shape 35">
              <a:extLst>
                <a:ext uri="{FF2B5EF4-FFF2-40B4-BE49-F238E27FC236}">
                  <a16:creationId xmlns=""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grpSp>
          <p:nvGrpSpPr>
            <p:cNvPr id="37" name="Group 36">
              <a:extLst>
                <a:ext uri="{FF2B5EF4-FFF2-40B4-BE49-F238E27FC236}">
                  <a16:creationId xmlns=""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5" name="Rectangle 44">
                <a:extLst>
                  <a:ext uri="{FF2B5EF4-FFF2-40B4-BE49-F238E27FC236}">
                    <a16:creationId xmlns=""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6" name="Rectangle 45">
                <a:extLst>
                  <a:ext uri="{FF2B5EF4-FFF2-40B4-BE49-F238E27FC236}">
                    <a16:creationId xmlns=""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7" name="Rectangle 46">
                <a:extLst>
                  <a:ext uri="{FF2B5EF4-FFF2-40B4-BE49-F238E27FC236}">
                    <a16:creationId xmlns=""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grpSp>
          <p:nvGrpSpPr>
            <p:cNvPr id="38" name="Group 37">
              <a:extLst>
                <a:ext uri="{FF2B5EF4-FFF2-40B4-BE49-F238E27FC236}">
                  <a16:creationId xmlns=""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2" name="Oval 41">
                <a:extLst>
                  <a:ext uri="{FF2B5EF4-FFF2-40B4-BE49-F238E27FC236}">
                    <a16:creationId xmlns=""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3" name="Oval 42">
                <a:extLst>
                  <a:ext uri="{FF2B5EF4-FFF2-40B4-BE49-F238E27FC236}">
                    <a16:creationId xmlns=""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sp>
          <p:nvSpPr>
            <p:cNvPr id="39" name="Rectangle: Rounded Corners 38">
              <a:extLst>
                <a:ext uri="{FF2B5EF4-FFF2-40B4-BE49-F238E27FC236}">
                  <a16:creationId xmlns=""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40" name="Oval 39">
              <a:extLst>
                <a:ext uri="{FF2B5EF4-FFF2-40B4-BE49-F238E27FC236}">
                  <a16:creationId xmlns=""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1214763" y="2798339"/>
            <a:ext cx="3105667" cy="2612234"/>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9639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4940536" y="3577044"/>
            <a:ext cx="2325405"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4940536" y="204021"/>
            <a:ext cx="2325405"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6315561" y="1890533"/>
            <a:ext cx="2325406"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71950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4860477" y="1431517"/>
            <a:ext cx="2996225"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27319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0" y="0"/>
            <a:ext cx="9144000" cy="6858000"/>
          </a:xfrm>
          <a:prstGeom prst="rect">
            <a:avLst/>
          </a:pr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36795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 xmlns:a16="http://schemas.microsoft.com/office/drawing/2014/main" id="{07163F96-C234-481E-88AF-E4A1C0E9A1DC}"/>
              </a:ext>
            </a:extLst>
          </p:cNvPr>
          <p:cNvSpPr>
            <a:spLocks noGrp="1"/>
          </p:cNvSpPr>
          <p:nvPr>
            <p:ph type="pic" idx="16" hasCustomPrompt="1"/>
          </p:nvPr>
        </p:nvSpPr>
        <p:spPr>
          <a:xfrm>
            <a:off x="423269" y="1"/>
            <a:ext cx="629714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35914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 xmlns:a16="http://schemas.microsoft.com/office/drawing/2014/main" id="{7B60FE99-DD5E-4D6E-99F4-535645C4CB03}"/>
              </a:ext>
            </a:extLst>
          </p:cNvPr>
          <p:cNvSpPr>
            <a:spLocks noGrp="1"/>
          </p:cNvSpPr>
          <p:nvPr>
            <p:ph type="pic" idx="16" hasCustomPrompt="1"/>
          </p:nvPr>
        </p:nvSpPr>
        <p:spPr>
          <a:xfrm>
            <a:off x="2" y="0"/>
            <a:ext cx="4927108"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50980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 xmlns:a16="http://schemas.microsoft.com/office/drawing/2014/main" id="{78365DAA-91AD-4697-ADE8-3F9A839BE698}"/>
              </a:ext>
            </a:extLst>
          </p:cNvPr>
          <p:cNvSpPr>
            <a:spLocks noGrp="1"/>
          </p:cNvSpPr>
          <p:nvPr>
            <p:ph type="pic" idx="16" hasCustomPrompt="1"/>
          </p:nvPr>
        </p:nvSpPr>
        <p:spPr>
          <a:xfrm>
            <a:off x="0" y="0"/>
            <a:ext cx="9144000" cy="4469450"/>
          </a:xfrm>
          <a:prstGeom prst="rect">
            <a:avLst/>
          </a:pr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33111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 xmlns:a16="http://schemas.microsoft.com/office/drawing/2014/main" id="{67539AF6-5D49-44B8-BBE5-89EA831A4873}"/>
              </a:ext>
            </a:extLst>
          </p:cNvPr>
          <p:cNvSpPr>
            <a:spLocks noGrp="1"/>
          </p:cNvSpPr>
          <p:nvPr>
            <p:ph type="pic" sz="quarter" idx="12" hasCustomPrompt="1"/>
          </p:nvPr>
        </p:nvSpPr>
        <p:spPr>
          <a:xfrm>
            <a:off x="1528762" y="0"/>
            <a:ext cx="3043238" cy="6858000"/>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3" name="직사각형 2">
            <a:extLst>
              <a:ext uri="{FF2B5EF4-FFF2-40B4-BE49-F238E27FC236}">
                <a16:creationId xmlns="" xmlns:a16="http://schemas.microsoft.com/office/drawing/2014/main" id="{4DAB0763-12DF-41B9-B692-22FB8DB24B15}"/>
              </a:ext>
            </a:extLst>
          </p:cNvPr>
          <p:cNvSpPr/>
          <p:nvPr userDrawn="1"/>
        </p:nvSpPr>
        <p:spPr>
          <a:xfrm>
            <a:off x="0" y="0"/>
            <a:ext cx="15287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2798261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 xmlns:a16="http://schemas.microsoft.com/office/drawing/2014/main" id="{2E541B56-E562-45F7-AF65-DC212716E3B3}"/>
              </a:ext>
            </a:extLst>
          </p:cNvPr>
          <p:cNvSpPr/>
          <p:nvPr userDrawn="1"/>
        </p:nvSpPr>
        <p:spPr>
          <a:xfrm>
            <a:off x="1" y="863125"/>
            <a:ext cx="490955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6" name="그림 개체 틀 2">
            <a:extLst>
              <a:ext uri="{FF2B5EF4-FFF2-40B4-BE49-F238E27FC236}">
                <a16:creationId xmlns="" xmlns:a16="http://schemas.microsoft.com/office/drawing/2014/main" id="{1D487A8B-D75C-45FC-8BC1-0D4AF5ACE0C7}"/>
              </a:ext>
            </a:extLst>
          </p:cNvPr>
          <p:cNvSpPr>
            <a:spLocks noGrp="1"/>
          </p:cNvSpPr>
          <p:nvPr>
            <p:ph type="pic" sz="quarter" idx="65" hasCustomPrompt="1"/>
          </p:nvPr>
        </p:nvSpPr>
        <p:spPr>
          <a:xfrm>
            <a:off x="4572000" y="2959216"/>
            <a:ext cx="4572000" cy="27000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872211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063866-4631-4AF9-A055-0A811FFF1432}"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1336375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539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635509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423564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63866-4631-4AF9-A055-0A811FFF1432}"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85295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063866-4631-4AF9-A055-0A811FFF1432}"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309202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063866-4631-4AF9-A055-0A811FFF1432}"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30AE4-95A2-472D-A8C2-7AE5C3B6A171}" type="slidenum">
              <a:rPr lang="en-US" smtClean="0"/>
              <a:t>‹#›</a:t>
            </a:fld>
            <a:endParaRPr lang="en-US"/>
          </a:p>
        </p:txBody>
      </p:sp>
    </p:spTree>
    <p:extLst>
      <p:ext uri="{BB962C8B-B14F-4D97-AF65-F5344CB8AC3E}">
        <p14:creationId xmlns:p14="http://schemas.microsoft.com/office/powerpoint/2010/main" val="91951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63866-4631-4AF9-A055-0A811FFF1432}" type="datetimeFigureOut">
              <a:rPr lang="en-US" smtClean="0"/>
              <a:t>11/10/2019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30AE4-95A2-472D-A8C2-7AE5C3B6A171}" type="slidenum">
              <a:rPr lang="en-US" smtClean="0"/>
              <a:t>‹#›</a:t>
            </a:fld>
            <a:endParaRPr lang="en-US"/>
          </a:p>
        </p:txBody>
      </p:sp>
    </p:spTree>
    <p:extLst>
      <p:ext uri="{BB962C8B-B14F-4D97-AF65-F5344CB8AC3E}">
        <p14:creationId xmlns:p14="http://schemas.microsoft.com/office/powerpoint/2010/main" val="337414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0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885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2" r:id="rId23"/>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6177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hyperlink" Target="http://www.ut.ac.i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3.wdp"/><Relationship Id="rId2" Type="http://schemas.openxmlformats.org/officeDocument/2006/relationships/image" Target="../media/image16.jpg"/><Relationship Id="rId1" Type="http://schemas.openxmlformats.org/officeDocument/2006/relationships/slideLayout" Target="../slideLayouts/slideLayout16.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5.png"/><Relationship Id="rId5" Type="http://schemas.microsoft.com/office/2007/relationships/hdphoto" Target="../media/hdphoto6.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895A71CC-0E00-4B53-936B-5A20E5A9D190}"/>
              </a:ext>
            </a:extLst>
          </p:cNvPr>
          <p:cNvSpPr txBox="1">
            <a:spLocks/>
          </p:cNvSpPr>
          <p:nvPr/>
        </p:nvSpPr>
        <p:spPr>
          <a:xfrm>
            <a:off x="4657059" y="4054663"/>
            <a:ext cx="3551276" cy="1045513"/>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pPr algn="r"/>
            <a:r>
              <a:rPr lang="en-US" altLang="ko-KR" sz="2700" b="1" dirty="0" smtClean="0"/>
              <a:t>Kusmaladewi</a:t>
            </a:r>
            <a:endParaRPr lang="en-US" altLang="ko-KR" sz="2700" b="1" dirty="0"/>
          </a:p>
          <a:p>
            <a:pPr algn="r"/>
            <a:r>
              <a:rPr lang="en-US" altLang="ko-KR" sz="2700" b="1" dirty="0" smtClean="0"/>
              <a:t>Jamil</a:t>
            </a:r>
          </a:p>
          <a:p>
            <a:pPr algn="r"/>
            <a:r>
              <a:rPr lang="en-US" altLang="ko-KR" sz="1400" b="1" dirty="0" smtClean="0"/>
              <a:t>FKIP</a:t>
            </a:r>
            <a:r>
              <a:rPr lang="en-US" altLang="ko-KR" sz="2000" b="1" dirty="0" smtClean="0"/>
              <a:t> </a:t>
            </a:r>
            <a:r>
              <a:rPr lang="en-US" altLang="ko-KR" sz="1600" b="1" dirty="0" err="1" smtClean="0"/>
              <a:t>Universitas</a:t>
            </a:r>
            <a:r>
              <a:rPr lang="en-US" altLang="ko-KR" sz="1600" b="1" dirty="0" smtClean="0"/>
              <a:t> Terbuka Indonesia</a:t>
            </a:r>
            <a:endParaRPr lang="ko-KR" altLang="en-US" sz="1600" dirty="0"/>
          </a:p>
        </p:txBody>
      </p:sp>
      <p:sp>
        <p:nvSpPr>
          <p:cNvPr id="12" name="L-Shape 11">
            <a:extLst>
              <a:ext uri="{FF2B5EF4-FFF2-40B4-BE49-F238E27FC236}">
                <a16:creationId xmlns="" xmlns:a16="http://schemas.microsoft.com/office/drawing/2014/main" id="{49CCB113-F973-4E80-916C-5A4EE2763913}"/>
              </a:ext>
            </a:extLst>
          </p:cNvPr>
          <p:cNvSpPr/>
          <p:nvPr/>
        </p:nvSpPr>
        <p:spPr>
          <a:xfrm>
            <a:off x="675324" y="4706771"/>
            <a:ext cx="605924" cy="605924"/>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Effect>
                      <a14:colorTemperature colorTemp="4700"/>
                    </a14:imgEffect>
                    <a14:imgEffect>
                      <a14:brightnessContrast bright="-40000" contrast="-20000"/>
                    </a14:imgEffect>
                  </a14:imgLayer>
                </a14:imgProps>
              </a:ext>
            </a:extLst>
          </a:blip>
          <a:srcRect/>
          <a:stretch>
            <a:fillRect/>
          </a:stretch>
        </p:blipFill>
        <p:spPr bwMode="auto">
          <a:xfrm>
            <a:off x="89262" y="118109"/>
            <a:ext cx="1295400" cy="975548"/>
          </a:xfrm>
          <a:prstGeom prst="rect">
            <a:avLst/>
          </a:prstGeom>
          <a:noFill/>
          <a:ln w="9525">
            <a:noFill/>
            <a:miter lim="800000"/>
            <a:headEnd/>
            <a:tailEnd/>
          </a:ln>
          <a:effectLst/>
        </p:spPr>
      </p:pic>
      <p:sp>
        <p:nvSpPr>
          <p:cNvPr id="9" name="Rectangle 8"/>
          <p:cNvSpPr/>
          <p:nvPr/>
        </p:nvSpPr>
        <p:spPr>
          <a:xfrm>
            <a:off x="264094" y="1955666"/>
            <a:ext cx="7944241" cy="1200329"/>
          </a:xfrm>
          <a:prstGeom prst="rect">
            <a:avLst/>
          </a:prstGeom>
        </p:spPr>
        <p:txBody>
          <a:bodyPr wrap="square">
            <a:spAutoFit/>
          </a:bodyPr>
          <a:lstStyle/>
          <a:p>
            <a:pPr algn="r"/>
            <a:r>
              <a:rPr lang="en-US" sz="2400" b="1" dirty="0"/>
              <a:t>ANALYSIS OF STUDENTS’ PREFERENCES AND ACCESSIBILITY OF THE USE OF ONLINE LEARNING RESOURCES FOR NON BASIC EDUCATION PROGRAMS AT UPBJJ-UT MAKASSAR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sp>
        <p:nvSpPr>
          <p:cNvPr id="8" name="Text Placeholder 1"/>
          <p:cNvSpPr txBox="1">
            <a:spLocks/>
          </p:cNvSpPr>
          <p:nvPr/>
        </p:nvSpPr>
        <p:spPr>
          <a:xfrm>
            <a:off x="5861508" y="6321237"/>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1828529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grpSp>
        <p:nvGrpSpPr>
          <p:cNvPr id="34" name="Group 33">
            <a:extLst>
              <a:ext uri="{FF2B5EF4-FFF2-40B4-BE49-F238E27FC236}">
                <a16:creationId xmlns="" xmlns:a16="http://schemas.microsoft.com/office/drawing/2014/main" id="{4A021ED1-3608-4054-9B4C-941AC7D709E7}"/>
              </a:ext>
            </a:extLst>
          </p:cNvPr>
          <p:cNvGrpSpPr/>
          <p:nvPr/>
        </p:nvGrpSpPr>
        <p:grpSpPr>
          <a:xfrm>
            <a:off x="1962152" y="624233"/>
            <a:ext cx="572232" cy="2897471"/>
            <a:chOff x="3942094" y="-1847"/>
            <a:chExt cx="762976" cy="3863294"/>
          </a:xfrm>
          <a:solidFill>
            <a:schemeClr val="accent2"/>
          </a:solidFill>
        </p:grpSpPr>
        <p:sp>
          <p:nvSpPr>
            <p:cNvPr id="5" name="Rectangle 4">
              <a:extLst>
                <a:ext uri="{FF2B5EF4-FFF2-40B4-BE49-F238E27FC236}">
                  <a16:creationId xmlns="" xmlns:a16="http://schemas.microsoft.com/office/drawing/2014/main" id="{B82AF5FA-6C00-45EA-BB58-D259B0130D77}"/>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24" name="Freeform: Shape 23">
              <a:extLst>
                <a:ext uri="{FF2B5EF4-FFF2-40B4-BE49-F238E27FC236}">
                  <a16:creationId xmlns="" xmlns:a16="http://schemas.microsoft.com/office/drawing/2014/main" id="{4F8D1D4B-337E-480F-9132-FBFD4028C449}"/>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30" name="Group 29">
            <a:extLst>
              <a:ext uri="{FF2B5EF4-FFF2-40B4-BE49-F238E27FC236}">
                <a16:creationId xmlns="" xmlns:a16="http://schemas.microsoft.com/office/drawing/2014/main" id="{8469A942-804D-4903-8F4A-8D9429512BF3}"/>
              </a:ext>
            </a:extLst>
          </p:cNvPr>
          <p:cNvGrpSpPr/>
          <p:nvPr/>
        </p:nvGrpSpPr>
        <p:grpSpPr>
          <a:xfrm>
            <a:off x="1504703" y="769949"/>
            <a:ext cx="572232" cy="2202451"/>
            <a:chOff x="3158599" y="-1847"/>
            <a:chExt cx="762976" cy="2936601"/>
          </a:xfrm>
          <a:solidFill>
            <a:schemeClr val="accent4"/>
          </a:solidFill>
        </p:grpSpPr>
        <p:sp>
          <p:nvSpPr>
            <p:cNvPr id="6" name="Rectangle 5">
              <a:extLst>
                <a:ext uri="{FF2B5EF4-FFF2-40B4-BE49-F238E27FC236}">
                  <a16:creationId xmlns="" xmlns:a16="http://schemas.microsoft.com/office/drawing/2014/main" id="{82B04CED-E9CE-4AD0-AC88-1E335388BA2D}"/>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26" name="Freeform: Shape 25">
              <a:extLst>
                <a:ext uri="{FF2B5EF4-FFF2-40B4-BE49-F238E27FC236}">
                  <a16:creationId xmlns="" xmlns:a16="http://schemas.microsoft.com/office/drawing/2014/main" id="{C5500B9C-197E-48FC-8A95-0C5F5A2064F8}"/>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33" name="Group 32">
            <a:extLst>
              <a:ext uri="{FF2B5EF4-FFF2-40B4-BE49-F238E27FC236}">
                <a16:creationId xmlns="" xmlns:a16="http://schemas.microsoft.com/office/drawing/2014/main" id="{8D1DD00C-F719-4E36-8400-D48848310B64}"/>
              </a:ext>
            </a:extLst>
          </p:cNvPr>
          <p:cNvGrpSpPr/>
          <p:nvPr/>
        </p:nvGrpSpPr>
        <p:grpSpPr>
          <a:xfrm>
            <a:off x="884155" y="0"/>
            <a:ext cx="1077996" cy="4117059"/>
            <a:chOff x="2015424" y="-1847"/>
            <a:chExt cx="1437328" cy="5489412"/>
          </a:xfrm>
          <a:solidFill>
            <a:schemeClr val="accent1">
              <a:lumMod val="75000"/>
            </a:schemeClr>
          </a:solidFill>
        </p:grpSpPr>
        <p:sp>
          <p:nvSpPr>
            <p:cNvPr id="4" name="Rectangle 3">
              <a:extLst>
                <a:ext uri="{FF2B5EF4-FFF2-40B4-BE49-F238E27FC236}">
                  <a16:creationId xmlns="" xmlns:a16="http://schemas.microsoft.com/office/drawing/2014/main" id="{C03BF2F0-D709-4C92-878E-6F1024DCB8F1}"/>
                </a:ext>
              </a:extLst>
            </p:cNvPr>
            <p:cNvSpPr/>
            <p:nvPr/>
          </p:nvSpPr>
          <p:spPr>
            <a:xfrm>
              <a:off x="2701620" y="-1847"/>
              <a:ext cx="72000" cy="402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11" name="Rounded Rectangle 51">
              <a:extLst>
                <a:ext uri="{FF2B5EF4-FFF2-40B4-BE49-F238E27FC236}">
                  <a16:creationId xmlns="" xmlns:a16="http://schemas.microsoft.com/office/drawing/2014/main" id="{0A65E5E0-B696-4840-BE42-1CBEA55E6D07}"/>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32" name="Group 31">
            <a:extLst>
              <a:ext uri="{FF2B5EF4-FFF2-40B4-BE49-F238E27FC236}">
                <a16:creationId xmlns="" xmlns:a16="http://schemas.microsoft.com/office/drawing/2014/main" id="{92D9A825-26F7-4AC0-AA66-A642F08B3FCC}"/>
              </a:ext>
            </a:extLst>
          </p:cNvPr>
          <p:cNvGrpSpPr/>
          <p:nvPr/>
        </p:nvGrpSpPr>
        <p:grpSpPr>
          <a:xfrm>
            <a:off x="162391" y="0"/>
            <a:ext cx="572234" cy="2721672"/>
            <a:chOff x="808111" y="-1847"/>
            <a:chExt cx="762978" cy="3628896"/>
          </a:xfrm>
          <a:solidFill>
            <a:schemeClr val="accent2"/>
          </a:solidFill>
        </p:grpSpPr>
        <p:sp>
          <p:nvSpPr>
            <p:cNvPr id="3" name="Rectangle 2">
              <a:extLst>
                <a:ext uri="{FF2B5EF4-FFF2-40B4-BE49-F238E27FC236}">
                  <a16:creationId xmlns="" xmlns:a16="http://schemas.microsoft.com/office/drawing/2014/main" id="{67987A3D-8DA5-4431-823F-480685C7A5DC}"/>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28" name="Freeform: Shape 27">
              <a:extLst>
                <a:ext uri="{FF2B5EF4-FFF2-40B4-BE49-F238E27FC236}">
                  <a16:creationId xmlns="" xmlns:a16="http://schemas.microsoft.com/office/drawing/2014/main"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grpSp>
        <p:nvGrpSpPr>
          <p:cNvPr id="31" name="Group 30">
            <a:extLst>
              <a:ext uri="{FF2B5EF4-FFF2-40B4-BE49-F238E27FC236}">
                <a16:creationId xmlns="" xmlns:a16="http://schemas.microsoft.com/office/drawing/2014/main" id="{C2FB9967-9854-4B67-AE17-EAB5F4D50E80}"/>
              </a:ext>
            </a:extLst>
          </p:cNvPr>
          <p:cNvGrpSpPr/>
          <p:nvPr/>
        </p:nvGrpSpPr>
        <p:grpSpPr>
          <a:xfrm>
            <a:off x="776471" y="901062"/>
            <a:ext cx="572232" cy="1863514"/>
            <a:chOff x="1591607" y="-20084"/>
            <a:chExt cx="762976" cy="2449850"/>
          </a:xfrm>
        </p:grpSpPr>
        <p:sp>
          <p:nvSpPr>
            <p:cNvPr id="7" name="Rectangle 6">
              <a:extLst>
                <a:ext uri="{FF2B5EF4-FFF2-40B4-BE49-F238E27FC236}">
                  <a16:creationId xmlns="" xmlns:a16="http://schemas.microsoft.com/office/drawing/2014/main" id="{F3A6090F-3640-4E4B-B1B0-C3130EAE9E97}"/>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sp>
          <p:nvSpPr>
            <p:cNvPr id="27" name="Freeform: Shape 26">
              <a:extLst>
                <a:ext uri="{FF2B5EF4-FFF2-40B4-BE49-F238E27FC236}">
                  <a16:creationId xmlns="" xmlns:a16="http://schemas.microsoft.com/office/drawing/2014/main"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grpSp>
      <p:sp>
        <p:nvSpPr>
          <p:cNvPr id="35" name="TextBox 34">
            <a:extLst>
              <a:ext uri="{FF2B5EF4-FFF2-40B4-BE49-F238E27FC236}">
                <a16:creationId xmlns="" xmlns:a16="http://schemas.microsoft.com/office/drawing/2014/main" id="{4A89418E-829E-4867-919B-44971F75F14A}"/>
              </a:ext>
            </a:extLst>
          </p:cNvPr>
          <p:cNvSpPr txBox="1"/>
          <p:nvPr/>
        </p:nvSpPr>
        <p:spPr>
          <a:xfrm>
            <a:off x="4885538" y="2588769"/>
            <a:ext cx="4137129" cy="715581"/>
          </a:xfrm>
          <a:prstGeom prst="rect">
            <a:avLst/>
          </a:prstGeom>
          <a:noFill/>
        </p:spPr>
        <p:txBody>
          <a:bodyPr wrap="square" rtlCol="0" anchor="ctr">
            <a:spAutoFit/>
          </a:bodyPr>
          <a:lstStyle/>
          <a:p>
            <a:r>
              <a:rPr lang="en-US" altLang="ko-KR" sz="4050" dirty="0" smtClean="0">
                <a:solidFill>
                  <a:schemeClr val="accent1">
                    <a:lumMod val="75000"/>
                  </a:schemeClr>
                </a:solidFill>
                <a:cs typeface="Arial" pitchFamily="34" charset="0"/>
              </a:rPr>
              <a:t>Results</a:t>
            </a:r>
            <a:endParaRPr lang="ko-KR" altLang="en-US" sz="4050" dirty="0">
              <a:solidFill>
                <a:schemeClr val="accent1">
                  <a:lumMod val="75000"/>
                </a:schemeClr>
              </a:solidFill>
              <a:cs typeface="Arial" pitchFamily="34" charset="0"/>
            </a:endParaRPr>
          </a:p>
        </p:txBody>
      </p:sp>
      <p:sp>
        <p:nvSpPr>
          <p:cNvPr id="39" name="Rectangle: Rounded Corners 38">
            <a:extLst>
              <a:ext uri="{FF2B5EF4-FFF2-40B4-BE49-F238E27FC236}">
                <a16:creationId xmlns="" xmlns:a16="http://schemas.microsoft.com/office/drawing/2014/main" id="{031965BF-8442-47B6-99A5-B90EE5B76D0E}"/>
              </a:ext>
            </a:extLst>
          </p:cNvPr>
          <p:cNvSpPr/>
          <p:nvPr/>
        </p:nvSpPr>
        <p:spPr>
          <a:xfrm>
            <a:off x="3968083" y="4169218"/>
            <a:ext cx="473082" cy="473082"/>
          </a:xfrm>
          <a:prstGeom prst="roundRect">
            <a:avLst>
              <a:gd name="adj" fmla="val 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40" name="Rectangle: Rounded Corners 39">
            <a:extLst>
              <a:ext uri="{FF2B5EF4-FFF2-40B4-BE49-F238E27FC236}">
                <a16:creationId xmlns="" xmlns:a16="http://schemas.microsoft.com/office/drawing/2014/main" id="{983B0B54-DD6F-4A1D-86D7-767FEFED2997}"/>
              </a:ext>
            </a:extLst>
          </p:cNvPr>
          <p:cNvSpPr/>
          <p:nvPr/>
        </p:nvSpPr>
        <p:spPr>
          <a:xfrm>
            <a:off x="3968083" y="4928002"/>
            <a:ext cx="473082" cy="473082"/>
          </a:xfrm>
          <a:prstGeom prst="roundRect">
            <a:avLst>
              <a:gd name="adj" fmla="val 0"/>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41" name="Rectangle: Rounded Corners 40">
            <a:extLst>
              <a:ext uri="{FF2B5EF4-FFF2-40B4-BE49-F238E27FC236}">
                <a16:creationId xmlns="" xmlns:a16="http://schemas.microsoft.com/office/drawing/2014/main" id="{73C4BA48-65FD-4703-B91C-0019D9FD8BBE}"/>
              </a:ext>
            </a:extLst>
          </p:cNvPr>
          <p:cNvSpPr/>
          <p:nvPr/>
        </p:nvSpPr>
        <p:spPr>
          <a:xfrm>
            <a:off x="3955711" y="3388788"/>
            <a:ext cx="473082" cy="491412"/>
          </a:xfrm>
          <a:prstGeom prst="roundRect">
            <a:avLst>
              <a:gd name="adj" fmla="val 0"/>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49" name="TextBox 48">
            <a:extLst>
              <a:ext uri="{FF2B5EF4-FFF2-40B4-BE49-F238E27FC236}">
                <a16:creationId xmlns="" xmlns:a16="http://schemas.microsoft.com/office/drawing/2014/main" id="{2E194F6D-5C5D-45E1-A0F8-7EAC3CEB8C1E}"/>
              </a:ext>
            </a:extLst>
          </p:cNvPr>
          <p:cNvSpPr txBox="1"/>
          <p:nvPr/>
        </p:nvSpPr>
        <p:spPr>
          <a:xfrm>
            <a:off x="4428793" y="3311328"/>
            <a:ext cx="3929971" cy="646331"/>
          </a:xfrm>
          <a:prstGeom prst="rect">
            <a:avLst/>
          </a:prstGeom>
          <a:noFill/>
        </p:spPr>
        <p:txBody>
          <a:bodyPr wrap="square" rtlCol="0">
            <a:spAutoFit/>
          </a:bodyPr>
          <a:lstStyle/>
          <a:p>
            <a:r>
              <a:rPr lang="en-US" altLang="ko-KR" sz="1200" dirty="0" smtClean="0">
                <a:solidFill>
                  <a:schemeClr val="tx1">
                    <a:lumMod val="65000"/>
                    <a:lumOff val="35000"/>
                  </a:schemeClr>
                </a:solidFill>
                <a:cs typeface="Arial" pitchFamily="34" charset="0"/>
              </a:rPr>
              <a:t>With means ranging between 3.91 and 4.47, the overall respondents support how the online resources work to empower their learning experiences. </a:t>
            </a:r>
            <a:endParaRPr lang="ko-KR" altLang="en-US" sz="1200" dirty="0">
              <a:solidFill>
                <a:schemeClr val="tx1">
                  <a:lumMod val="65000"/>
                  <a:lumOff val="35000"/>
                </a:schemeClr>
              </a:solidFill>
              <a:cs typeface="Arial" pitchFamily="34" charset="0"/>
            </a:endParaRPr>
          </a:p>
        </p:txBody>
      </p:sp>
      <p:grpSp>
        <p:nvGrpSpPr>
          <p:cNvPr id="54" name="Group 53">
            <a:extLst>
              <a:ext uri="{FF2B5EF4-FFF2-40B4-BE49-F238E27FC236}">
                <a16:creationId xmlns="" xmlns:a16="http://schemas.microsoft.com/office/drawing/2014/main" id="{85CF56AE-BEC7-4453-93DC-01E3C2042431}"/>
              </a:ext>
            </a:extLst>
          </p:cNvPr>
          <p:cNvGrpSpPr/>
          <p:nvPr/>
        </p:nvGrpSpPr>
        <p:grpSpPr>
          <a:xfrm>
            <a:off x="3910784" y="1096197"/>
            <a:ext cx="3419104" cy="2207622"/>
            <a:chOff x="1070741" y="2355612"/>
            <a:chExt cx="3613027" cy="2331169"/>
          </a:xfrm>
        </p:grpSpPr>
        <p:sp>
          <p:nvSpPr>
            <p:cNvPr id="55" name="Freeform 2">
              <a:extLst>
                <a:ext uri="{FF2B5EF4-FFF2-40B4-BE49-F238E27FC236}">
                  <a16:creationId xmlns="" xmlns:a16="http://schemas.microsoft.com/office/drawing/2014/main" id="{53688159-EBAA-4825-812F-99EC09430044}"/>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6" name="Group 55">
              <a:extLst>
                <a:ext uri="{FF2B5EF4-FFF2-40B4-BE49-F238E27FC236}">
                  <a16:creationId xmlns="" xmlns:a16="http://schemas.microsoft.com/office/drawing/2014/main" id="{0A0A7DFB-75C2-4FF3-9609-04DF8A0DB234}"/>
                </a:ext>
              </a:extLst>
            </p:cNvPr>
            <p:cNvGrpSpPr/>
            <p:nvPr/>
          </p:nvGrpSpPr>
          <p:grpSpPr>
            <a:xfrm rot="3660000">
              <a:off x="1772640" y="2273771"/>
              <a:ext cx="112390" cy="1065317"/>
              <a:chOff x="1039691" y="2468855"/>
              <a:chExt cx="190176" cy="1802639"/>
            </a:xfrm>
          </p:grpSpPr>
          <p:sp>
            <p:nvSpPr>
              <p:cNvPr id="65" name="Rectangle 64">
                <a:extLst>
                  <a:ext uri="{FF2B5EF4-FFF2-40B4-BE49-F238E27FC236}">
                    <a16:creationId xmlns="" xmlns:a16="http://schemas.microsoft.com/office/drawing/2014/main" id="{4F50AA7A-54FD-48F8-8374-13974F1259B7}"/>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Rectangle 65">
                <a:extLst>
                  <a:ext uri="{FF2B5EF4-FFF2-40B4-BE49-F238E27FC236}">
                    <a16:creationId xmlns="" xmlns:a16="http://schemas.microsoft.com/office/drawing/2014/main" id="{9E92E1B1-23D2-43CC-B9BA-BB530F9E9475}"/>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57" name="Group 56">
              <a:extLst>
                <a:ext uri="{FF2B5EF4-FFF2-40B4-BE49-F238E27FC236}">
                  <a16:creationId xmlns="" xmlns:a16="http://schemas.microsoft.com/office/drawing/2014/main" id="{205331BD-3E84-42FF-B572-3076217E5F0F}"/>
                </a:ext>
              </a:extLst>
            </p:cNvPr>
            <p:cNvGrpSpPr/>
            <p:nvPr/>
          </p:nvGrpSpPr>
          <p:grpSpPr>
            <a:xfrm>
              <a:off x="1314845" y="3097544"/>
              <a:ext cx="136170" cy="1065354"/>
              <a:chOff x="1093356" y="2490394"/>
              <a:chExt cx="230413" cy="1802702"/>
            </a:xfrm>
          </p:grpSpPr>
          <p:sp>
            <p:nvSpPr>
              <p:cNvPr id="63" name="Rectangle 62">
                <a:extLst>
                  <a:ext uri="{FF2B5EF4-FFF2-40B4-BE49-F238E27FC236}">
                    <a16:creationId xmlns="" xmlns:a16="http://schemas.microsoft.com/office/drawing/2014/main" id="{7DCBE295-1816-4641-8D29-77C44356E46A}"/>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Rectangle 63">
                <a:extLst>
                  <a:ext uri="{FF2B5EF4-FFF2-40B4-BE49-F238E27FC236}">
                    <a16:creationId xmlns="" xmlns:a16="http://schemas.microsoft.com/office/drawing/2014/main" id="{04DD437C-98D7-4C5C-B280-383E0BDF8AC1}"/>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8" name="Group 57">
              <a:extLst>
                <a:ext uri="{FF2B5EF4-FFF2-40B4-BE49-F238E27FC236}">
                  <a16:creationId xmlns="" xmlns:a16="http://schemas.microsoft.com/office/drawing/2014/main" id="{DC14D2DA-7F0B-4605-BE21-D6CFF8F97771}"/>
                </a:ext>
              </a:extLst>
            </p:cNvPr>
            <p:cNvGrpSpPr/>
            <p:nvPr/>
          </p:nvGrpSpPr>
          <p:grpSpPr>
            <a:xfrm>
              <a:off x="1243434" y="2957732"/>
              <a:ext cx="279625" cy="279625"/>
              <a:chOff x="3275856" y="4077072"/>
              <a:chExt cx="504056" cy="504056"/>
            </a:xfrm>
          </p:grpSpPr>
          <p:sp>
            <p:nvSpPr>
              <p:cNvPr id="61" name="Oval 60">
                <a:extLst>
                  <a:ext uri="{FF2B5EF4-FFF2-40B4-BE49-F238E27FC236}">
                    <a16:creationId xmlns="" xmlns:a16="http://schemas.microsoft.com/office/drawing/2014/main" id="{14BC69C2-CB3E-4546-8E52-E25ECEB2BC4B}"/>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Oval 61">
                <a:extLst>
                  <a:ext uri="{FF2B5EF4-FFF2-40B4-BE49-F238E27FC236}">
                    <a16:creationId xmlns="" xmlns:a16="http://schemas.microsoft.com/office/drawing/2014/main" id="{F2A6B26C-7E4C-4561-BBF1-115FFE2679E9}"/>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9" name="Rounded Rectangle 14">
              <a:extLst>
                <a:ext uri="{FF2B5EF4-FFF2-40B4-BE49-F238E27FC236}">
                  <a16:creationId xmlns="" xmlns:a16="http://schemas.microsoft.com/office/drawing/2014/main" id="{983C3337-3AA1-4D8B-B81C-032D708EE461}"/>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Diagonal Stripe 59">
              <a:extLst>
                <a:ext uri="{FF2B5EF4-FFF2-40B4-BE49-F238E27FC236}">
                  <a16:creationId xmlns="" xmlns:a16="http://schemas.microsoft.com/office/drawing/2014/main" id="{08EC1A92-0ABE-4998-A0BD-1829B18B5B49}"/>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 name="Rectangle 1"/>
          <p:cNvSpPr/>
          <p:nvPr/>
        </p:nvSpPr>
        <p:spPr>
          <a:xfrm>
            <a:off x="4441165" y="4082593"/>
            <a:ext cx="3971823" cy="646331"/>
          </a:xfrm>
          <a:prstGeom prst="rect">
            <a:avLst/>
          </a:prstGeom>
        </p:spPr>
        <p:txBody>
          <a:bodyPr wrap="square">
            <a:spAutoFit/>
          </a:bodyPr>
          <a:lstStyle/>
          <a:p>
            <a:r>
              <a:rPr lang="en-US" sz="1200" dirty="0" smtClean="0">
                <a:solidFill>
                  <a:schemeClr val="tx1">
                    <a:lumMod val="65000"/>
                    <a:lumOff val="35000"/>
                  </a:schemeClr>
                </a:solidFill>
                <a:latin typeface="+mj-lt"/>
                <a:ea typeface="Calibri" panose="020F0502020204030204" pitchFamily="34" charset="0"/>
                <a:cs typeface="Calibri" panose="020F0502020204030204" pitchFamily="34" charset="0"/>
              </a:rPr>
              <a:t>The </a:t>
            </a:r>
            <a:r>
              <a:rPr lang="en-US" sz="1200" dirty="0">
                <a:solidFill>
                  <a:schemeClr val="tx1">
                    <a:lumMod val="65000"/>
                    <a:lumOff val="35000"/>
                  </a:schemeClr>
                </a:solidFill>
                <a:latin typeface="+mj-lt"/>
                <a:ea typeface="Calibri" panose="020F0502020204030204" pitchFamily="34" charset="0"/>
                <a:cs typeface="Calibri" panose="020F0502020204030204" pitchFamily="34" charset="0"/>
              </a:rPr>
              <a:t>respondents in general are in favor of the use of UT-online that indicates high-level </a:t>
            </a:r>
            <a:r>
              <a:rPr lang="en-US" sz="1200" dirty="0" smtClean="0">
                <a:solidFill>
                  <a:schemeClr val="tx1">
                    <a:lumMod val="65000"/>
                    <a:lumOff val="35000"/>
                  </a:schemeClr>
                </a:solidFill>
                <a:latin typeface="+mj-lt"/>
                <a:ea typeface="Calibri" panose="020F0502020204030204" pitchFamily="34" charset="0"/>
                <a:cs typeface="Calibri" panose="020F0502020204030204" pitchFamily="34" charset="0"/>
              </a:rPr>
              <a:t>accessibility, with each item ranging from 4.04 to 4.11.</a:t>
            </a:r>
            <a:endParaRPr lang="en-US" sz="1200" dirty="0">
              <a:solidFill>
                <a:schemeClr val="tx1">
                  <a:lumMod val="65000"/>
                  <a:lumOff val="35000"/>
                </a:schemeClr>
              </a:solidFill>
              <a:latin typeface="+mj-lt"/>
              <a:cs typeface="Calibri" panose="020F0502020204030204" pitchFamily="34" charset="0"/>
            </a:endParaRPr>
          </a:p>
        </p:txBody>
      </p:sp>
      <p:sp>
        <p:nvSpPr>
          <p:cNvPr id="70" name="TextBox 69">
            <a:extLst>
              <a:ext uri="{FF2B5EF4-FFF2-40B4-BE49-F238E27FC236}">
                <a16:creationId xmlns="" xmlns:a16="http://schemas.microsoft.com/office/drawing/2014/main" id="{2E194F6D-5C5D-45E1-A0F8-7EAC3CEB8C1E}"/>
              </a:ext>
            </a:extLst>
          </p:cNvPr>
          <p:cNvSpPr txBox="1"/>
          <p:nvPr/>
        </p:nvSpPr>
        <p:spPr>
          <a:xfrm>
            <a:off x="4441165" y="4841377"/>
            <a:ext cx="3929971" cy="646331"/>
          </a:xfrm>
          <a:prstGeom prst="rect">
            <a:avLst/>
          </a:prstGeom>
          <a:noFill/>
        </p:spPr>
        <p:txBody>
          <a:bodyPr wrap="square" rtlCol="0">
            <a:spAutoFit/>
          </a:bodyPr>
          <a:lstStyle/>
          <a:p>
            <a:r>
              <a:rPr lang="en-US" altLang="ko-KR" sz="1200" dirty="0" smtClean="0">
                <a:solidFill>
                  <a:schemeClr val="tx1">
                    <a:lumMod val="65000"/>
                    <a:lumOff val="35000"/>
                  </a:schemeClr>
                </a:solidFill>
                <a:cs typeface="Arial" pitchFamily="34" charset="0"/>
              </a:rPr>
              <a:t>Result also shows high scoring ranges (3.98-4.15) in averages that denote high-degree usefulness of UT-online across all items.</a:t>
            </a:r>
            <a:endParaRPr lang="ko-KR" altLang="en-US" sz="1200" dirty="0">
              <a:solidFill>
                <a:schemeClr val="tx1">
                  <a:lumMod val="65000"/>
                  <a:lumOff val="35000"/>
                </a:schemeClr>
              </a:solidFill>
              <a:cs typeface="Arial" pitchFamily="34" charset="0"/>
            </a:endParaRPr>
          </a:p>
        </p:txBody>
      </p:sp>
      <p:sp>
        <p:nvSpPr>
          <p:cNvPr id="8" name="Oval 7"/>
          <p:cNvSpPr/>
          <p:nvPr/>
        </p:nvSpPr>
        <p:spPr>
          <a:xfrm>
            <a:off x="4036617" y="3452246"/>
            <a:ext cx="311270" cy="3493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1" name="Oval 70"/>
          <p:cNvSpPr/>
          <p:nvPr/>
        </p:nvSpPr>
        <p:spPr>
          <a:xfrm>
            <a:off x="4041102" y="4217751"/>
            <a:ext cx="311270" cy="3493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2" name="Oval 71"/>
          <p:cNvSpPr/>
          <p:nvPr/>
        </p:nvSpPr>
        <p:spPr>
          <a:xfrm>
            <a:off x="4043780" y="4976783"/>
            <a:ext cx="311270" cy="3493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3" name="Text Placeholder 1"/>
          <p:cNvSpPr txBox="1">
            <a:spLocks/>
          </p:cNvSpPr>
          <p:nvPr/>
        </p:nvSpPr>
        <p:spPr>
          <a:xfrm>
            <a:off x="5659803" y="6307790"/>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6116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200"/>
                                  </p:stCondLst>
                                  <p:childTnLst>
                                    <p:set>
                                      <p:cBhvr>
                                        <p:cTn id="6" dur="1" fill="hold">
                                          <p:stCondLst>
                                            <p:cond delay="0"/>
                                          </p:stCondLst>
                                        </p:cTn>
                                        <p:tgtEl>
                                          <p:spTgt spid="49"/>
                                        </p:tgtEl>
                                        <p:attrNameLst>
                                          <p:attrName>style.visibility</p:attrName>
                                        </p:attrNameLst>
                                      </p:cBhvr>
                                      <p:to>
                                        <p:strVal val="visible"/>
                                      </p:to>
                                    </p:set>
                                    <p:anim calcmode="lin" valueType="num">
                                      <p:cBhvr>
                                        <p:cTn id="7" dur="3600" fill="hold"/>
                                        <p:tgtEl>
                                          <p:spTgt spid="49"/>
                                        </p:tgtEl>
                                        <p:attrNameLst>
                                          <p:attrName>ppt_w</p:attrName>
                                        </p:attrNameLst>
                                      </p:cBhvr>
                                      <p:tavLst>
                                        <p:tav tm="0">
                                          <p:val>
                                            <p:strVal val="#ppt_w*0.70"/>
                                          </p:val>
                                        </p:tav>
                                        <p:tav tm="100000">
                                          <p:val>
                                            <p:strVal val="#ppt_w"/>
                                          </p:val>
                                        </p:tav>
                                      </p:tavLst>
                                    </p:anim>
                                    <p:anim calcmode="lin" valueType="num">
                                      <p:cBhvr>
                                        <p:cTn id="8" dur="3600" fill="hold"/>
                                        <p:tgtEl>
                                          <p:spTgt spid="49"/>
                                        </p:tgtEl>
                                        <p:attrNameLst>
                                          <p:attrName>ppt_h</p:attrName>
                                        </p:attrNameLst>
                                      </p:cBhvr>
                                      <p:tavLst>
                                        <p:tav tm="0">
                                          <p:val>
                                            <p:strVal val="#ppt_h"/>
                                          </p:val>
                                        </p:tav>
                                        <p:tav tm="100000">
                                          <p:val>
                                            <p:strVal val="#ppt_h"/>
                                          </p:val>
                                        </p:tav>
                                      </p:tavLst>
                                    </p:anim>
                                    <p:animEffect transition="in" filter="fade">
                                      <p:cBhvr>
                                        <p:cTn id="9" dur="3600"/>
                                        <p:tgtEl>
                                          <p:spTgt spid="49"/>
                                        </p:tgtEl>
                                      </p:cBhvr>
                                    </p:animEffect>
                                  </p:childTnLst>
                                </p:cTn>
                              </p:par>
                              <p:par>
                                <p:cTn id="10" presetID="55" presetClass="entr" presetSubtype="0" fill="hold" grpId="0"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4000" fill="hold"/>
                                        <p:tgtEl>
                                          <p:spTgt spid="2"/>
                                        </p:tgtEl>
                                        <p:attrNameLst>
                                          <p:attrName>ppt_w</p:attrName>
                                        </p:attrNameLst>
                                      </p:cBhvr>
                                      <p:tavLst>
                                        <p:tav tm="0">
                                          <p:val>
                                            <p:strVal val="#ppt_w*0.70"/>
                                          </p:val>
                                        </p:tav>
                                        <p:tav tm="100000">
                                          <p:val>
                                            <p:strVal val="#ppt_w"/>
                                          </p:val>
                                        </p:tav>
                                      </p:tavLst>
                                    </p:anim>
                                    <p:anim calcmode="lin" valueType="num">
                                      <p:cBhvr>
                                        <p:cTn id="13" dur="4000" fill="hold"/>
                                        <p:tgtEl>
                                          <p:spTgt spid="2"/>
                                        </p:tgtEl>
                                        <p:attrNameLst>
                                          <p:attrName>ppt_h</p:attrName>
                                        </p:attrNameLst>
                                      </p:cBhvr>
                                      <p:tavLst>
                                        <p:tav tm="0">
                                          <p:val>
                                            <p:strVal val="#ppt_h"/>
                                          </p:val>
                                        </p:tav>
                                        <p:tav tm="100000">
                                          <p:val>
                                            <p:strVal val="#ppt_h"/>
                                          </p:val>
                                        </p:tav>
                                      </p:tavLst>
                                    </p:anim>
                                    <p:animEffect transition="in" filter="fade">
                                      <p:cBhvr>
                                        <p:cTn id="14" dur="4000"/>
                                        <p:tgtEl>
                                          <p:spTgt spid="2"/>
                                        </p:tgtEl>
                                      </p:cBhvr>
                                    </p:animEffect>
                                  </p:childTnLst>
                                </p:cTn>
                              </p:par>
                              <p:par>
                                <p:cTn id="15" presetID="55" presetClass="entr" presetSubtype="0" fill="hold" grpId="0" nodeType="withEffect">
                                  <p:stCondLst>
                                    <p:cond delay="10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4000" fill="hold"/>
                                        <p:tgtEl>
                                          <p:spTgt spid="70"/>
                                        </p:tgtEl>
                                        <p:attrNameLst>
                                          <p:attrName>ppt_w</p:attrName>
                                        </p:attrNameLst>
                                      </p:cBhvr>
                                      <p:tavLst>
                                        <p:tav tm="0">
                                          <p:val>
                                            <p:strVal val="#ppt_w*0.70"/>
                                          </p:val>
                                        </p:tav>
                                        <p:tav tm="100000">
                                          <p:val>
                                            <p:strVal val="#ppt_w"/>
                                          </p:val>
                                        </p:tav>
                                      </p:tavLst>
                                    </p:anim>
                                    <p:anim calcmode="lin" valueType="num">
                                      <p:cBhvr>
                                        <p:cTn id="18" dur="4000" fill="hold"/>
                                        <p:tgtEl>
                                          <p:spTgt spid="70"/>
                                        </p:tgtEl>
                                        <p:attrNameLst>
                                          <p:attrName>ppt_h</p:attrName>
                                        </p:attrNameLst>
                                      </p:cBhvr>
                                      <p:tavLst>
                                        <p:tav tm="0">
                                          <p:val>
                                            <p:strVal val="#ppt_h"/>
                                          </p:val>
                                        </p:tav>
                                        <p:tav tm="100000">
                                          <p:val>
                                            <p:strVal val="#ppt_h"/>
                                          </p:val>
                                        </p:tav>
                                      </p:tavLst>
                                    </p:anim>
                                    <p:animEffect transition="in" filter="fade">
                                      <p:cBhvr>
                                        <p:cTn id="19" dur="4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8310"/>
            <a:ext cx="9144002" cy="1073428"/>
          </a:xfrm>
          <a:prstGeom prst="rect">
            <a:avLst/>
          </a:prstGeom>
        </p:spPr>
      </p:pic>
      <p:grpSp>
        <p:nvGrpSpPr>
          <p:cNvPr id="63" name="Group 62">
            <a:extLst>
              <a:ext uri="{FF2B5EF4-FFF2-40B4-BE49-F238E27FC236}">
                <a16:creationId xmlns="" xmlns:a16="http://schemas.microsoft.com/office/drawing/2014/main" id="{9C2C176E-E246-4BBC-B0FB-8706F699C9DB}"/>
              </a:ext>
            </a:extLst>
          </p:cNvPr>
          <p:cNvGrpSpPr/>
          <p:nvPr/>
        </p:nvGrpSpPr>
        <p:grpSpPr>
          <a:xfrm>
            <a:off x="5854973" y="3309167"/>
            <a:ext cx="2444566" cy="2445917"/>
            <a:chOff x="2265079" y="1581548"/>
            <a:chExt cx="3028217" cy="3029891"/>
          </a:xfrm>
        </p:grpSpPr>
        <p:sp>
          <p:nvSpPr>
            <p:cNvPr id="61" name="Freeform: Shape 60">
              <a:extLst>
                <a:ext uri="{FF2B5EF4-FFF2-40B4-BE49-F238E27FC236}">
                  <a16:creationId xmlns="" xmlns:a16="http://schemas.microsoft.com/office/drawing/2014/main" id="{284A45A4-8AD6-4CC6-BF88-4855531DBC9D}"/>
                </a:ext>
              </a:extLst>
            </p:cNvPr>
            <p:cNvSpPr/>
            <p:nvPr/>
          </p:nvSpPr>
          <p:spPr>
            <a:xfrm>
              <a:off x="2265854" y="1584775"/>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sz="1350"/>
            </a:p>
          </p:txBody>
        </p:sp>
        <p:sp>
          <p:nvSpPr>
            <p:cNvPr id="62" name="Freeform: Shape 61">
              <a:extLst>
                <a:ext uri="{FF2B5EF4-FFF2-40B4-BE49-F238E27FC236}">
                  <a16:creationId xmlns="" xmlns:a16="http://schemas.microsoft.com/office/drawing/2014/main" id="{31E39169-71B6-43B0-9067-E72AC4DE671D}"/>
                </a:ext>
              </a:extLst>
            </p:cNvPr>
            <p:cNvSpPr/>
            <p:nvPr/>
          </p:nvSpPr>
          <p:spPr>
            <a:xfrm>
              <a:off x="2265079" y="1581548"/>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sz="1350" dirty="0"/>
            </a:p>
          </p:txBody>
        </p:sp>
      </p:grpSp>
      <p:sp>
        <p:nvSpPr>
          <p:cNvPr id="71" name="Freeform: Shape 70">
            <a:extLst>
              <a:ext uri="{FF2B5EF4-FFF2-40B4-BE49-F238E27FC236}">
                <a16:creationId xmlns="" xmlns:a16="http://schemas.microsoft.com/office/drawing/2014/main" id="{B748CEDB-8AD7-4710-8BAA-D296049EC930}"/>
              </a:ext>
            </a:extLst>
          </p:cNvPr>
          <p:cNvSpPr/>
          <p:nvPr/>
        </p:nvSpPr>
        <p:spPr>
          <a:xfrm>
            <a:off x="5213083" y="1518963"/>
            <a:ext cx="2083415" cy="3002473"/>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bg1"/>
          </a:solidFill>
          <a:ln w="7147" cap="flat">
            <a:noFill/>
            <a:prstDash val="solid"/>
            <a:miter/>
          </a:ln>
        </p:spPr>
        <p:txBody>
          <a:bodyPr rtlCol="0" anchor="ctr"/>
          <a:lstStyle/>
          <a:p>
            <a:endParaRPr lang="en-US" sz="1350"/>
          </a:p>
        </p:txBody>
      </p:sp>
      <p:grpSp>
        <p:nvGrpSpPr>
          <p:cNvPr id="3" name="Group 2">
            <a:extLst>
              <a:ext uri="{FF2B5EF4-FFF2-40B4-BE49-F238E27FC236}">
                <a16:creationId xmlns="" xmlns:a16="http://schemas.microsoft.com/office/drawing/2014/main" id="{D78D63F8-E2AF-445F-9DCD-3C2EC5529DD4}"/>
              </a:ext>
            </a:extLst>
          </p:cNvPr>
          <p:cNvGrpSpPr/>
          <p:nvPr/>
        </p:nvGrpSpPr>
        <p:grpSpPr>
          <a:xfrm>
            <a:off x="5207347" y="4544169"/>
            <a:ext cx="1343732" cy="1139774"/>
            <a:chOff x="431983" y="4908978"/>
            <a:chExt cx="1791643" cy="1519698"/>
          </a:xfrm>
        </p:grpSpPr>
        <p:sp>
          <p:nvSpPr>
            <p:cNvPr id="75" name="Rectangle 112">
              <a:extLst>
                <a:ext uri="{FF2B5EF4-FFF2-40B4-BE49-F238E27FC236}">
                  <a16:creationId xmlns="" xmlns:a16="http://schemas.microsoft.com/office/drawing/2014/main" id="{1AD6FCFC-A4C5-4F34-8A3F-59EA25185DA8}"/>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76" name="Rectangle 98">
              <a:extLst>
                <a:ext uri="{FF2B5EF4-FFF2-40B4-BE49-F238E27FC236}">
                  <a16:creationId xmlns="" xmlns:a16="http://schemas.microsoft.com/office/drawing/2014/main" id="{8BDD0985-68F5-4E35-A196-2B9C0288E59F}"/>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77" name="Rectangle 97">
              <a:extLst>
                <a:ext uri="{FF2B5EF4-FFF2-40B4-BE49-F238E27FC236}">
                  <a16:creationId xmlns="" xmlns:a16="http://schemas.microsoft.com/office/drawing/2014/main" id="{7A22BA94-8175-4B99-B3B3-8451D869E8A2}"/>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78" name="Rectangle 26">
              <a:extLst>
                <a:ext uri="{FF2B5EF4-FFF2-40B4-BE49-F238E27FC236}">
                  <a16:creationId xmlns="" xmlns:a16="http://schemas.microsoft.com/office/drawing/2014/main" id="{B2D87D39-0714-4524-9E0D-2A364D836A4A}"/>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79" name="Rectangle 39">
              <a:extLst>
                <a:ext uri="{FF2B5EF4-FFF2-40B4-BE49-F238E27FC236}">
                  <a16:creationId xmlns="" xmlns:a16="http://schemas.microsoft.com/office/drawing/2014/main" id="{E3B4C681-8919-4CB0-AE58-7519A6D77234}"/>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80" name="Rectangle 112">
              <a:extLst>
                <a:ext uri="{FF2B5EF4-FFF2-40B4-BE49-F238E27FC236}">
                  <a16:creationId xmlns="" xmlns:a16="http://schemas.microsoft.com/office/drawing/2014/main" id="{71DA8745-0441-4F55-B09E-469645FA072A}"/>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81" name="Rectangle 98">
              <a:extLst>
                <a:ext uri="{FF2B5EF4-FFF2-40B4-BE49-F238E27FC236}">
                  <a16:creationId xmlns="" xmlns:a16="http://schemas.microsoft.com/office/drawing/2014/main" id="{CDD46143-73D7-4FC5-A52C-E87C81EC2C26}"/>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grpSp>
      <p:grpSp>
        <p:nvGrpSpPr>
          <p:cNvPr id="4" name="Group 3">
            <a:extLst>
              <a:ext uri="{FF2B5EF4-FFF2-40B4-BE49-F238E27FC236}">
                <a16:creationId xmlns="" xmlns:a16="http://schemas.microsoft.com/office/drawing/2014/main" id="{3DD5DD56-E624-4DC2-B17E-E3BBA7332D93}"/>
              </a:ext>
            </a:extLst>
          </p:cNvPr>
          <p:cNvGrpSpPr/>
          <p:nvPr/>
        </p:nvGrpSpPr>
        <p:grpSpPr>
          <a:xfrm>
            <a:off x="7625620" y="4749986"/>
            <a:ext cx="1065080" cy="926813"/>
            <a:chOff x="4075906" y="5137696"/>
            <a:chExt cx="1420106" cy="1235751"/>
          </a:xfrm>
        </p:grpSpPr>
        <p:sp>
          <p:nvSpPr>
            <p:cNvPr id="83" name="Round Same Side Corner Rectangle 51">
              <a:extLst>
                <a:ext uri="{FF2B5EF4-FFF2-40B4-BE49-F238E27FC236}">
                  <a16:creationId xmlns="" xmlns:a16="http://schemas.microsoft.com/office/drawing/2014/main" id="{0CDE2D98-654E-4702-98C7-2136B6AC1DA7}"/>
                </a:ext>
              </a:extLst>
            </p:cNvPr>
            <p:cNvSpPr/>
            <p:nvPr/>
          </p:nvSpPr>
          <p:spPr>
            <a:xfrm rot="5400000" flipH="1">
              <a:off x="4674379" y="5298426"/>
              <a:ext cx="223160" cy="142010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dirty="0"/>
                <a:t>D</a:t>
              </a:r>
              <a:endParaRPr lang="ko-KR" altLang="en-US" sz="900" dirty="0"/>
            </a:p>
          </p:txBody>
        </p:sp>
        <p:sp>
          <p:nvSpPr>
            <p:cNvPr id="84" name="Round Same Side Corner Rectangle 51">
              <a:extLst>
                <a:ext uri="{FF2B5EF4-FFF2-40B4-BE49-F238E27FC236}">
                  <a16:creationId xmlns="" xmlns:a16="http://schemas.microsoft.com/office/drawing/2014/main" id="{7A9C4189-21B1-4BBD-84F9-FD25FF5F0017}"/>
                </a:ext>
              </a:extLst>
            </p:cNvPr>
            <p:cNvSpPr/>
            <p:nvPr/>
          </p:nvSpPr>
          <p:spPr>
            <a:xfrm rot="16200000" flipH="1">
              <a:off x="4680603" y="5597643"/>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dirty="0"/>
                <a:t>D</a:t>
              </a:r>
              <a:endParaRPr lang="ko-KR" altLang="en-US" sz="900" dirty="0"/>
            </a:p>
          </p:txBody>
        </p:sp>
        <p:sp>
          <p:nvSpPr>
            <p:cNvPr id="85" name="Round Same Side Corner Rectangle 51">
              <a:extLst>
                <a:ext uri="{FF2B5EF4-FFF2-40B4-BE49-F238E27FC236}">
                  <a16:creationId xmlns="" xmlns:a16="http://schemas.microsoft.com/office/drawing/2014/main" id="{D680304C-F5FD-431E-83A5-2E9386999FC0}"/>
                </a:ext>
              </a:extLst>
            </p:cNvPr>
            <p:cNvSpPr/>
            <p:nvPr/>
          </p:nvSpPr>
          <p:spPr>
            <a:xfrm rot="16200000" flipH="1">
              <a:off x="4680603" y="5077728"/>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dirty="0"/>
                <a:t>D</a:t>
              </a:r>
              <a:endParaRPr lang="ko-KR" altLang="en-US" sz="900" dirty="0"/>
            </a:p>
          </p:txBody>
        </p:sp>
        <p:sp>
          <p:nvSpPr>
            <p:cNvPr id="86" name="Round Same Side Corner Rectangle 51">
              <a:extLst>
                <a:ext uri="{FF2B5EF4-FFF2-40B4-BE49-F238E27FC236}">
                  <a16:creationId xmlns="" xmlns:a16="http://schemas.microsoft.com/office/drawing/2014/main" id="{30A9CAEE-04EC-47B4-8527-E5EE80E920ED}"/>
                </a:ext>
              </a:extLst>
            </p:cNvPr>
            <p:cNvSpPr/>
            <p:nvPr/>
          </p:nvSpPr>
          <p:spPr>
            <a:xfrm rot="16200000" flipH="1">
              <a:off x="4662514" y="4825671"/>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dirty="0"/>
                <a:t>D</a:t>
              </a:r>
              <a:endParaRPr lang="ko-KR" altLang="en-US" sz="900" dirty="0"/>
            </a:p>
          </p:txBody>
        </p:sp>
        <p:sp>
          <p:nvSpPr>
            <p:cNvPr id="87" name="Round Same Side Corner Rectangle 51">
              <a:extLst>
                <a:ext uri="{FF2B5EF4-FFF2-40B4-BE49-F238E27FC236}">
                  <a16:creationId xmlns="" xmlns:a16="http://schemas.microsoft.com/office/drawing/2014/main" id="{93C44BBF-8AC6-48F1-96C4-F165AD8C6060}"/>
                </a:ext>
              </a:extLst>
            </p:cNvPr>
            <p:cNvSpPr/>
            <p:nvPr/>
          </p:nvSpPr>
          <p:spPr>
            <a:xfrm rot="5400000" flipH="1">
              <a:off x="4697692" y="4572604"/>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dirty="0"/>
                <a:t>D</a:t>
              </a:r>
              <a:endParaRPr lang="ko-KR" altLang="en-US" sz="900" dirty="0"/>
            </a:p>
          </p:txBody>
        </p:sp>
      </p:grpSp>
      <p:sp>
        <p:nvSpPr>
          <p:cNvPr id="31" name="Rounded Rectangle 13">
            <a:extLst>
              <a:ext uri="{FF2B5EF4-FFF2-40B4-BE49-F238E27FC236}">
                <a16:creationId xmlns="" xmlns:a16="http://schemas.microsoft.com/office/drawing/2014/main" id="{603C150A-684D-4467-9005-2CDBE0791ED7}"/>
              </a:ext>
            </a:extLst>
          </p:cNvPr>
          <p:cNvSpPr/>
          <p:nvPr/>
        </p:nvSpPr>
        <p:spPr>
          <a:xfrm>
            <a:off x="149088" y="898544"/>
            <a:ext cx="3653985" cy="4839847"/>
          </a:xfrm>
          <a:prstGeom prst="roundRect">
            <a:avLst>
              <a:gd name="adj" fmla="val 12448"/>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3" name="TextBox 32">
            <a:extLst>
              <a:ext uri="{FF2B5EF4-FFF2-40B4-BE49-F238E27FC236}">
                <a16:creationId xmlns="" xmlns:a16="http://schemas.microsoft.com/office/drawing/2014/main" id="{E7165EB0-4551-4655-98B6-5F49BF0D42C7}"/>
              </a:ext>
            </a:extLst>
          </p:cNvPr>
          <p:cNvSpPr txBox="1"/>
          <p:nvPr/>
        </p:nvSpPr>
        <p:spPr>
          <a:xfrm>
            <a:off x="317643" y="2482202"/>
            <a:ext cx="3730955" cy="784830"/>
          </a:xfrm>
          <a:prstGeom prst="rect">
            <a:avLst/>
          </a:prstGeom>
          <a:noFill/>
        </p:spPr>
        <p:txBody>
          <a:bodyPr wrap="square" rtlCol="0">
            <a:spAutoFit/>
          </a:bodyPr>
          <a:lstStyle/>
          <a:p>
            <a:pPr algn="just"/>
            <a:r>
              <a:rPr lang="en-US" sz="1500" dirty="0" smtClean="0"/>
              <a:t> </a:t>
            </a:r>
          </a:p>
          <a:p>
            <a:endParaRPr lang="en-US" sz="1500" dirty="0"/>
          </a:p>
          <a:p>
            <a:r>
              <a:rPr lang="en-US" sz="1500" dirty="0" smtClean="0"/>
              <a:t> </a:t>
            </a:r>
            <a:endParaRPr lang="ko-KR" altLang="en-US" sz="1500" dirty="0">
              <a:cs typeface="Arial" pitchFamily="34" charset="0"/>
            </a:endParaRPr>
          </a:p>
        </p:txBody>
      </p:sp>
      <p:sp>
        <p:nvSpPr>
          <p:cNvPr id="102" name="TextBox 101">
            <a:extLst>
              <a:ext uri="{FF2B5EF4-FFF2-40B4-BE49-F238E27FC236}">
                <a16:creationId xmlns="" xmlns:a16="http://schemas.microsoft.com/office/drawing/2014/main" id="{A4C6116B-CC42-4925-AC8E-E2CB9A71D01A}"/>
              </a:ext>
            </a:extLst>
          </p:cNvPr>
          <p:cNvSpPr txBox="1"/>
          <p:nvPr/>
        </p:nvSpPr>
        <p:spPr>
          <a:xfrm>
            <a:off x="207800" y="137970"/>
            <a:ext cx="8936202" cy="769441"/>
          </a:xfrm>
          <a:prstGeom prst="rect">
            <a:avLst/>
          </a:prstGeom>
          <a:noFill/>
        </p:spPr>
        <p:txBody>
          <a:bodyPr wrap="square" rtlCol="0">
            <a:spAutoFit/>
          </a:bodyPr>
          <a:lstStyle/>
          <a:p>
            <a:r>
              <a:rPr lang="en-US" altLang="ko-KR" sz="4400" b="1" dirty="0" smtClean="0">
                <a:latin typeface="Arial Narrow" panose="020B0606020202030204" pitchFamily="34" charset="0"/>
                <a:cs typeface="Arial" pitchFamily="34" charset="0"/>
              </a:rPr>
              <a:t>Conclusion, Implication &amp; Follow Up</a:t>
            </a:r>
            <a:endParaRPr lang="ko-KR" altLang="en-US" sz="4400" b="1" dirty="0">
              <a:latin typeface="Arial Narrow" panose="020B0606020202030204" pitchFamily="34" charset="0"/>
              <a:cs typeface="Arial" pitchFamily="34" charset="0"/>
            </a:endParaRPr>
          </a:p>
        </p:txBody>
      </p:sp>
      <p:sp>
        <p:nvSpPr>
          <p:cNvPr id="25" name="TextBox 24">
            <a:extLst>
              <a:ext uri="{FF2B5EF4-FFF2-40B4-BE49-F238E27FC236}">
                <a16:creationId xmlns="" xmlns:a16="http://schemas.microsoft.com/office/drawing/2014/main" id="{E7165EB0-4551-4655-98B6-5F49BF0D42C7}"/>
              </a:ext>
            </a:extLst>
          </p:cNvPr>
          <p:cNvSpPr txBox="1"/>
          <p:nvPr/>
        </p:nvSpPr>
        <p:spPr>
          <a:xfrm>
            <a:off x="317643" y="1037094"/>
            <a:ext cx="3412693" cy="5170646"/>
          </a:xfrm>
          <a:prstGeom prst="rect">
            <a:avLst/>
          </a:prstGeom>
          <a:noFill/>
        </p:spPr>
        <p:txBody>
          <a:bodyPr wrap="square" rtlCol="0">
            <a:spAutoFit/>
          </a:bodyPr>
          <a:lstStyle/>
          <a:p>
            <a:pPr algn="just"/>
            <a:endParaRPr lang="en-US" sz="1500" dirty="0" smtClean="0"/>
          </a:p>
          <a:p>
            <a:pPr lvl="1" algn="just"/>
            <a:r>
              <a:rPr lang="en-US" sz="1500" dirty="0" smtClean="0"/>
              <a:t>The results are clearly </a:t>
            </a:r>
            <a:r>
              <a:rPr lang="en-US" sz="1500" dirty="0"/>
              <a:t>indicative of the institution’s ability to meet the students’ needs for learning infrastructure and academic support, and the students’ growing understanding of how online learning resources work at UPBJJ-UT Makassar and how they capitalize on these resources for academic growth</a:t>
            </a:r>
            <a:r>
              <a:rPr lang="en-US" sz="1500" dirty="0" smtClean="0"/>
              <a:t>. </a:t>
            </a:r>
            <a:endParaRPr lang="id-ID" sz="1500" dirty="0" smtClean="0"/>
          </a:p>
          <a:p>
            <a:pPr lvl="1" algn="just"/>
            <a:endParaRPr lang="id-ID" sz="1500" dirty="0"/>
          </a:p>
          <a:p>
            <a:pPr lvl="1" algn="just"/>
            <a:r>
              <a:rPr lang="en-US" sz="1500" dirty="0" smtClean="0"/>
              <a:t>A set of online learning resources at UT-online has well secured its accessibility for all students who are embracing these resources and can work with them to make significant progress along their academic trajectories. </a:t>
            </a:r>
          </a:p>
          <a:p>
            <a:endParaRPr lang="en-US" sz="1500" dirty="0"/>
          </a:p>
          <a:p>
            <a:r>
              <a:rPr lang="en-US" sz="1500" dirty="0" smtClean="0"/>
              <a:t> </a:t>
            </a:r>
            <a:endParaRPr lang="ko-KR" altLang="en-US" sz="1500" dirty="0">
              <a:cs typeface="Arial" pitchFamily="34" charset="0"/>
            </a:endParaRPr>
          </a:p>
        </p:txBody>
      </p:sp>
      <p:sp>
        <p:nvSpPr>
          <p:cNvPr id="26" name="Text Placeholder 1"/>
          <p:cNvSpPr txBox="1">
            <a:spLocks/>
          </p:cNvSpPr>
          <p:nvPr/>
        </p:nvSpPr>
        <p:spPr>
          <a:xfrm>
            <a:off x="5700144" y="6388472"/>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
        <p:nvSpPr>
          <p:cNvPr id="2" name="TextBox 1"/>
          <p:cNvSpPr txBox="1"/>
          <p:nvPr/>
        </p:nvSpPr>
        <p:spPr>
          <a:xfrm>
            <a:off x="283729" y="1218963"/>
            <a:ext cx="505267" cy="369332"/>
          </a:xfrm>
          <a:prstGeom prst="rect">
            <a:avLst/>
          </a:prstGeom>
          <a:noFill/>
        </p:spPr>
        <p:txBody>
          <a:bodyPr wrap="none" rtlCol="0">
            <a:spAutoFit/>
          </a:bodyPr>
          <a:lstStyle/>
          <a:p>
            <a:r>
              <a:rPr lang="en-US" dirty="0" smtClean="0"/>
              <a:t>1.a</a:t>
            </a:r>
            <a:endParaRPr lang="en-US" dirty="0"/>
          </a:p>
        </p:txBody>
      </p:sp>
      <p:sp>
        <p:nvSpPr>
          <p:cNvPr id="29" name="TextBox 28"/>
          <p:cNvSpPr txBox="1"/>
          <p:nvPr/>
        </p:nvSpPr>
        <p:spPr>
          <a:xfrm>
            <a:off x="283728" y="3082366"/>
            <a:ext cx="505267" cy="369332"/>
          </a:xfrm>
          <a:prstGeom prst="rect">
            <a:avLst/>
          </a:prstGeom>
          <a:noFill/>
        </p:spPr>
        <p:txBody>
          <a:bodyPr wrap="none" rtlCol="0">
            <a:spAutoFit/>
          </a:bodyPr>
          <a:lstStyle/>
          <a:p>
            <a:r>
              <a:rPr lang="en-US" dirty="0" smtClean="0"/>
              <a:t>1.b</a:t>
            </a:r>
            <a:endParaRPr lang="en-US" dirty="0"/>
          </a:p>
        </p:txBody>
      </p:sp>
      <p:sp>
        <p:nvSpPr>
          <p:cNvPr id="30" name="Rounded Rectangle 13">
            <a:extLst>
              <a:ext uri="{FF2B5EF4-FFF2-40B4-BE49-F238E27FC236}">
                <a16:creationId xmlns="" xmlns:a16="http://schemas.microsoft.com/office/drawing/2014/main" id="{603C150A-684D-4467-9005-2CDBE0791ED7}"/>
              </a:ext>
            </a:extLst>
          </p:cNvPr>
          <p:cNvSpPr/>
          <p:nvPr/>
        </p:nvSpPr>
        <p:spPr>
          <a:xfrm>
            <a:off x="3937713" y="907411"/>
            <a:ext cx="5133551" cy="4827459"/>
          </a:xfrm>
          <a:prstGeom prst="roundRect">
            <a:avLst>
              <a:gd name="adj" fmla="val 12448"/>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2" name="TextBox 31">
            <a:extLst>
              <a:ext uri="{FF2B5EF4-FFF2-40B4-BE49-F238E27FC236}">
                <a16:creationId xmlns="" xmlns:a16="http://schemas.microsoft.com/office/drawing/2014/main" id="{E7165EB0-4551-4655-98B6-5F49BF0D42C7}"/>
              </a:ext>
            </a:extLst>
          </p:cNvPr>
          <p:cNvSpPr txBox="1"/>
          <p:nvPr/>
        </p:nvSpPr>
        <p:spPr>
          <a:xfrm>
            <a:off x="3933977" y="1403629"/>
            <a:ext cx="4969476" cy="3785652"/>
          </a:xfrm>
          <a:prstGeom prst="rect">
            <a:avLst/>
          </a:prstGeom>
          <a:noFill/>
        </p:spPr>
        <p:txBody>
          <a:bodyPr wrap="square" rtlCol="0">
            <a:spAutoFit/>
          </a:bodyPr>
          <a:lstStyle/>
          <a:p>
            <a:pPr algn="just"/>
            <a:endParaRPr lang="en-US" sz="1500" dirty="0" smtClean="0"/>
          </a:p>
          <a:p>
            <a:pPr lvl="1" algn="just"/>
            <a:r>
              <a:rPr lang="en-US" sz="1500" dirty="0" smtClean="0"/>
              <a:t>Online learning resource both based on preferences and accessibility have met the needs of students to improve the quality of learning at UPBJJ UT- MAKASSAR. </a:t>
            </a:r>
            <a:endParaRPr lang="id-ID" sz="1500" dirty="0" smtClean="0"/>
          </a:p>
          <a:p>
            <a:pPr lvl="1" algn="just"/>
            <a:endParaRPr lang="id-ID" sz="1500" dirty="0"/>
          </a:p>
          <a:p>
            <a:pPr lvl="1" algn="just"/>
            <a:endParaRPr lang="en-US" sz="1500" dirty="0" smtClean="0"/>
          </a:p>
          <a:p>
            <a:pPr lvl="1" algn="just"/>
            <a:endParaRPr lang="en-US" sz="1500" dirty="0"/>
          </a:p>
          <a:p>
            <a:pPr lvl="1" algn="just"/>
            <a:endParaRPr lang="en-US" sz="1500" dirty="0" smtClean="0"/>
          </a:p>
          <a:p>
            <a:pPr lvl="1" algn="just"/>
            <a:endParaRPr lang="en-US" sz="1500" dirty="0"/>
          </a:p>
          <a:p>
            <a:pPr lvl="1" algn="just"/>
            <a:r>
              <a:rPr lang="en-US" sz="1500" dirty="0" smtClean="0"/>
              <a:t>The attraction to take advantage of online learning resource choices through open learning resources is better understood and done routinely on the University’s open website. </a:t>
            </a:r>
          </a:p>
          <a:p>
            <a:endParaRPr lang="en-US" sz="1500" dirty="0"/>
          </a:p>
          <a:p>
            <a:r>
              <a:rPr lang="en-US" sz="1500" dirty="0" smtClean="0"/>
              <a:t> </a:t>
            </a:r>
            <a:endParaRPr lang="ko-KR" altLang="en-US" sz="1500" dirty="0">
              <a:cs typeface="Arial" pitchFamily="34" charset="0"/>
            </a:endParaRPr>
          </a:p>
        </p:txBody>
      </p:sp>
      <p:sp>
        <p:nvSpPr>
          <p:cNvPr id="34" name="TextBox 33"/>
          <p:cNvSpPr txBox="1"/>
          <p:nvPr/>
        </p:nvSpPr>
        <p:spPr>
          <a:xfrm>
            <a:off x="3971628" y="1235053"/>
            <a:ext cx="2346045" cy="369332"/>
          </a:xfrm>
          <a:prstGeom prst="rect">
            <a:avLst/>
          </a:prstGeom>
          <a:noFill/>
        </p:spPr>
        <p:txBody>
          <a:bodyPr wrap="square" rtlCol="0">
            <a:spAutoFit/>
          </a:bodyPr>
          <a:lstStyle/>
          <a:p>
            <a:r>
              <a:rPr lang="en-US" dirty="0"/>
              <a:t>2</a:t>
            </a:r>
            <a:r>
              <a:rPr lang="en-US" dirty="0" smtClean="0"/>
              <a:t>. </a:t>
            </a:r>
            <a:r>
              <a:rPr lang="en-US" dirty="0" err="1" smtClean="0"/>
              <a:t>Implicaton</a:t>
            </a:r>
            <a:endParaRPr lang="en-US" dirty="0"/>
          </a:p>
        </p:txBody>
      </p:sp>
      <p:sp>
        <p:nvSpPr>
          <p:cNvPr id="35" name="TextBox 34"/>
          <p:cNvSpPr txBox="1"/>
          <p:nvPr/>
        </p:nvSpPr>
        <p:spPr>
          <a:xfrm>
            <a:off x="3898891" y="3237942"/>
            <a:ext cx="3726729" cy="369332"/>
          </a:xfrm>
          <a:prstGeom prst="rect">
            <a:avLst/>
          </a:prstGeom>
          <a:noFill/>
        </p:spPr>
        <p:txBody>
          <a:bodyPr wrap="square" rtlCol="0">
            <a:spAutoFit/>
          </a:bodyPr>
          <a:lstStyle/>
          <a:p>
            <a:r>
              <a:rPr lang="en-US" dirty="0" smtClean="0"/>
              <a:t>3. Follow up of result</a:t>
            </a:r>
            <a:r>
              <a:rPr lang="en-US" dirty="0"/>
              <a:t> research </a:t>
            </a:r>
          </a:p>
        </p:txBody>
      </p:sp>
    </p:spTree>
    <p:extLst>
      <p:ext uri="{BB962C8B-B14F-4D97-AF65-F5344CB8AC3E}">
        <p14:creationId xmlns:p14="http://schemas.microsoft.com/office/powerpoint/2010/main" val="15717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0" fill="hold"/>
                                        <p:tgtEl>
                                          <p:spTgt spid="33"/>
                                        </p:tgtEl>
                                        <p:attrNameLst>
                                          <p:attrName>ppt_w</p:attrName>
                                        </p:attrNameLst>
                                      </p:cBhvr>
                                      <p:tavLst>
                                        <p:tav tm="0">
                                          <p:val>
                                            <p:fltVal val="0"/>
                                          </p:val>
                                        </p:tav>
                                        <p:tav tm="100000">
                                          <p:val>
                                            <p:strVal val="#ppt_w"/>
                                          </p:val>
                                        </p:tav>
                                      </p:tavLst>
                                    </p:anim>
                                    <p:anim calcmode="lin" valueType="num">
                                      <p:cBhvr>
                                        <p:cTn id="8" dur="5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0" fill="hold"/>
                                        <p:tgtEl>
                                          <p:spTgt spid="25"/>
                                        </p:tgtEl>
                                        <p:attrNameLst>
                                          <p:attrName>ppt_w</p:attrName>
                                        </p:attrNameLst>
                                      </p:cBhvr>
                                      <p:tavLst>
                                        <p:tav tm="0">
                                          <p:val>
                                            <p:fltVal val="0"/>
                                          </p:val>
                                        </p:tav>
                                        <p:tav tm="100000">
                                          <p:val>
                                            <p:strVal val="#ppt_w"/>
                                          </p:val>
                                        </p:tav>
                                      </p:tavLst>
                                    </p:anim>
                                    <p:anim calcmode="lin" valueType="num">
                                      <p:cBhvr>
                                        <p:cTn id="14" dur="5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0" fill="hold"/>
                                        <p:tgtEl>
                                          <p:spTgt spid="32"/>
                                        </p:tgtEl>
                                        <p:attrNameLst>
                                          <p:attrName>ppt_w</p:attrName>
                                        </p:attrNameLst>
                                      </p:cBhvr>
                                      <p:tavLst>
                                        <p:tav tm="0">
                                          <p:val>
                                            <p:fltVal val="0"/>
                                          </p:val>
                                        </p:tav>
                                        <p:tav tm="100000">
                                          <p:val>
                                            <p:strVal val="#ppt_w"/>
                                          </p:val>
                                        </p:tav>
                                      </p:tavLst>
                                    </p:anim>
                                    <p:anim calcmode="lin" valueType="num">
                                      <p:cBhvr>
                                        <p:cTn id="20" dur="5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5"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314426"/>
            <a:ext cx="9144002" cy="1543574"/>
          </a:xfrm>
          <a:prstGeom prst="rect">
            <a:avLst/>
          </a:prstGeom>
        </p:spPr>
      </p:pic>
      <p:sp>
        <p:nvSpPr>
          <p:cNvPr id="4" name="TextBox 3">
            <a:extLst>
              <a:ext uri="{FF2B5EF4-FFF2-40B4-BE49-F238E27FC236}">
                <a16:creationId xmlns="" xmlns:a16="http://schemas.microsoft.com/office/drawing/2014/main" id="{DF691C40-340A-44BC-A6B3-C3A20A9ED913}"/>
              </a:ext>
            </a:extLst>
          </p:cNvPr>
          <p:cNvSpPr txBox="1"/>
          <p:nvPr/>
        </p:nvSpPr>
        <p:spPr>
          <a:xfrm>
            <a:off x="5150644" y="2905288"/>
            <a:ext cx="3993356" cy="769441"/>
          </a:xfrm>
          <a:prstGeom prst="rect">
            <a:avLst/>
          </a:prstGeom>
          <a:noFill/>
        </p:spPr>
        <p:txBody>
          <a:bodyPr wrap="square" rtlCol="0" anchor="ctr">
            <a:spAutoFit/>
          </a:bodyPr>
          <a:lstStyle/>
          <a:p>
            <a:r>
              <a:rPr lang="en-US" altLang="ko-KR" sz="4400" dirty="0">
                <a:solidFill>
                  <a:schemeClr val="bg1"/>
                </a:solidFill>
                <a:cs typeface="Arial" pitchFamily="34" charset="0"/>
              </a:rPr>
              <a:t>Thank You</a:t>
            </a:r>
            <a:endParaRPr lang="ko-KR" altLang="en-US" sz="4400" dirty="0">
              <a:solidFill>
                <a:schemeClr val="bg1"/>
              </a:solidFill>
              <a:cs typeface="Arial" pitchFamily="34" charset="0"/>
            </a:endParaRPr>
          </a:p>
        </p:txBody>
      </p:sp>
      <p:sp>
        <p:nvSpPr>
          <p:cNvPr id="6" name="Isosceles Triangle 51">
            <a:extLst>
              <a:ext uri="{FF2B5EF4-FFF2-40B4-BE49-F238E27FC236}">
                <a16:creationId xmlns="" xmlns:a16="http://schemas.microsoft.com/office/drawing/2014/main" id="{B481710A-AA9D-4E73-B69D-BA30EE1C4671}"/>
              </a:ext>
            </a:extLst>
          </p:cNvPr>
          <p:cNvSpPr/>
          <p:nvPr/>
        </p:nvSpPr>
        <p:spPr>
          <a:xfrm>
            <a:off x="4093874" y="3373729"/>
            <a:ext cx="169638" cy="1243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 name="Parallelogram 15">
            <a:extLst>
              <a:ext uri="{FF2B5EF4-FFF2-40B4-BE49-F238E27FC236}">
                <a16:creationId xmlns="" xmlns:a16="http://schemas.microsoft.com/office/drawing/2014/main" id="{A1BD260D-E3F7-47E3-A3BE-4F6EE8A1BB18}"/>
              </a:ext>
            </a:extLst>
          </p:cNvPr>
          <p:cNvSpPr/>
          <p:nvPr/>
        </p:nvSpPr>
        <p:spPr>
          <a:xfrm rot="16200000">
            <a:off x="3733862" y="1315002"/>
            <a:ext cx="251207" cy="271923"/>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10" name="Oval 25">
            <a:extLst>
              <a:ext uri="{FF2B5EF4-FFF2-40B4-BE49-F238E27FC236}">
                <a16:creationId xmlns="" xmlns:a16="http://schemas.microsoft.com/office/drawing/2014/main" id="{49C1F161-C4E0-4942-B381-D768EB6236CB}"/>
              </a:ext>
            </a:extLst>
          </p:cNvPr>
          <p:cNvSpPr>
            <a:spLocks noChangeAspect="1"/>
          </p:cNvSpPr>
          <p:nvPr/>
        </p:nvSpPr>
        <p:spPr>
          <a:xfrm>
            <a:off x="3265275" y="2173433"/>
            <a:ext cx="145292" cy="145491"/>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 name="Round Same Side Corner Rectangle 8">
            <a:extLst>
              <a:ext uri="{FF2B5EF4-FFF2-40B4-BE49-F238E27FC236}">
                <a16:creationId xmlns="" xmlns:a16="http://schemas.microsoft.com/office/drawing/2014/main" id="{C223DD9B-8313-4684-BF21-211B72BD7DC1}"/>
              </a:ext>
            </a:extLst>
          </p:cNvPr>
          <p:cNvSpPr/>
          <p:nvPr/>
        </p:nvSpPr>
        <p:spPr>
          <a:xfrm>
            <a:off x="3723503" y="2837620"/>
            <a:ext cx="118974" cy="11915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2" name="Rounded Rectangle 51">
            <a:extLst>
              <a:ext uri="{FF2B5EF4-FFF2-40B4-BE49-F238E27FC236}">
                <a16:creationId xmlns="" xmlns:a16="http://schemas.microsoft.com/office/drawing/2014/main" id="{185F26F9-BF76-405B-8EAA-2CFD211B4A25}"/>
              </a:ext>
            </a:extLst>
          </p:cNvPr>
          <p:cNvSpPr/>
          <p:nvPr/>
        </p:nvSpPr>
        <p:spPr>
          <a:xfrm rot="16200000" flipH="1">
            <a:off x="3914299" y="2226417"/>
            <a:ext cx="177827" cy="16747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20" name="Chord 15">
            <a:extLst>
              <a:ext uri="{FF2B5EF4-FFF2-40B4-BE49-F238E27FC236}">
                <a16:creationId xmlns="" xmlns:a16="http://schemas.microsoft.com/office/drawing/2014/main" id="{F8CF7EFE-5FDF-4243-A5A4-670A2E4528F0}"/>
              </a:ext>
            </a:extLst>
          </p:cNvPr>
          <p:cNvSpPr/>
          <p:nvPr/>
        </p:nvSpPr>
        <p:spPr>
          <a:xfrm>
            <a:off x="2445658" y="2145928"/>
            <a:ext cx="60511" cy="13193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21" name="Freeform 53">
            <a:extLst>
              <a:ext uri="{FF2B5EF4-FFF2-40B4-BE49-F238E27FC236}">
                <a16:creationId xmlns="" xmlns:a16="http://schemas.microsoft.com/office/drawing/2014/main" id="{0DEF0AD9-55E1-4264-A04E-4760C192F951}"/>
              </a:ext>
            </a:extLst>
          </p:cNvPr>
          <p:cNvSpPr/>
          <p:nvPr/>
        </p:nvSpPr>
        <p:spPr>
          <a:xfrm>
            <a:off x="1695953" y="2177717"/>
            <a:ext cx="167471" cy="1717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2" name="Donut 39">
            <a:extLst>
              <a:ext uri="{FF2B5EF4-FFF2-40B4-BE49-F238E27FC236}">
                <a16:creationId xmlns="" xmlns:a16="http://schemas.microsoft.com/office/drawing/2014/main" id="{77F2D254-78DF-41D7-BB13-46B1AA80D1A6}"/>
              </a:ext>
            </a:extLst>
          </p:cNvPr>
          <p:cNvSpPr/>
          <p:nvPr/>
        </p:nvSpPr>
        <p:spPr>
          <a:xfrm>
            <a:off x="2825184" y="1604599"/>
            <a:ext cx="167914" cy="16791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7" name="Block Arc 14">
            <a:extLst>
              <a:ext uri="{FF2B5EF4-FFF2-40B4-BE49-F238E27FC236}">
                <a16:creationId xmlns="" xmlns:a16="http://schemas.microsoft.com/office/drawing/2014/main" id="{F84CC100-88A8-4E3E-8091-D49E44C308ED}"/>
              </a:ext>
            </a:extLst>
          </p:cNvPr>
          <p:cNvSpPr/>
          <p:nvPr/>
        </p:nvSpPr>
        <p:spPr>
          <a:xfrm rot="16200000">
            <a:off x="1489232" y="1729388"/>
            <a:ext cx="301714" cy="27919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8" name="Oval 44">
            <a:extLst>
              <a:ext uri="{FF2B5EF4-FFF2-40B4-BE49-F238E27FC236}">
                <a16:creationId xmlns="" xmlns:a16="http://schemas.microsoft.com/office/drawing/2014/main" id="{94195A6D-E3B2-4E10-BD54-AC5E4FED7A15}"/>
              </a:ext>
            </a:extLst>
          </p:cNvPr>
          <p:cNvSpPr>
            <a:spLocks noChangeAspect="1"/>
          </p:cNvSpPr>
          <p:nvPr/>
        </p:nvSpPr>
        <p:spPr>
          <a:xfrm>
            <a:off x="4417002" y="4336439"/>
            <a:ext cx="333966" cy="397649"/>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Trapezoid 13">
            <a:extLst>
              <a:ext uri="{FF2B5EF4-FFF2-40B4-BE49-F238E27FC236}">
                <a16:creationId xmlns="" xmlns:a16="http://schemas.microsoft.com/office/drawing/2014/main" id="{EAB635DE-58EF-4585-A0F5-0790A1957A5B}"/>
              </a:ext>
            </a:extLst>
          </p:cNvPr>
          <p:cNvSpPr/>
          <p:nvPr/>
        </p:nvSpPr>
        <p:spPr>
          <a:xfrm>
            <a:off x="4600206" y="2538966"/>
            <a:ext cx="451653" cy="366322"/>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ectangle 18">
            <a:extLst>
              <a:ext uri="{FF2B5EF4-FFF2-40B4-BE49-F238E27FC236}">
                <a16:creationId xmlns="" xmlns:a16="http://schemas.microsoft.com/office/drawing/2014/main" id="{D8BFBE69-EC90-491A-A905-789398F4B3A8}"/>
              </a:ext>
            </a:extLst>
          </p:cNvPr>
          <p:cNvSpPr/>
          <p:nvPr/>
        </p:nvSpPr>
        <p:spPr>
          <a:xfrm>
            <a:off x="1863424" y="805610"/>
            <a:ext cx="330307" cy="27044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Rounded Rectangle 5">
            <a:extLst>
              <a:ext uri="{FF2B5EF4-FFF2-40B4-BE49-F238E27FC236}">
                <a16:creationId xmlns="" xmlns:a16="http://schemas.microsoft.com/office/drawing/2014/main" id="{B5A177C8-7AB0-4E40-873A-70F231B3FA06}"/>
              </a:ext>
            </a:extLst>
          </p:cNvPr>
          <p:cNvSpPr/>
          <p:nvPr/>
        </p:nvSpPr>
        <p:spPr>
          <a:xfrm flipH="1">
            <a:off x="914686" y="2628873"/>
            <a:ext cx="322443" cy="27641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xt Placeholder 1"/>
          <p:cNvSpPr txBox="1">
            <a:spLocks/>
          </p:cNvSpPr>
          <p:nvPr/>
        </p:nvSpPr>
        <p:spPr>
          <a:xfrm>
            <a:off x="5606015" y="6375025"/>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9429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8939"/>
            <a:ext cx="9144002" cy="1543574"/>
          </a:xfrm>
          <a:prstGeom prst="rect">
            <a:avLst/>
          </a:prstGeom>
        </p:spPr>
      </p:pic>
      <p:sp>
        <p:nvSpPr>
          <p:cNvPr id="2" name="Text Placeholder 1"/>
          <p:cNvSpPr>
            <a:spLocks noGrp="1"/>
          </p:cNvSpPr>
          <p:nvPr>
            <p:ph type="body" sz="quarter" idx="10"/>
          </p:nvPr>
        </p:nvSpPr>
        <p:spPr>
          <a:xfrm>
            <a:off x="232051" y="619174"/>
            <a:ext cx="8679898" cy="543185"/>
          </a:xfrm>
        </p:spPr>
        <p:txBody>
          <a:bodyPr>
            <a:normAutofit fontScale="85000" lnSpcReduction="20000"/>
          </a:bodyPr>
          <a:lstStyle/>
          <a:p>
            <a:r>
              <a:rPr lang="en-US" b="1" dirty="0" smtClean="0">
                <a:solidFill>
                  <a:schemeClr val="tx1">
                    <a:lumMod val="75000"/>
                    <a:lumOff val="25000"/>
                  </a:schemeClr>
                </a:solidFill>
              </a:rPr>
              <a:t>INTRODUCTION</a:t>
            </a:r>
            <a:endParaRPr lang="en-US" b="1" dirty="0">
              <a:solidFill>
                <a:schemeClr val="tx1">
                  <a:lumMod val="75000"/>
                  <a:lumOff val="25000"/>
                </a:schemeClr>
              </a:solidFill>
            </a:endParaRPr>
          </a:p>
        </p:txBody>
      </p:sp>
      <p:sp>
        <p:nvSpPr>
          <p:cNvPr id="3" name="Rectangle 14">
            <a:extLst>
              <a:ext uri="{FF2B5EF4-FFF2-40B4-BE49-F238E27FC236}">
                <a16:creationId xmlns="" xmlns:a16="http://schemas.microsoft.com/office/drawing/2014/main" id="{4BD02AE4-7319-443C-9225-9FEBD4235DB8}"/>
              </a:ext>
            </a:extLst>
          </p:cNvPr>
          <p:cNvSpPr/>
          <p:nvPr/>
        </p:nvSpPr>
        <p:spPr>
          <a:xfrm>
            <a:off x="5342709" y="2167498"/>
            <a:ext cx="3871251" cy="1020628"/>
          </a:xfrm>
          <a:custGeom>
            <a:avLst/>
            <a:gdLst>
              <a:gd name="connsiteX0" fmla="*/ 0 w 5029530"/>
              <a:gd name="connsiteY0" fmla="*/ 0 h 1188719"/>
              <a:gd name="connsiteX1" fmla="*/ 5029530 w 5029530"/>
              <a:gd name="connsiteY1" fmla="*/ 0 h 1188719"/>
              <a:gd name="connsiteX2" fmla="*/ 5029530 w 5029530"/>
              <a:gd name="connsiteY2" fmla="*/ 1188719 h 1188719"/>
              <a:gd name="connsiteX3" fmla="*/ 0 w 5029530"/>
              <a:gd name="connsiteY3" fmla="*/ 1188719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88719"/>
              <a:gd name="connsiteX1" fmla="*/ 5029530 w 5029530"/>
              <a:gd name="connsiteY1" fmla="*/ 0 h 1188719"/>
              <a:gd name="connsiteX2" fmla="*/ 5029530 w 5029530"/>
              <a:gd name="connsiteY2" fmla="*/ 1188719 h 1188719"/>
              <a:gd name="connsiteX3" fmla="*/ 123093 w 5029530"/>
              <a:gd name="connsiteY3" fmla="*/ 1179926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1">
                <a:moveTo>
                  <a:pt x="0" y="0"/>
                </a:moveTo>
                <a:lnTo>
                  <a:pt x="5029530" y="0"/>
                </a:lnTo>
                <a:lnTo>
                  <a:pt x="5029530" y="1188719"/>
                </a:lnTo>
                <a:lnTo>
                  <a:pt x="131885" y="1197511"/>
                </a:lnTo>
                <a:lnTo>
                  <a:pt x="0" y="0"/>
                </a:lnTo>
                <a:close/>
              </a:path>
            </a:pathLst>
          </a:cu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16">
            <a:extLst>
              <a:ext uri="{FF2B5EF4-FFF2-40B4-BE49-F238E27FC236}">
                <a16:creationId xmlns="" xmlns:a16="http://schemas.microsoft.com/office/drawing/2014/main" id="{8F4B88F6-461E-4A5A-A66F-C29ED1C64BDD}"/>
              </a:ext>
            </a:extLst>
          </p:cNvPr>
          <p:cNvSpPr/>
          <p:nvPr/>
        </p:nvSpPr>
        <p:spPr>
          <a:xfrm>
            <a:off x="5277394" y="4422425"/>
            <a:ext cx="3871251" cy="999593"/>
          </a:xfrm>
          <a:custGeom>
            <a:avLst/>
            <a:gdLst>
              <a:gd name="connsiteX0" fmla="*/ 0 w 5029530"/>
              <a:gd name="connsiteY0" fmla="*/ 0 h 1188720"/>
              <a:gd name="connsiteX1" fmla="*/ 5029530 w 5029530"/>
              <a:gd name="connsiteY1" fmla="*/ 0 h 1188720"/>
              <a:gd name="connsiteX2" fmla="*/ 5029530 w 5029530"/>
              <a:gd name="connsiteY2" fmla="*/ 1188720 h 1188720"/>
              <a:gd name="connsiteX3" fmla="*/ 0 w 5029530"/>
              <a:gd name="connsiteY3" fmla="*/ 1188720 h 1188720"/>
              <a:gd name="connsiteX4" fmla="*/ 0 w 5029530"/>
              <a:gd name="connsiteY4" fmla="*/ 0 h 1188720"/>
              <a:gd name="connsiteX0" fmla="*/ 131884 w 5029530"/>
              <a:gd name="connsiteY0" fmla="*/ 0 h 1197513"/>
              <a:gd name="connsiteX1" fmla="*/ 5029530 w 5029530"/>
              <a:gd name="connsiteY1" fmla="*/ 8793 h 1197513"/>
              <a:gd name="connsiteX2" fmla="*/ 5029530 w 5029530"/>
              <a:gd name="connsiteY2" fmla="*/ 1197513 h 1197513"/>
              <a:gd name="connsiteX3" fmla="*/ 0 w 5029530"/>
              <a:gd name="connsiteY3" fmla="*/ 1197513 h 1197513"/>
              <a:gd name="connsiteX4" fmla="*/ 131884 w 5029530"/>
              <a:gd name="connsiteY4" fmla="*/ 0 h 11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3">
                <a:moveTo>
                  <a:pt x="131884" y="0"/>
                </a:moveTo>
                <a:lnTo>
                  <a:pt x="5029530" y="8793"/>
                </a:lnTo>
                <a:lnTo>
                  <a:pt x="5029530" y="1197513"/>
                </a:lnTo>
                <a:lnTo>
                  <a:pt x="0" y="1197513"/>
                </a:lnTo>
                <a:lnTo>
                  <a:pt x="131884" y="0"/>
                </a:lnTo>
                <a:close/>
              </a:path>
            </a:pathLst>
          </a:custGeom>
          <a:solidFill>
            <a:srgbClr val="3762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4">
            <a:extLst>
              <a:ext uri="{FF2B5EF4-FFF2-40B4-BE49-F238E27FC236}">
                <a16:creationId xmlns="" xmlns:a16="http://schemas.microsoft.com/office/drawing/2014/main" id="{A4DDAF67-5639-464B-BE95-F3075CB9E071}"/>
              </a:ext>
            </a:extLst>
          </p:cNvPr>
          <p:cNvGrpSpPr/>
          <p:nvPr/>
        </p:nvGrpSpPr>
        <p:grpSpPr>
          <a:xfrm>
            <a:off x="2525591" y="1978269"/>
            <a:ext cx="3644411" cy="3644412"/>
            <a:chOff x="7071794" y="2076295"/>
            <a:chExt cx="3953917" cy="3953917"/>
          </a:xfrm>
        </p:grpSpPr>
        <p:sp>
          <p:nvSpPr>
            <p:cNvPr id="6" name="Block Arc 5">
              <a:extLst>
                <a:ext uri="{FF2B5EF4-FFF2-40B4-BE49-F238E27FC236}">
                  <a16:creationId xmlns="" xmlns:a16="http://schemas.microsoft.com/office/drawing/2014/main" id="{BEC4BEFA-2C22-4A5D-BE83-7AD15283A811}"/>
                </a:ext>
              </a:extLst>
            </p:cNvPr>
            <p:cNvSpPr/>
            <p:nvPr/>
          </p:nvSpPr>
          <p:spPr>
            <a:xfrm>
              <a:off x="7071794" y="2076295"/>
              <a:ext cx="3953917" cy="3953917"/>
            </a:xfrm>
            <a:prstGeom prst="blockArc">
              <a:avLst>
                <a:gd name="adj1" fmla="val 18257751"/>
                <a:gd name="adj2" fmla="val 20385997"/>
                <a:gd name="adj3" fmla="val 155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endParaRPr>
            </a:p>
          </p:txBody>
        </p:sp>
        <p:sp>
          <p:nvSpPr>
            <p:cNvPr id="7" name="Block Arc 6">
              <a:extLst>
                <a:ext uri="{FF2B5EF4-FFF2-40B4-BE49-F238E27FC236}">
                  <a16:creationId xmlns="" xmlns:a16="http://schemas.microsoft.com/office/drawing/2014/main" id="{561C4816-C2D5-439C-935F-E21556D64C41}"/>
                </a:ext>
              </a:extLst>
            </p:cNvPr>
            <p:cNvSpPr/>
            <p:nvPr/>
          </p:nvSpPr>
          <p:spPr>
            <a:xfrm>
              <a:off x="7071794" y="2076295"/>
              <a:ext cx="3953917" cy="3953917"/>
            </a:xfrm>
            <a:prstGeom prst="blockArc">
              <a:avLst>
                <a:gd name="adj1" fmla="val 20558746"/>
                <a:gd name="adj2" fmla="val 1045932"/>
                <a:gd name="adj3" fmla="val 1539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endParaRPr>
            </a:p>
          </p:txBody>
        </p:sp>
        <p:sp>
          <p:nvSpPr>
            <p:cNvPr id="8" name="Block Arc 7">
              <a:extLst>
                <a:ext uri="{FF2B5EF4-FFF2-40B4-BE49-F238E27FC236}">
                  <a16:creationId xmlns="" xmlns:a16="http://schemas.microsoft.com/office/drawing/2014/main" id="{65433FAE-097F-4E2E-BDF2-F15B99AEDBE3}"/>
                </a:ext>
              </a:extLst>
            </p:cNvPr>
            <p:cNvSpPr/>
            <p:nvPr/>
          </p:nvSpPr>
          <p:spPr>
            <a:xfrm>
              <a:off x="7071794" y="2076295"/>
              <a:ext cx="3953917" cy="3953917"/>
            </a:xfrm>
            <a:prstGeom prst="blockArc">
              <a:avLst>
                <a:gd name="adj1" fmla="val 1222556"/>
                <a:gd name="adj2" fmla="val 3386058"/>
                <a:gd name="adj3" fmla="val 154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sp>
        <p:nvSpPr>
          <p:cNvPr id="9" name="Isosceles Triangle 8">
            <a:extLst>
              <a:ext uri="{FF2B5EF4-FFF2-40B4-BE49-F238E27FC236}">
                <a16:creationId xmlns="" xmlns:a16="http://schemas.microsoft.com/office/drawing/2014/main" id="{EDC58E9E-22A3-423B-9944-F62555289925}"/>
              </a:ext>
            </a:extLst>
          </p:cNvPr>
          <p:cNvSpPr/>
          <p:nvPr/>
        </p:nvSpPr>
        <p:spPr>
          <a:xfrm rot="13500000">
            <a:off x="5010741" y="2903206"/>
            <a:ext cx="87629" cy="822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a:extLst>
              <a:ext uri="{FF2B5EF4-FFF2-40B4-BE49-F238E27FC236}">
                <a16:creationId xmlns="" xmlns:a16="http://schemas.microsoft.com/office/drawing/2014/main" id="{4E2E33D9-B624-4EA1-8FDC-48E14024860A}"/>
              </a:ext>
            </a:extLst>
          </p:cNvPr>
          <p:cNvSpPr/>
          <p:nvPr/>
        </p:nvSpPr>
        <p:spPr>
          <a:xfrm rot="16200000">
            <a:off x="5119072" y="3293124"/>
            <a:ext cx="87629" cy="10287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Isosceles Triangle 10">
            <a:extLst>
              <a:ext uri="{FF2B5EF4-FFF2-40B4-BE49-F238E27FC236}">
                <a16:creationId xmlns="" xmlns:a16="http://schemas.microsoft.com/office/drawing/2014/main" id="{7DD75C70-454E-4690-B03A-49B093BEA9F0}"/>
              </a:ext>
            </a:extLst>
          </p:cNvPr>
          <p:cNvSpPr/>
          <p:nvPr/>
        </p:nvSpPr>
        <p:spPr>
          <a:xfrm rot="18600000">
            <a:off x="5000921" y="3927900"/>
            <a:ext cx="87629" cy="82296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 xmlns:a16="http://schemas.microsoft.com/office/drawing/2014/main" id="{3275DF3D-15E4-4FAE-93C5-2CBF86D28BBF}"/>
              </a:ext>
            </a:extLst>
          </p:cNvPr>
          <p:cNvSpPr/>
          <p:nvPr/>
        </p:nvSpPr>
        <p:spPr>
          <a:xfrm>
            <a:off x="6086475" y="3254321"/>
            <a:ext cx="3062170" cy="1097280"/>
          </a:xfrm>
          <a:prstGeom prst="rect">
            <a:avLst/>
          </a:prstGeom>
          <a:solidFill>
            <a:srgbClr val="F9910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a:extLst>
              <a:ext uri="{FF2B5EF4-FFF2-40B4-BE49-F238E27FC236}">
                <a16:creationId xmlns="" xmlns:a16="http://schemas.microsoft.com/office/drawing/2014/main" id="{7517A8C0-804E-4625-BBCD-FE866683EB10}"/>
              </a:ext>
            </a:extLst>
          </p:cNvPr>
          <p:cNvGrpSpPr/>
          <p:nvPr/>
        </p:nvGrpSpPr>
        <p:grpSpPr>
          <a:xfrm>
            <a:off x="3609998" y="3251229"/>
            <a:ext cx="1080000" cy="1090800"/>
            <a:chOff x="3860031" y="4628834"/>
            <a:chExt cx="1440000" cy="1454400"/>
          </a:xfrm>
          <a:solidFill>
            <a:schemeClr val="accent6"/>
          </a:solidFill>
        </p:grpSpPr>
        <p:sp>
          <p:nvSpPr>
            <p:cNvPr id="14" name="Oval 13">
              <a:extLst>
                <a:ext uri="{FF2B5EF4-FFF2-40B4-BE49-F238E27FC236}">
                  <a16:creationId xmlns="" xmlns:a16="http://schemas.microsoft.com/office/drawing/2014/main" id="{71BB7110-E32A-499E-863E-ACE6C84E6ADD}"/>
                </a:ext>
              </a:extLst>
            </p:cNvPr>
            <p:cNvSpPr/>
            <p:nvPr/>
          </p:nvSpPr>
          <p:spPr>
            <a:xfrm>
              <a:off x="3860031" y="4628834"/>
              <a:ext cx="1440000" cy="145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15" name="Oval 14">
              <a:extLst>
                <a:ext uri="{FF2B5EF4-FFF2-40B4-BE49-F238E27FC236}">
                  <a16:creationId xmlns="" xmlns:a16="http://schemas.microsoft.com/office/drawing/2014/main" id="{09F80985-1C85-447A-A571-3C3F83950163}"/>
                </a:ext>
              </a:extLst>
            </p:cNvPr>
            <p:cNvSpPr/>
            <p:nvPr/>
          </p:nvSpPr>
          <p:spPr>
            <a:xfrm>
              <a:off x="3932031" y="4700834"/>
              <a:ext cx="1296000" cy="12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sp>
        <p:nvSpPr>
          <p:cNvPr id="19" name="Parallelogram 30">
            <a:extLst>
              <a:ext uri="{FF2B5EF4-FFF2-40B4-BE49-F238E27FC236}">
                <a16:creationId xmlns="" xmlns:a16="http://schemas.microsoft.com/office/drawing/2014/main" id="{1B43F261-A321-4986-A278-3AC0F2FE243D}"/>
              </a:ext>
            </a:extLst>
          </p:cNvPr>
          <p:cNvSpPr/>
          <p:nvPr/>
        </p:nvSpPr>
        <p:spPr>
          <a:xfrm flipH="1">
            <a:off x="5426010" y="4637439"/>
            <a:ext cx="263764" cy="264416"/>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20" name="Oval 7">
            <a:extLst>
              <a:ext uri="{FF2B5EF4-FFF2-40B4-BE49-F238E27FC236}">
                <a16:creationId xmlns="" xmlns:a16="http://schemas.microsoft.com/office/drawing/2014/main" id="{EA208E83-0F48-4AC1-A51B-B5052A5809AF}"/>
              </a:ext>
            </a:extLst>
          </p:cNvPr>
          <p:cNvSpPr/>
          <p:nvPr/>
        </p:nvSpPr>
        <p:spPr>
          <a:xfrm>
            <a:off x="5399523" y="2721786"/>
            <a:ext cx="270958" cy="27095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21" name="Donut 24">
            <a:extLst>
              <a:ext uri="{FF2B5EF4-FFF2-40B4-BE49-F238E27FC236}">
                <a16:creationId xmlns="" xmlns:a16="http://schemas.microsoft.com/office/drawing/2014/main" id="{D42A720A-839F-4621-BAFE-5BDB62E9F8F3}"/>
              </a:ext>
            </a:extLst>
          </p:cNvPr>
          <p:cNvSpPr/>
          <p:nvPr/>
        </p:nvSpPr>
        <p:spPr>
          <a:xfrm>
            <a:off x="5713302" y="3647988"/>
            <a:ext cx="296413" cy="298826"/>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23" name="TextBox 22">
            <a:extLst>
              <a:ext uri="{FF2B5EF4-FFF2-40B4-BE49-F238E27FC236}">
                <a16:creationId xmlns="" xmlns:a16="http://schemas.microsoft.com/office/drawing/2014/main" id="{09F31D73-6BC4-49C7-961D-ED0E8E5A34BA}"/>
              </a:ext>
            </a:extLst>
          </p:cNvPr>
          <p:cNvSpPr txBox="1"/>
          <p:nvPr/>
        </p:nvSpPr>
        <p:spPr>
          <a:xfrm>
            <a:off x="6325094" y="2352364"/>
            <a:ext cx="2439014" cy="646331"/>
          </a:xfrm>
          <a:prstGeom prst="rect">
            <a:avLst/>
          </a:prstGeom>
          <a:noFill/>
        </p:spPr>
        <p:txBody>
          <a:bodyPr wrap="square" rtlCol="0">
            <a:spAutoFit/>
          </a:bodyPr>
          <a:lstStyle/>
          <a:p>
            <a:r>
              <a:rPr lang="en-US" altLang="ko-KR" b="1" dirty="0" smtClean="0">
                <a:solidFill>
                  <a:schemeClr val="bg1"/>
                </a:solidFill>
                <a:cs typeface="Arial" pitchFamily="34" charset="0"/>
              </a:rPr>
              <a:t>Interpersonal media and mass media</a:t>
            </a:r>
            <a:endParaRPr lang="en-US" altLang="ko-KR" b="1" dirty="0">
              <a:solidFill>
                <a:schemeClr val="bg1"/>
              </a:solidFill>
              <a:cs typeface="Arial" pitchFamily="34" charset="0"/>
            </a:endParaRPr>
          </a:p>
        </p:txBody>
      </p:sp>
      <p:sp>
        <p:nvSpPr>
          <p:cNvPr id="26" name="TextBox 25">
            <a:extLst>
              <a:ext uri="{FF2B5EF4-FFF2-40B4-BE49-F238E27FC236}">
                <a16:creationId xmlns="" xmlns:a16="http://schemas.microsoft.com/office/drawing/2014/main" id="{88802A11-6ACF-40B3-93C4-1ABBA6B912A7}"/>
              </a:ext>
            </a:extLst>
          </p:cNvPr>
          <p:cNvSpPr txBox="1"/>
          <p:nvPr/>
        </p:nvSpPr>
        <p:spPr>
          <a:xfrm>
            <a:off x="6364283" y="3638337"/>
            <a:ext cx="2439014" cy="369332"/>
          </a:xfrm>
          <a:prstGeom prst="rect">
            <a:avLst/>
          </a:prstGeom>
          <a:noFill/>
        </p:spPr>
        <p:txBody>
          <a:bodyPr wrap="square" rtlCol="0">
            <a:spAutoFit/>
          </a:bodyPr>
          <a:lstStyle/>
          <a:p>
            <a:r>
              <a:rPr lang="en-US" altLang="ko-KR" b="1" dirty="0">
                <a:solidFill>
                  <a:schemeClr val="bg1"/>
                </a:solidFill>
                <a:cs typeface="Arial" pitchFamily="34" charset="0"/>
              </a:rPr>
              <a:t>I</a:t>
            </a:r>
            <a:r>
              <a:rPr lang="en-US" altLang="ko-KR" b="1" dirty="0" smtClean="0">
                <a:solidFill>
                  <a:schemeClr val="bg1"/>
                </a:solidFill>
                <a:cs typeface="Arial" pitchFamily="34" charset="0"/>
              </a:rPr>
              <a:t>nteractivity</a:t>
            </a:r>
            <a:endParaRPr lang="en-US" altLang="ko-KR" b="1" dirty="0">
              <a:solidFill>
                <a:schemeClr val="bg1"/>
              </a:solidFill>
              <a:cs typeface="Arial" pitchFamily="34" charset="0"/>
            </a:endParaRPr>
          </a:p>
        </p:txBody>
      </p:sp>
      <p:sp>
        <p:nvSpPr>
          <p:cNvPr id="29" name="TextBox 28">
            <a:extLst>
              <a:ext uri="{FF2B5EF4-FFF2-40B4-BE49-F238E27FC236}">
                <a16:creationId xmlns="" xmlns:a16="http://schemas.microsoft.com/office/drawing/2014/main" id="{A1B5FD44-1854-4784-8E99-84D4F1B29FE7}"/>
              </a:ext>
            </a:extLst>
          </p:cNvPr>
          <p:cNvSpPr txBox="1"/>
          <p:nvPr/>
        </p:nvSpPr>
        <p:spPr>
          <a:xfrm>
            <a:off x="6364283" y="4445609"/>
            <a:ext cx="2439014" cy="923330"/>
          </a:xfrm>
          <a:prstGeom prst="rect">
            <a:avLst/>
          </a:prstGeom>
          <a:noFill/>
        </p:spPr>
        <p:txBody>
          <a:bodyPr wrap="square" rtlCol="0">
            <a:spAutoFit/>
          </a:bodyPr>
          <a:lstStyle/>
          <a:p>
            <a:r>
              <a:rPr lang="en-US" b="1" dirty="0" smtClean="0">
                <a:solidFill>
                  <a:schemeClr val="bg1"/>
                </a:solidFill>
              </a:rPr>
              <a:t>Synchronous </a:t>
            </a:r>
            <a:r>
              <a:rPr lang="en-US" b="1" dirty="0">
                <a:solidFill>
                  <a:schemeClr val="bg1"/>
                </a:solidFill>
              </a:rPr>
              <a:t>and asynchronous communication</a:t>
            </a:r>
            <a:endParaRPr lang="en-US" altLang="ko-KR" sz="900" b="1" dirty="0">
              <a:solidFill>
                <a:schemeClr val="bg1"/>
              </a:solidFill>
              <a:cs typeface="Arial" pitchFamily="34" charset="0"/>
            </a:endParaRPr>
          </a:p>
        </p:txBody>
      </p:sp>
      <p:sp>
        <p:nvSpPr>
          <p:cNvPr id="35" name="TextBox 34">
            <a:extLst>
              <a:ext uri="{FF2B5EF4-FFF2-40B4-BE49-F238E27FC236}">
                <a16:creationId xmlns="" xmlns:a16="http://schemas.microsoft.com/office/drawing/2014/main" id="{7040772B-6A81-446C-A21D-700D4881482C}"/>
              </a:ext>
            </a:extLst>
          </p:cNvPr>
          <p:cNvSpPr txBox="1"/>
          <p:nvPr/>
        </p:nvSpPr>
        <p:spPr>
          <a:xfrm>
            <a:off x="502045" y="1302776"/>
            <a:ext cx="2759079" cy="615553"/>
          </a:xfrm>
          <a:prstGeom prst="rect">
            <a:avLst/>
          </a:prstGeom>
          <a:noFill/>
        </p:spPr>
        <p:txBody>
          <a:bodyPr wrap="square" lIns="27000" tIns="0" rIns="27000" bIns="0" rtlCol="0" anchor="ctr">
            <a:spAutoFit/>
          </a:bodyPr>
          <a:lstStyle/>
          <a:p>
            <a:r>
              <a:rPr lang="en-US" altLang="ko-KR" sz="2000" dirty="0" smtClean="0"/>
              <a:t>Internet and Educational Environment</a:t>
            </a:r>
            <a:endParaRPr lang="ko-KR" altLang="en-US" sz="2000" dirty="0"/>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914" y="3333059"/>
            <a:ext cx="949237" cy="949237"/>
          </a:xfrm>
          <a:prstGeom prst="rect">
            <a:avLst/>
          </a:prstGeom>
        </p:spPr>
      </p:pic>
      <p:sp>
        <p:nvSpPr>
          <p:cNvPr id="41" name="Rectangle 40"/>
          <p:cNvSpPr/>
          <p:nvPr/>
        </p:nvSpPr>
        <p:spPr>
          <a:xfrm>
            <a:off x="419285" y="3362732"/>
            <a:ext cx="3032699" cy="1357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tx1"/>
                </a:solidFill>
              </a:rPr>
              <a:t>Communication </a:t>
            </a:r>
            <a:r>
              <a:rPr lang="en-US" sz="1600" dirty="0">
                <a:solidFill>
                  <a:schemeClr val="tx1"/>
                </a:solidFill>
              </a:rPr>
              <a:t>through the Internet takes on many different forms including e-mail and online chatting that become today’s standard means of interpersonal communication, and mailing list for one-to-many communication characterized by multiple users. The Internet </a:t>
            </a:r>
            <a:r>
              <a:rPr lang="en-US" sz="1600" dirty="0" smtClean="0">
                <a:solidFill>
                  <a:schemeClr val="tx1"/>
                </a:solidFill>
              </a:rPr>
              <a:t>allows for </a:t>
            </a:r>
            <a:r>
              <a:rPr lang="en-US" sz="1600" dirty="0">
                <a:solidFill>
                  <a:schemeClr val="tx1"/>
                </a:solidFill>
              </a:rPr>
              <a:t>real-time audio-visual performance through a conventional method using a teleconference </a:t>
            </a:r>
            <a:r>
              <a:rPr lang="en-US" sz="1600" dirty="0" smtClean="0">
                <a:solidFill>
                  <a:schemeClr val="tx1"/>
                </a:solidFill>
              </a:rPr>
              <a:t>application. The distinctive </a:t>
            </a:r>
            <a:r>
              <a:rPr lang="en-US" sz="1600" dirty="0">
                <a:solidFill>
                  <a:schemeClr val="tx1"/>
                </a:solidFill>
              </a:rPr>
              <a:t>features of the </a:t>
            </a:r>
            <a:r>
              <a:rPr lang="en-US" sz="1600" dirty="0" smtClean="0">
                <a:solidFill>
                  <a:schemeClr val="tx1"/>
                </a:solidFill>
              </a:rPr>
              <a:t>Internet that </a:t>
            </a:r>
            <a:r>
              <a:rPr lang="en-US" sz="1600" dirty="0">
                <a:solidFill>
                  <a:schemeClr val="tx1"/>
                </a:solidFill>
              </a:rPr>
              <a:t>make it easier to create environments that fit the educational </a:t>
            </a:r>
            <a:r>
              <a:rPr lang="en-US" sz="1600" dirty="0" smtClean="0">
                <a:solidFill>
                  <a:schemeClr val="tx1"/>
                </a:solidFill>
              </a:rPr>
              <a:t>landscapes, according to </a:t>
            </a:r>
            <a:r>
              <a:rPr lang="en-US" sz="1600" dirty="0" err="1" smtClean="0">
                <a:solidFill>
                  <a:schemeClr val="tx1"/>
                </a:solidFill>
              </a:rPr>
              <a:t>Hariyono</a:t>
            </a:r>
            <a:r>
              <a:rPr lang="en-US" sz="1600" dirty="0" smtClean="0">
                <a:solidFill>
                  <a:schemeClr val="tx1"/>
                </a:solidFill>
              </a:rPr>
              <a:t> (2015) include</a:t>
            </a:r>
            <a:r>
              <a:rPr lang="en-US" sz="1400" dirty="0" smtClean="0">
                <a:solidFill>
                  <a:schemeClr val="tx1"/>
                </a:solidFill>
              </a:rPr>
              <a:t>:</a:t>
            </a:r>
            <a:endParaRPr lang="en-US" b="1" dirty="0">
              <a:solidFill>
                <a:schemeClr val="tx1"/>
              </a:solidFill>
            </a:endParaRPr>
          </a:p>
        </p:txBody>
      </p:sp>
      <p:sp>
        <p:nvSpPr>
          <p:cNvPr id="27" name="Text Placeholder 1"/>
          <p:cNvSpPr txBox="1">
            <a:spLocks/>
          </p:cNvSpPr>
          <p:nvPr/>
        </p:nvSpPr>
        <p:spPr>
          <a:xfrm>
            <a:off x="5861508" y="6375025"/>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13740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0" fill="hold"/>
                                        <p:tgtEl>
                                          <p:spTgt spid="40"/>
                                        </p:tgtEl>
                                        <p:attrNameLst>
                                          <p:attrName>ppt_w</p:attrName>
                                        </p:attrNameLst>
                                      </p:cBhvr>
                                      <p:tavLst>
                                        <p:tav tm="0">
                                          <p:val>
                                            <p:strVal val="#ppt_w*0.70"/>
                                          </p:val>
                                        </p:tav>
                                        <p:tav tm="100000">
                                          <p:val>
                                            <p:strVal val="#ppt_w"/>
                                          </p:val>
                                        </p:tav>
                                      </p:tavLst>
                                    </p:anim>
                                    <p:anim calcmode="lin" valueType="num">
                                      <p:cBhvr>
                                        <p:cTn id="8" dur="5000" fill="hold"/>
                                        <p:tgtEl>
                                          <p:spTgt spid="40"/>
                                        </p:tgtEl>
                                        <p:attrNameLst>
                                          <p:attrName>ppt_h</p:attrName>
                                        </p:attrNameLst>
                                      </p:cBhvr>
                                      <p:tavLst>
                                        <p:tav tm="0">
                                          <p:val>
                                            <p:strVal val="#ppt_h"/>
                                          </p:val>
                                        </p:tav>
                                        <p:tav tm="100000">
                                          <p:val>
                                            <p:strVal val="#ppt_h"/>
                                          </p:val>
                                        </p:tav>
                                      </p:tavLst>
                                    </p:anim>
                                    <p:animEffect transition="in" filter="fade">
                                      <p:cBhvr>
                                        <p:cTn id="9" dur="5000"/>
                                        <p:tgtEl>
                                          <p:spTgt spid="4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0" fill="hold"/>
                                        <p:tgtEl>
                                          <p:spTgt spid="20"/>
                                        </p:tgtEl>
                                        <p:attrNameLst>
                                          <p:attrName>ppt_w</p:attrName>
                                        </p:attrNameLst>
                                      </p:cBhvr>
                                      <p:tavLst>
                                        <p:tav tm="0">
                                          <p:val>
                                            <p:strVal val="#ppt_w*0.70"/>
                                          </p:val>
                                        </p:tav>
                                        <p:tav tm="100000">
                                          <p:val>
                                            <p:strVal val="#ppt_w"/>
                                          </p:val>
                                        </p:tav>
                                      </p:tavLst>
                                    </p:anim>
                                    <p:anim calcmode="lin" valueType="num">
                                      <p:cBhvr>
                                        <p:cTn id="13" dur="5000" fill="hold"/>
                                        <p:tgtEl>
                                          <p:spTgt spid="20"/>
                                        </p:tgtEl>
                                        <p:attrNameLst>
                                          <p:attrName>ppt_h</p:attrName>
                                        </p:attrNameLst>
                                      </p:cBhvr>
                                      <p:tavLst>
                                        <p:tav tm="0">
                                          <p:val>
                                            <p:strVal val="#ppt_h"/>
                                          </p:val>
                                        </p:tav>
                                        <p:tav tm="100000">
                                          <p:val>
                                            <p:strVal val="#ppt_h"/>
                                          </p:val>
                                        </p:tav>
                                      </p:tavLst>
                                    </p:anim>
                                    <p:animEffect transition="in" filter="fade">
                                      <p:cBhvr>
                                        <p:cTn id="14" dur="5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0" fill="hold"/>
                                        <p:tgtEl>
                                          <p:spTgt spid="23"/>
                                        </p:tgtEl>
                                        <p:attrNameLst>
                                          <p:attrName>ppt_w</p:attrName>
                                        </p:attrNameLst>
                                      </p:cBhvr>
                                      <p:tavLst>
                                        <p:tav tm="0">
                                          <p:val>
                                            <p:strVal val="#ppt_w*0.70"/>
                                          </p:val>
                                        </p:tav>
                                        <p:tav tm="100000">
                                          <p:val>
                                            <p:strVal val="#ppt_w"/>
                                          </p:val>
                                        </p:tav>
                                      </p:tavLst>
                                    </p:anim>
                                    <p:anim calcmode="lin" valueType="num">
                                      <p:cBhvr>
                                        <p:cTn id="18" dur="5000" fill="hold"/>
                                        <p:tgtEl>
                                          <p:spTgt spid="23"/>
                                        </p:tgtEl>
                                        <p:attrNameLst>
                                          <p:attrName>ppt_h</p:attrName>
                                        </p:attrNameLst>
                                      </p:cBhvr>
                                      <p:tavLst>
                                        <p:tav tm="0">
                                          <p:val>
                                            <p:strVal val="#ppt_h"/>
                                          </p:val>
                                        </p:tav>
                                        <p:tav tm="100000">
                                          <p:val>
                                            <p:strVal val="#ppt_h"/>
                                          </p:val>
                                        </p:tav>
                                      </p:tavLst>
                                    </p:anim>
                                    <p:animEffect transition="in" filter="fade">
                                      <p:cBhvr>
                                        <p:cTn id="19" dur="5000"/>
                                        <p:tgtEl>
                                          <p:spTgt spid="2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0" fill="hold"/>
                                        <p:tgtEl>
                                          <p:spTgt spid="21"/>
                                        </p:tgtEl>
                                        <p:attrNameLst>
                                          <p:attrName>ppt_w</p:attrName>
                                        </p:attrNameLst>
                                      </p:cBhvr>
                                      <p:tavLst>
                                        <p:tav tm="0">
                                          <p:val>
                                            <p:strVal val="#ppt_w*0.70"/>
                                          </p:val>
                                        </p:tav>
                                        <p:tav tm="100000">
                                          <p:val>
                                            <p:strVal val="#ppt_w"/>
                                          </p:val>
                                        </p:tav>
                                      </p:tavLst>
                                    </p:anim>
                                    <p:anim calcmode="lin" valueType="num">
                                      <p:cBhvr>
                                        <p:cTn id="23" dur="5000" fill="hold"/>
                                        <p:tgtEl>
                                          <p:spTgt spid="21"/>
                                        </p:tgtEl>
                                        <p:attrNameLst>
                                          <p:attrName>ppt_h</p:attrName>
                                        </p:attrNameLst>
                                      </p:cBhvr>
                                      <p:tavLst>
                                        <p:tav tm="0">
                                          <p:val>
                                            <p:strVal val="#ppt_h"/>
                                          </p:val>
                                        </p:tav>
                                        <p:tav tm="100000">
                                          <p:val>
                                            <p:strVal val="#ppt_h"/>
                                          </p:val>
                                        </p:tav>
                                      </p:tavLst>
                                    </p:anim>
                                    <p:animEffect transition="in" filter="fade">
                                      <p:cBhvr>
                                        <p:cTn id="24" dur="5000"/>
                                        <p:tgtEl>
                                          <p:spTgt spid="2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0" fill="hold"/>
                                        <p:tgtEl>
                                          <p:spTgt spid="26"/>
                                        </p:tgtEl>
                                        <p:attrNameLst>
                                          <p:attrName>ppt_w</p:attrName>
                                        </p:attrNameLst>
                                      </p:cBhvr>
                                      <p:tavLst>
                                        <p:tav tm="0">
                                          <p:val>
                                            <p:strVal val="#ppt_w*0.70"/>
                                          </p:val>
                                        </p:tav>
                                        <p:tav tm="100000">
                                          <p:val>
                                            <p:strVal val="#ppt_w"/>
                                          </p:val>
                                        </p:tav>
                                      </p:tavLst>
                                    </p:anim>
                                    <p:anim calcmode="lin" valueType="num">
                                      <p:cBhvr>
                                        <p:cTn id="28" dur="5000" fill="hold"/>
                                        <p:tgtEl>
                                          <p:spTgt spid="26"/>
                                        </p:tgtEl>
                                        <p:attrNameLst>
                                          <p:attrName>ppt_h</p:attrName>
                                        </p:attrNameLst>
                                      </p:cBhvr>
                                      <p:tavLst>
                                        <p:tav tm="0">
                                          <p:val>
                                            <p:strVal val="#ppt_h"/>
                                          </p:val>
                                        </p:tav>
                                        <p:tav tm="100000">
                                          <p:val>
                                            <p:strVal val="#ppt_h"/>
                                          </p:val>
                                        </p:tav>
                                      </p:tavLst>
                                    </p:anim>
                                    <p:animEffect transition="in" filter="fade">
                                      <p:cBhvr>
                                        <p:cTn id="29" dur="5000"/>
                                        <p:tgtEl>
                                          <p:spTgt spid="2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0" fill="hold"/>
                                        <p:tgtEl>
                                          <p:spTgt spid="19"/>
                                        </p:tgtEl>
                                        <p:attrNameLst>
                                          <p:attrName>ppt_w</p:attrName>
                                        </p:attrNameLst>
                                      </p:cBhvr>
                                      <p:tavLst>
                                        <p:tav tm="0">
                                          <p:val>
                                            <p:strVal val="#ppt_w*0.70"/>
                                          </p:val>
                                        </p:tav>
                                        <p:tav tm="100000">
                                          <p:val>
                                            <p:strVal val="#ppt_w"/>
                                          </p:val>
                                        </p:tav>
                                      </p:tavLst>
                                    </p:anim>
                                    <p:anim calcmode="lin" valueType="num">
                                      <p:cBhvr>
                                        <p:cTn id="33" dur="5000" fill="hold"/>
                                        <p:tgtEl>
                                          <p:spTgt spid="19"/>
                                        </p:tgtEl>
                                        <p:attrNameLst>
                                          <p:attrName>ppt_h</p:attrName>
                                        </p:attrNameLst>
                                      </p:cBhvr>
                                      <p:tavLst>
                                        <p:tav tm="0">
                                          <p:val>
                                            <p:strVal val="#ppt_h"/>
                                          </p:val>
                                        </p:tav>
                                        <p:tav tm="100000">
                                          <p:val>
                                            <p:strVal val="#ppt_h"/>
                                          </p:val>
                                        </p:tav>
                                      </p:tavLst>
                                    </p:anim>
                                    <p:animEffect transition="in" filter="fade">
                                      <p:cBhvr>
                                        <p:cTn id="34" dur="5000"/>
                                        <p:tgtEl>
                                          <p:spTgt spid="1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0" fill="hold"/>
                                        <p:tgtEl>
                                          <p:spTgt spid="29"/>
                                        </p:tgtEl>
                                        <p:attrNameLst>
                                          <p:attrName>ppt_w</p:attrName>
                                        </p:attrNameLst>
                                      </p:cBhvr>
                                      <p:tavLst>
                                        <p:tav tm="0">
                                          <p:val>
                                            <p:strVal val="#ppt_w*0.70"/>
                                          </p:val>
                                        </p:tav>
                                        <p:tav tm="100000">
                                          <p:val>
                                            <p:strVal val="#ppt_w"/>
                                          </p:val>
                                        </p:tav>
                                      </p:tavLst>
                                    </p:anim>
                                    <p:anim calcmode="lin" valueType="num">
                                      <p:cBhvr>
                                        <p:cTn id="38" dur="5000" fill="hold"/>
                                        <p:tgtEl>
                                          <p:spTgt spid="29"/>
                                        </p:tgtEl>
                                        <p:attrNameLst>
                                          <p:attrName>ppt_h</p:attrName>
                                        </p:attrNameLst>
                                      </p:cBhvr>
                                      <p:tavLst>
                                        <p:tav tm="0">
                                          <p:val>
                                            <p:strVal val="#ppt_h"/>
                                          </p:val>
                                        </p:tav>
                                        <p:tav tm="100000">
                                          <p:val>
                                            <p:strVal val="#ppt_h"/>
                                          </p:val>
                                        </p:tav>
                                      </p:tavLst>
                                    </p:anim>
                                    <p:animEffect transition="in" filter="fade">
                                      <p:cBhvr>
                                        <p:cTn id="39" dur="5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p:bldP spid="26"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8939"/>
            <a:ext cx="9144002" cy="1543574"/>
          </a:xfrm>
          <a:prstGeom prst="rect">
            <a:avLst/>
          </a:prstGeom>
        </p:spPr>
      </p:pic>
      <p:sp>
        <p:nvSpPr>
          <p:cNvPr id="2" name="Text Placeholder 1"/>
          <p:cNvSpPr>
            <a:spLocks noGrp="1"/>
          </p:cNvSpPr>
          <p:nvPr>
            <p:ph type="body" sz="quarter" idx="10"/>
          </p:nvPr>
        </p:nvSpPr>
        <p:spPr>
          <a:xfrm>
            <a:off x="232051" y="619174"/>
            <a:ext cx="8679898" cy="543185"/>
          </a:xfrm>
        </p:spPr>
        <p:txBody>
          <a:bodyPr>
            <a:normAutofit fontScale="85000" lnSpcReduction="20000"/>
          </a:bodyPr>
          <a:lstStyle/>
          <a:p>
            <a:r>
              <a:rPr lang="en-US" b="1" dirty="0" smtClean="0">
                <a:solidFill>
                  <a:schemeClr val="tx1">
                    <a:lumMod val="75000"/>
                    <a:lumOff val="25000"/>
                  </a:schemeClr>
                </a:solidFill>
              </a:rPr>
              <a:t>RESEARCH OBJECTIVIES</a:t>
            </a:r>
            <a:endParaRPr lang="en-US" b="1" dirty="0">
              <a:solidFill>
                <a:schemeClr val="tx1">
                  <a:lumMod val="75000"/>
                  <a:lumOff val="25000"/>
                </a:schemeClr>
              </a:solidFill>
            </a:endParaRPr>
          </a:p>
        </p:txBody>
      </p:sp>
      <p:sp>
        <p:nvSpPr>
          <p:cNvPr id="23" name="TextBox 22">
            <a:extLst>
              <a:ext uri="{FF2B5EF4-FFF2-40B4-BE49-F238E27FC236}">
                <a16:creationId xmlns="" xmlns:a16="http://schemas.microsoft.com/office/drawing/2014/main" id="{09F31D73-6BC4-49C7-961D-ED0E8E5A34BA}"/>
              </a:ext>
            </a:extLst>
          </p:cNvPr>
          <p:cNvSpPr txBox="1"/>
          <p:nvPr/>
        </p:nvSpPr>
        <p:spPr>
          <a:xfrm>
            <a:off x="6325094" y="2352364"/>
            <a:ext cx="2439014" cy="646331"/>
          </a:xfrm>
          <a:prstGeom prst="rect">
            <a:avLst/>
          </a:prstGeom>
          <a:noFill/>
        </p:spPr>
        <p:txBody>
          <a:bodyPr wrap="square" rtlCol="0">
            <a:spAutoFit/>
          </a:bodyPr>
          <a:lstStyle/>
          <a:p>
            <a:r>
              <a:rPr lang="en-US" altLang="ko-KR" b="1" dirty="0" smtClean="0">
                <a:solidFill>
                  <a:schemeClr val="bg1"/>
                </a:solidFill>
                <a:cs typeface="Arial" pitchFamily="34" charset="0"/>
              </a:rPr>
              <a:t>Interpersonal media and mass media</a:t>
            </a:r>
            <a:endParaRPr lang="en-US" altLang="ko-KR" b="1" dirty="0">
              <a:solidFill>
                <a:schemeClr val="bg1"/>
              </a:solidFill>
              <a:cs typeface="Arial" pitchFamily="34" charset="0"/>
            </a:endParaRPr>
          </a:p>
        </p:txBody>
      </p:sp>
      <p:sp>
        <p:nvSpPr>
          <p:cNvPr id="26" name="TextBox 25">
            <a:extLst>
              <a:ext uri="{FF2B5EF4-FFF2-40B4-BE49-F238E27FC236}">
                <a16:creationId xmlns="" xmlns:a16="http://schemas.microsoft.com/office/drawing/2014/main" id="{88802A11-6ACF-40B3-93C4-1ABBA6B912A7}"/>
              </a:ext>
            </a:extLst>
          </p:cNvPr>
          <p:cNvSpPr txBox="1"/>
          <p:nvPr/>
        </p:nvSpPr>
        <p:spPr>
          <a:xfrm>
            <a:off x="6364283" y="3638337"/>
            <a:ext cx="2439014" cy="369332"/>
          </a:xfrm>
          <a:prstGeom prst="rect">
            <a:avLst/>
          </a:prstGeom>
          <a:noFill/>
        </p:spPr>
        <p:txBody>
          <a:bodyPr wrap="square" rtlCol="0">
            <a:spAutoFit/>
          </a:bodyPr>
          <a:lstStyle/>
          <a:p>
            <a:r>
              <a:rPr lang="en-US" altLang="ko-KR" b="1" dirty="0">
                <a:solidFill>
                  <a:schemeClr val="bg1"/>
                </a:solidFill>
                <a:cs typeface="Arial" pitchFamily="34" charset="0"/>
              </a:rPr>
              <a:t>I</a:t>
            </a:r>
            <a:r>
              <a:rPr lang="en-US" altLang="ko-KR" b="1" dirty="0" smtClean="0">
                <a:solidFill>
                  <a:schemeClr val="bg1"/>
                </a:solidFill>
                <a:cs typeface="Arial" pitchFamily="34" charset="0"/>
              </a:rPr>
              <a:t>nteractivity</a:t>
            </a:r>
            <a:endParaRPr lang="en-US" altLang="ko-KR" b="1" dirty="0">
              <a:solidFill>
                <a:schemeClr val="bg1"/>
              </a:solidFill>
              <a:cs typeface="Arial" pitchFamily="34" charset="0"/>
            </a:endParaRPr>
          </a:p>
        </p:txBody>
      </p:sp>
      <p:sp>
        <p:nvSpPr>
          <p:cNvPr id="41" name="Rectangle 40"/>
          <p:cNvSpPr/>
          <p:nvPr/>
        </p:nvSpPr>
        <p:spPr>
          <a:xfrm>
            <a:off x="419285" y="3362732"/>
            <a:ext cx="3032699" cy="1357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chemeClr val="tx1"/>
              </a:solidFill>
            </a:endParaRPr>
          </a:p>
        </p:txBody>
      </p:sp>
      <p:sp>
        <p:nvSpPr>
          <p:cNvPr id="27" name="Text Placeholder 1"/>
          <p:cNvSpPr txBox="1">
            <a:spLocks/>
          </p:cNvSpPr>
          <p:nvPr/>
        </p:nvSpPr>
        <p:spPr>
          <a:xfrm>
            <a:off x="5861508" y="6375025"/>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
        <p:nvSpPr>
          <p:cNvPr id="28" name="TextBox 27">
            <a:extLst>
              <a:ext uri="{FF2B5EF4-FFF2-40B4-BE49-F238E27FC236}">
                <a16:creationId xmlns="" xmlns:a16="http://schemas.microsoft.com/office/drawing/2014/main" id="{70715DE7-E621-47E0-905C-D683A39440DD}"/>
              </a:ext>
            </a:extLst>
          </p:cNvPr>
          <p:cNvSpPr txBox="1"/>
          <p:nvPr/>
        </p:nvSpPr>
        <p:spPr>
          <a:xfrm>
            <a:off x="419285" y="1762888"/>
            <a:ext cx="8225951" cy="3108543"/>
          </a:xfrm>
          <a:prstGeom prst="rect">
            <a:avLst/>
          </a:prstGeom>
          <a:noFill/>
        </p:spPr>
        <p:txBody>
          <a:bodyPr wrap="square" rtlCol="0">
            <a:spAutoFit/>
          </a:bodyPr>
          <a:lstStyle/>
          <a:p>
            <a:pPr marL="514350" indent="-514350" algn="just">
              <a:buFont typeface="+mj-lt"/>
              <a:buAutoNum type="arabicPeriod"/>
            </a:pPr>
            <a:r>
              <a:rPr lang="en-US" sz="2800" dirty="0" smtClean="0"/>
              <a:t>To find out the conditions of using online learning resource preferences of Student’s Non Basic Education Program at UPBJJ UT-Makassar</a:t>
            </a:r>
          </a:p>
          <a:p>
            <a:pPr marL="514350" indent="-514350" algn="just">
              <a:buFont typeface="+mj-lt"/>
              <a:buAutoNum type="arabicPeriod"/>
            </a:pPr>
            <a:endParaRPr lang="en-US" sz="2800" dirty="0" smtClean="0"/>
          </a:p>
          <a:p>
            <a:pPr marL="514350" indent="-514350" algn="just">
              <a:buFont typeface="+mj-lt"/>
              <a:buAutoNum type="arabicPeriod"/>
            </a:pPr>
            <a:r>
              <a:rPr lang="en-US" sz="2800" dirty="0" smtClean="0"/>
              <a:t>To find out the condition of the utilization of online </a:t>
            </a:r>
            <a:r>
              <a:rPr lang="en-US" sz="2800" dirty="0" err="1" smtClean="0"/>
              <a:t>learing</a:t>
            </a:r>
            <a:r>
              <a:rPr lang="en-US" sz="2800" dirty="0" smtClean="0"/>
              <a:t> resource accessibility for Student’s Non Basic Education </a:t>
            </a:r>
            <a:r>
              <a:rPr lang="en-US" sz="2800" smtClean="0"/>
              <a:t>Program UPBJJ </a:t>
            </a:r>
            <a:r>
              <a:rPr lang="en-US" sz="2800" dirty="0" smtClean="0"/>
              <a:t>UT-Makassar. </a:t>
            </a:r>
            <a:endParaRPr lang="ko-KR" altLang="en-US" sz="2800" dirty="0">
              <a:cs typeface="Arial" pitchFamily="34" charset="0"/>
            </a:endParaRPr>
          </a:p>
        </p:txBody>
      </p:sp>
    </p:spTree>
    <p:extLst>
      <p:ext uri="{BB962C8B-B14F-4D97-AF65-F5344CB8AC3E}">
        <p14:creationId xmlns:p14="http://schemas.microsoft.com/office/powerpoint/2010/main" val="12285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0" fill="hold"/>
                                        <p:tgtEl>
                                          <p:spTgt spid="23"/>
                                        </p:tgtEl>
                                        <p:attrNameLst>
                                          <p:attrName>ppt_w</p:attrName>
                                        </p:attrNameLst>
                                      </p:cBhvr>
                                      <p:tavLst>
                                        <p:tav tm="0">
                                          <p:val>
                                            <p:strVal val="#ppt_w*0.70"/>
                                          </p:val>
                                        </p:tav>
                                        <p:tav tm="100000">
                                          <p:val>
                                            <p:strVal val="#ppt_w"/>
                                          </p:val>
                                        </p:tav>
                                      </p:tavLst>
                                    </p:anim>
                                    <p:anim calcmode="lin" valueType="num">
                                      <p:cBhvr>
                                        <p:cTn id="8" dur="5000" fill="hold"/>
                                        <p:tgtEl>
                                          <p:spTgt spid="23"/>
                                        </p:tgtEl>
                                        <p:attrNameLst>
                                          <p:attrName>ppt_h</p:attrName>
                                        </p:attrNameLst>
                                      </p:cBhvr>
                                      <p:tavLst>
                                        <p:tav tm="0">
                                          <p:val>
                                            <p:strVal val="#ppt_h"/>
                                          </p:val>
                                        </p:tav>
                                        <p:tav tm="100000">
                                          <p:val>
                                            <p:strVal val="#ppt_h"/>
                                          </p:val>
                                        </p:tav>
                                      </p:tavLst>
                                    </p:anim>
                                    <p:animEffect transition="in" filter="fade">
                                      <p:cBhvr>
                                        <p:cTn id="9" dur="5000"/>
                                        <p:tgtEl>
                                          <p:spTgt spid="2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0" fill="hold"/>
                                        <p:tgtEl>
                                          <p:spTgt spid="26"/>
                                        </p:tgtEl>
                                        <p:attrNameLst>
                                          <p:attrName>ppt_w</p:attrName>
                                        </p:attrNameLst>
                                      </p:cBhvr>
                                      <p:tavLst>
                                        <p:tav tm="0">
                                          <p:val>
                                            <p:strVal val="#ppt_w*0.70"/>
                                          </p:val>
                                        </p:tav>
                                        <p:tav tm="100000">
                                          <p:val>
                                            <p:strVal val="#ppt_w"/>
                                          </p:val>
                                        </p:tav>
                                      </p:tavLst>
                                    </p:anim>
                                    <p:anim calcmode="lin" valueType="num">
                                      <p:cBhvr>
                                        <p:cTn id="13" dur="5000" fill="hold"/>
                                        <p:tgtEl>
                                          <p:spTgt spid="26"/>
                                        </p:tgtEl>
                                        <p:attrNameLst>
                                          <p:attrName>ppt_h</p:attrName>
                                        </p:attrNameLst>
                                      </p:cBhvr>
                                      <p:tavLst>
                                        <p:tav tm="0">
                                          <p:val>
                                            <p:strVal val="#ppt_h"/>
                                          </p:val>
                                        </p:tav>
                                        <p:tav tm="100000">
                                          <p:val>
                                            <p:strVal val="#ppt_h"/>
                                          </p:val>
                                        </p:tav>
                                      </p:tavLst>
                                    </p:anim>
                                    <p:animEffect transition="in" filter="fade">
                                      <p:cBhvr>
                                        <p:cTn id="14" dur="50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pic>
        <p:nvPicPr>
          <p:cNvPr id="2" name="Picture Placeholder 1"/>
          <p:cNvPicPr>
            <a:picLocks noGrp="1" noChangeAspect="1"/>
          </p:cNvPicPr>
          <p:nvPr>
            <p:ph type="pic" idx="16"/>
          </p:nvPr>
        </p:nvPicPr>
        <p:blipFill rotWithShape="1">
          <a:blip r:embed="rId3">
            <a:extLst>
              <a:ext uri="{28A0092B-C50C-407E-A947-70E740481C1C}">
                <a14:useLocalDpi xmlns:a14="http://schemas.microsoft.com/office/drawing/2010/main" val="0"/>
              </a:ext>
            </a:extLst>
          </a:blip>
          <a:srcRect l="9624" r="39310"/>
          <a:stretch/>
        </p:blipFill>
        <p:spPr>
          <a:xfrm>
            <a:off x="0" y="818062"/>
            <a:ext cx="4927108" cy="5143500"/>
          </a:xfrm>
        </p:spPr>
      </p:pic>
      <p:sp>
        <p:nvSpPr>
          <p:cNvPr id="42" name="Chevron 2">
            <a:extLst>
              <a:ext uri="{FF2B5EF4-FFF2-40B4-BE49-F238E27FC236}">
                <a16:creationId xmlns="" xmlns:a16="http://schemas.microsoft.com/office/drawing/2014/main" id="{C6F4A594-6651-4EFD-B9F9-84C1D1F93DE5}"/>
              </a:ext>
            </a:extLst>
          </p:cNvPr>
          <p:cNvSpPr/>
          <p:nvPr/>
        </p:nvSpPr>
        <p:spPr>
          <a:xfrm rot="5400000">
            <a:off x="5275763" y="3799562"/>
            <a:ext cx="287862" cy="28422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43" name="제목 3">
            <a:extLst>
              <a:ext uri="{FF2B5EF4-FFF2-40B4-BE49-F238E27FC236}">
                <a16:creationId xmlns="" xmlns:a16="http://schemas.microsoft.com/office/drawing/2014/main" id="{0C7B140C-4A13-4136-AB20-68851F665BEA}"/>
              </a:ext>
            </a:extLst>
          </p:cNvPr>
          <p:cNvSpPr txBox="1">
            <a:spLocks/>
          </p:cNvSpPr>
          <p:nvPr/>
        </p:nvSpPr>
        <p:spPr>
          <a:xfrm>
            <a:off x="5314220" y="3415109"/>
            <a:ext cx="3192642" cy="402222"/>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300" b="1" dirty="0" smtClean="0"/>
              <a:t>Student</a:t>
            </a:r>
            <a:endParaRPr lang="ko-KR" altLang="en-US" sz="3300" b="1" dirty="0"/>
          </a:p>
        </p:txBody>
      </p:sp>
      <p:sp>
        <p:nvSpPr>
          <p:cNvPr id="44" name="제목 3">
            <a:extLst>
              <a:ext uri="{FF2B5EF4-FFF2-40B4-BE49-F238E27FC236}">
                <a16:creationId xmlns="" xmlns:a16="http://schemas.microsoft.com/office/drawing/2014/main" id="{0C7B140C-4A13-4136-AB20-68851F665BEA}"/>
              </a:ext>
            </a:extLst>
          </p:cNvPr>
          <p:cNvSpPr txBox="1">
            <a:spLocks/>
          </p:cNvSpPr>
          <p:nvPr/>
        </p:nvSpPr>
        <p:spPr>
          <a:xfrm>
            <a:off x="5561809" y="3779308"/>
            <a:ext cx="3192642" cy="402222"/>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300" dirty="0" smtClean="0"/>
              <a:t>Accessibility</a:t>
            </a:r>
            <a:endParaRPr lang="ko-KR" altLang="en-US" sz="3300" dirty="0"/>
          </a:p>
        </p:txBody>
      </p:sp>
      <p:sp>
        <p:nvSpPr>
          <p:cNvPr id="45" name="TextBox 44">
            <a:extLst>
              <a:ext uri="{FF2B5EF4-FFF2-40B4-BE49-F238E27FC236}">
                <a16:creationId xmlns="" xmlns:a16="http://schemas.microsoft.com/office/drawing/2014/main" id="{70715DE7-E621-47E0-905C-D683A39440DD}"/>
              </a:ext>
            </a:extLst>
          </p:cNvPr>
          <p:cNvSpPr txBox="1"/>
          <p:nvPr/>
        </p:nvSpPr>
        <p:spPr>
          <a:xfrm>
            <a:off x="5156308" y="4181530"/>
            <a:ext cx="3404286" cy="2062103"/>
          </a:xfrm>
          <a:prstGeom prst="rect">
            <a:avLst/>
          </a:prstGeom>
          <a:noFill/>
        </p:spPr>
        <p:txBody>
          <a:bodyPr wrap="square" rtlCol="0">
            <a:spAutoFit/>
          </a:bodyPr>
          <a:lstStyle/>
          <a:p>
            <a:pPr algn="just"/>
            <a:r>
              <a:rPr lang="en-US" sz="1600" dirty="0" smtClean="0"/>
              <a:t>Accessibility of these resources is closely tied with the ease of use and the application of current or updated technologies. Increasingly, online students expect course materials to be fully accessible to them on their mobile devices just as they would on a laptop</a:t>
            </a:r>
            <a:r>
              <a:rPr lang="en-US" sz="1400" dirty="0" smtClean="0">
                <a:solidFill>
                  <a:schemeClr val="tx1">
                    <a:lumMod val="75000"/>
                    <a:lumOff val="25000"/>
                  </a:schemeClr>
                </a:solidFill>
              </a:rPr>
              <a:t>. </a:t>
            </a:r>
            <a:endParaRPr lang="ko-KR" altLang="en-US" sz="700" dirty="0">
              <a:solidFill>
                <a:schemeClr val="tx1">
                  <a:lumMod val="75000"/>
                  <a:lumOff val="25000"/>
                </a:schemeClr>
              </a:solidFill>
              <a:cs typeface="Arial" pitchFamily="34" charset="0"/>
            </a:endParaRPr>
          </a:p>
        </p:txBody>
      </p:sp>
      <p:sp>
        <p:nvSpPr>
          <p:cNvPr id="46" name="TextBox 45">
            <a:extLst>
              <a:ext uri="{FF2B5EF4-FFF2-40B4-BE49-F238E27FC236}">
                <a16:creationId xmlns="" xmlns:a16="http://schemas.microsoft.com/office/drawing/2014/main" id="{70715DE7-E621-47E0-905C-D683A39440DD}"/>
              </a:ext>
            </a:extLst>
          </p:cNvPr>
          <p:cNvSpPr txBox="1"/>
          <p:nvPr/>
        </p:nvSpPr>
        <p:spPr>
          <a:xfrm>
            <a:off x="5138751" y="1214584"/>
            <a:ext cx="3421843" cy="2169825"/>
          </a:xfrm>
          <a:prstGeom prst="rect">
            <a:avLst/>
          </a:prstGeom>
          <a:noFill/>
        </p:spPr>
        <p:txBody>
          <a:bodyPr wrap="square" rtlCol="0">
            <a:spAutoFit/>
          </a:bodyPr>
          <a:lstStyle/>
          <a:p>
            <a:pPr algn="just"/>
            <a:r>
              <a:rPr lang="en-US" sz="1500" dirty="0" smtClean="0"/>
              <a:t>Students articulate </a:t>
            </a:r>
            <a:r>
              <a:rPr lang="en-US" sz="1500" dirty="0"/>
              <a:t>their preferences to dictate their decisions and to choose from a large assortment of learning </a:t>
            </a:r>
            <a:r>
              <a:rPr lang="en-US" sz="1500" dirty="0" smtClean="0"/>
              <a:t>resources available at UT-online </a:t>
            </a:r>
            <a:r>
              <a:rPr lang="en-US" sz="1500" dirty="0"/>
              <a:t>(</a:t>
            </a:r>
            <a:r>
              <a:rPr lang="en-US" sz="1500" dirty="0">
                <a:hlinkClick r:id="rId4"/>
              </a:rPr>
              <a:t>www.ut.ac.id</a:t>
            </a:r>
            <a:r>
              <a:rPr lang="en-US" sz="1500" dirty="0" smtClean="0"/>
              <a:t>), including online tutorial, online independent practices, web supplement, and digital library, to fulfill their academic needs and settle on desirable outcomes. </a:t>
            </a:r>
            <a:endParaRPr lang="ko-KR" altLang="en-US" sz="1500" dirty="0">
              <a:cs typeface="Arial" pitchFamily="34" charset="0"/>
            </a:endParaRPr>
          </a:p>
        </p:txBody>
      </p:sp>
      <p:sp>
        <p:nvSpPr>
          <p:cNvPr id="47" name="제목 3">
            <a:extLst>
              <a:ext uri="{FF2B5EF4-FFF2-40B4-BE49-F238E27FC236}">
                <a16:creationId xmlns="" xmlns:a16="http://schemas.microsoft.com/office/drawing/2014/main" id="{0C7B140C-4A13-4136-AB20-68851F665BEA}"/>
              </a:ext>
            </a:extLst>
          </p:cNvPr>
          <p:cNvSpPr txBox="1">
            <a:spLocks/>
          </p:cNvSpPr>
          <p:nvPr/>
        </p:nvSpPr>
        <p:spPr>
          <a:xfrm>
            <a:off x="5253351" y="506392"/>
            <a:ext cx="3192642" cy="402222"/>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300" b="1" dirty="0" smtClean="0"/>
              <a:t>Student</a:t>
            </a:r>
            <a:endParaRPr lang="ko-KR" altLang="en-US" sz="3300" b="1" dirty="0"/>
          </a:p>
        </p:txBody>
      </p:sp>
      <p:sp>
        <p:nvSpPr>
          <p:cNvPr id="48" name="제목 3">
            <a:extLst>
              <a:ext uri="{FF2B5EF4-FFF2-40B4-BE49-F238E27FC236}">
                <a16:creationId xmlns="" xmlns:a16="http://schemas.microsoft.com/office/drawing/2014/main" id="{0C7B140C-4A13-4136-AB20-68851F665BEA}"/>
              </a:ext>
            </a:extLst>
          </p:cNvPr>
          <p:cNvSpPr txBox="1">
            <a:spLocks/>
          </p:cNvSpPr>
          <p:nvPr/>
        </p:nvSpPr>
        <p:spPr>
          <a:xfrm>
            <a:off x="5456336" y="868676"/>
            <a:ext cx="3192642" cy="402222"/>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300" dirty="0" smtClean="0"/>
              <a:t>Preferences</a:t>
            </a:r>
            <a:endParaRPr lang="ko-KR" altLang="en-US" sz="3300" dirty="0"/>
          </a:p>
        </p:txBody>
      </p:sp>
      <p:sp>
        <p:nvSpPr>
          <p:cNvPr id="49" name="Chevron 2">
            <a:extLst>
              <a:ext uri="{FF2B5EF4-FFF2-40B4-BE49-F238E27FC236}">
                <a16:creationId xmlns="" xmlns:a16="http://schemas.microsoft.com/office/drawing/2014/main" id="{9DA13FD4-CE61-4A83-AEA3-BB86340E67DC}"/>
              </a:ext>
            </a:extLst>
          </p:cNvPr>
          <p:cNvSpPr/>
          <p:nvPr/>
        </p:nvSpPr>
        <p:spPr>
          <a:xfrm rot="5400000">
            <a:off x="5242876" y="910431"/>
            <a:ext cx="287862" cy="28422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2" name="Text Placeholder 1"/>
          <p:cNvSpPr txBox="1">
            <a:spLocks/>
          </p:cNvSpPr>
          <p:nvPr/>
        </p:nvSpPr>
        <p:spPr>
          <a:xfrm>
            <a:off x="5861508" y="6307790"/>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318013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p:bldP spid="46" grpId="0"/>
      <p:bldP spid="47" grpId="0"/>
      <p:bldP spid="48" grpId="0"/>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grpSp>
        <p:nvGrpSpPr>
          <p:cNvPr id="3" name="Group 2">
            <a:extLst>
              <a:ext uri="{FF2B5EF4-FFF2-40B4-BE49-F238E27FC236}">
                <a16:creationId xmlns="" xmlns:a16="http://schemas.microsoft.com/office/drawing/2014/main" id="{24B0FF5B-5857-4DD2-8316-525F7AB76D4C}"/>
              </a:ext>
            </a:extLst>
          </p:cNvPr>
          <p:cNvGrpSpPr/>
          <p:nvPr/>
        </p:nvGrpSpPr>
        <p:grpSpPr>
          <a:xfrm>
            <a:off x="0" y="770709"/>
            <a:ext cx="5237907" cy="739912"/>
            <a:chOff x="5207975" y="2573079"/>
            <a:chExt cx="6983876" cy="1711842"/>
          </a:xfrm>
        </p:grpSpPr>
        <p:sp>
          <p:nvSpPr>
            <p:cNvPr id="2" name="Rectangle 1">
              <a:extLst>
                <a:ext uri="{FF2B5EF4-FFF2-40B4-BE49-F238E27FC236}">
                  <a16:creationId xmlns="" xmlns:a16="http://schemas.microsoft.com/office/drawing/2014/main" id="{2FD24A37-A04F-4CF8-80D7-1D65CB9073FD}"/>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smtClean="0"/>
                <a:t> LITERATURE REVIEW</a:t>
              </a:r>
              <a:endParaRPr lang="ko-KR" altLang="en-US" sz="2800" dirty="0"/>
            </a:p>
          </p:txBody>
        </p:sp>
        <p:sp>
          <p:nvSpPr>
            <p:cNvPr id="6" name="Rectangle 5">
              <a:extLst>
                <a:ext uri="{FF2B5EF4-FFF2-40B4-BE49-F238E27FC236}">
                  <a16:creationId xmlns="" xmlns:a16="http://schemas.microsoft.com/office/drawing/2014/main" id="{AE50E034-FB76-415F-B18C-807D285EA85C}"/>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7" name="Rectangle 6"/>
          <p:cNvSpPr/>
          <p:nvPr/>
        </p:nvSpPr>
        <p:spPr>
          <a:xfrm>
            <a:off x="3747887" y="1518126"/>
            <a:ext cx="4689565" cy="3785652"/>
          </a:xfrm>
          <a:prstGeom prst="rect">
            <a:avLst/>
          </a:prstGeom>
        </p:spPr>
        <p:txBody>
          <a:bodyPr wrap="square">
            <a:spAutoFit/>
          </a:bodyPr>
          <a:lstStyle/>
          <a:p>
            <a:pPr algn="just"/>
            <a:r>
              <a:rPr lang="en-US" sz="1600" dirty="0">
                <a:latin typeface="Times New Roman" panose="02020603050405020304" pitchFamily="18" charset="0"/>
                <a:ea typeface="Times New Roman" panose="02020603050405020304" pitchFamily="18" charset="0"/>
              </a:rPr>
              <a:t>The rate of student accessibility depends on the engagement of each student </a:t>
            </a:r>
            <a:r>
              <a:rPr lang="en-US" sz="1600" dirty="0">
                <a:latin typeface="Times New Roman" panose="02020603050405020304" pitchFamily="18" charset="0"/>
                <a:ea typeface="Calibri" panose="020F0502020204030204" pitchFamily="34" charset="0"/>
              </a:rPr>
              <a:t>(</a:t>
            </a:r>
            <a:r>
              <a:rPr lang="en-US" sz="1600" dirty="0" err="1">
                <a:latin typeface="Times New Roman" panose="02020603050405020304" pitchFamily="18" charset="0"/>
                <a:ea typeface="Calibri" panose="020F0502020204030204" pitchFamily="34" charset="0"/>
              </a:rPr>
              <a:t>Wahyuningsih</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Suharmini</a:t>
            </a:r>
            <a:r>
              <a:rPr lang="en-US" sz="1600" dirty="0">
                <a:latin typeface="Times New Roman" panose="02020603050405020304" pitchFamily="18" charset="0"/>
                <a:ea typeface="Calibri" panose="020F0502020204030204" pitchFamily="34" charset="0"/>
              </a:rPr>
              <a:t> Sri et al., 2014). </a:t>
            </a:r>
            <a:r>
              <a:rPr lang="en-US" sz="1600" dirty="0" smtClean="0">
                <a:latin typeface="Times New Roman" panose="02020603050405020304" pitchFamily="18" charset="0"/>
                <a:ea typeface="Calibri" panose="020F0502020204030204" pitchFamily="34" charset="0"/>
              </a:rPr>
              <a:t>Our study highlights </a:t>
            </a:r>
            <a:r>
              <a:rPr lang="en-US" sz="1600" dirty="0">
                <a:latin typeface="Times New Roman" panose="02020603050405020304" pitchFamily="18" charset="0"/>
                <a:ea typeface="Calibri" panose="020F0502020204030204" pitchFamily="34" charset="0"/>
              </a:rPr>
              <a:t>findings concerning the usability and utility of </a:t>
            </a:r>
            <a:r>
              <a:rPr lang="en-US" sz="1600" dirty="0" smtClean="0">
                <a:latin typeface="Times New Roman" panose="02020603050405020304" pitchFamily="18" charset="0"/>
                <a:ea typeface="Calibri" panose="020F0502020204030204" pitchFamily="34" charset="0"/>
              </a:rPr>
              <a:t>UT-online </a:t>
            </a:r>
            <a:r>
              <a:rPr lang="en-US" sz="1600" dirty="0">
                <a:latin typeface="Times New Roman" panose="02020603050405020304" pitchFamily="18" charset="0"/>
                <a:ea typeface="Calibri" panose="020F0502020204030204" pitchFamily="34" charset="0"/>
              </a:rPr>
              <a:t>measured by the scores that represent positive attitudes of the students toward the facilities featured </a:t>
            </a:r>
            <a:r>
              <a:rPr lang="en-US" sz="1600" dirty="0" smtClean="0">
                <a:latin typeface="Times New Roman" panose="02020603050405020304" pitchFamily="18" charset="0"/>
                <a:ea typeface="Calibri" panose="020F0502020204030204" pitchFamily="34" charset="0"/>
              </a:rPr>
              <a:t>at UT-online. We also </a:t>
            </a:r>
            <a:r>
              <a:rPr lang="en-US" sz="1600" dirty="0">
                <a:latin typeface="Times New Roman" panose="02020603050405020304" pitchFamily="18" charset="0"/>
                <a:ea typeface="Calibri" panose="020F0502020204030204" pitchFamily="34" charset="0"/>
              </a:rPr>
              <a:t>provide recommendations on the efficacy of UT-online and its utilization for academic </a:t>
            </a:r>
            <a:r>
              <a:rPr lang="en-US" sz="1600" dirty="0" smtClean="0">
                <a:latin typeface="Times New Roman" panose="02020603050405020304" pitchFamily="18" charset="0"/>
                <a:ea typeface="Calibri" panose="020F0502020204030204" pitchFamily="34" charset="0"/>
              </a:rPr>
              <a:t>milestones </a:t>
            </a:r>
            <a:r>
              <a:rPr lang="en-US" sz="1600" dirty="0">
                <a:latin typeface="Times New Roman" panose="02020603050405020304" pitchFamily="18" charset="0"/>
                <a:ea typeface="Calibri" panose="020F0502020204030204" pitchFamily="34" charset="0"/>
              </a:rPr>
              <a:t>(</a:t>
            </a:r>
            <a:r>
              <a:rPr lang="en-US" sz="1600" dirty="0" err="1">
                <a:latin typeface="Times New Roman" panose="02020603050405020304" pitchFamily="18" charset="0"/>
                <a:ea typeface="Calibri" panose="020F0502020204030204" pitchFamily="34" charset="0"/>
              </a:rPr>
              <a:t>Sugilar</a:t>
            </a:r>
            <a:r>
              <a:rPr lang="en-US" sz="1600" dirty="0">
                <a:latin typeface="Times New Roman" panose="02020603050405020304" pitchFamily="18" charset="0"/>
                <a:ea typeface="Calibri" panose="020F0502020204030204" pitchFamily="34" charset="0"/>
              </a:rPr>
              <a:t> et al., 2014). Based on these findings, a re-evaluation is necessary after a process of large-scale socialization (including student orientation, simply known as OSMB at UT) to examine the increase in the perceived ease of use of UT-online and in the online-tutoring enrollment among students of Non Basic Education</a:t>
            </a:r>
            <a:r>
              <a:rPr lang="en-US" sz="1500" dirty="0">
                <a:solidFill>
                  <a:schemeClr val="tx1">
                    <a:lumMod val="75000"/>
                    <a:lumOff val="25000"/>
                  </a:schemeClr>
                </a:solidFill>
                <a:latin typeface="Times New Roman" panose="02020603050405020304" pitchFamily="18" charset="0"/>
                <a:ea typeface="Calibri" panose="020F0502020204030204" pitchFamily="34" charset="0"/>
              </a:rPr>
              <a:t>. </a:t>
            </a:r>
            <a:endParaRPr lang="en-US" sz="1500" dirty="0">
              <a:solidFill>
                <a:schemeClr val="tx1">
                  <a:lumMod val="75000"/>
                  <a:lumOff val="25000"/>
                </a:schemeClr>
              </a:solidFill>
            </a:endParaRPr>
          </a:p>
        </p:txBody>
      </p:sp>
      <p:sp>
        <p:nvSpPr>
          <p:cNvPr id="9" name="Text Placeholder 1"/>
          <p:cNvSpPr txBox="1">
            <a:spLocks/>
          </p:cNvSpPr>
          <p:nvPr/>
        </p:nvSpPr>
        <p:spPr>
          <a:xfrm>
            <a:off x="5861508" y="6321237"/>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153909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ppt_w*0.70"/>
                                          </p:val>
                                        </p:tav>
                                        <p:tav tm="100000">
                                          <p:val>
                                            <p:strVal val="#ppt_w"/>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animEffect transition="in" filter="fade">
                                      <p:cBhvr>
                                        <p:cTn id="9" dur="5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strVal val="#ppt_w*0.70"/>
                                          </p:val>
                                        </p:tav>
                                        <p:tav tm="100000">
                                          <p:val>
                                            <p:strVal val="#ppt_w"/>
                                          </p:val>
                                        </p:tav>
                                      </p:tavLst>
                                    </p:anim>
                                    <p:anim calcmode="lin" valueType="num">
                                      <p:cBhvr>
                                        <p:cTn id="13" dur="5000" fill="hold"/>
                                        <p:tgtEl>
                                          <p:spTgt spid="7"/>
                                        </p:tgtEl>
                                        <p:attrNameLst>
                                          <p:attrName>ppt_h</p:attrName>
                                        </p:attrNameLst>
                                      </p:cBhvr>
                                      <p:tavLst>
                                        <p:tav tm="0">
                                          <p:val>
                                            <p:strVal val="#ppt_h"/>
                                          </p:val>
                                        </p:tav>
                                        <p:tav tm="100000">
                                          <p:val>
                                            <p:strVal val="#ppt_h"/>
                                          </p:val>
                                        </p:tav>
                                      </p:tavLst>
                                    </p:anim>
                                    <p:animEffect transition="in" filter="fade">
                                      <p:cBhvr>
                                        <p:cTn id="1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sp>
        <p:nvSpPr>
          <p:cNvPr id="6" name="Rectangle 5">
            <a:extLst>
              <a:ext uri="{FF2B5EF4-FFF2-40B4-BE49-F238E27FC236}">
                <a16:creationId xmlns="" xmlns:a16="http://schemas.microsoft.com/office/drawing/2014/main" id="{9CF2E40A-FE92-4AD4-8A9C-8F88EA286EA8}"/>
              </a:ext>
            </a:extLst>
          </p:cNvPr>
          <p:cNvSpPr/>
          <p:nvPr/>
        </p:nvSpPr>
        <p:spPr>
          <a:xfrm>
            <a:off x="986277" y="1244940"/>
            <a:ext cx="577763" cy="81220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0" name="TextBox 9">
            <a:extLst>
              <a:ext uri="{FF2B5EF4-FFF2-40B4-BE49-F238E27FC236}">
                <a16:creationId xmlns="" xmlns:a16="http://schemas.microsoft.com/office/drawing/2014/main" id="{27DD4295-CD6B-4944-B666-A04174DD5A2B}"/>
              </a:ext>
            </a:extLst>
          </p:cNvPr>
          <p:cNvSpPr txBox="1"/>
          <p:nvPr/>
        </p:nvSpPr>
        <p:spPr>
          <a:xfrm>
            <a:off x="-10629" y="2343004"/>
            <a:ext cx="2539594" cy="369332"/>
          </a:xfrm>
          <a:prstGeom prst="rect">
            <a:avLst/>
          </a:prstGeom>
          <a:noFill/>
        </p:spPr>
        <p:txBody>
          <a:bodyPr wrap="square" rtlCol="0" anchor="ctr">
            <a:spAutoFit/>
          </a:bodyPr>
          <a:lstStyle/>
          <a:p>
            <a:pPr algn="ctr"/>
            <a:r>
              <a:rPr lang="en-US" altLang="ko-KR" dirty="0" smtClean="0">
                <a:solidFill>
                  <a:schemeClr val="bg1"/>
                </a:solidFill>
                <a:cs typeface="Arial" pitchFamily="34" charset="0"/>
              </a:rPr>
              <a:t>THEORETICAL CONCEPT</a:t>
            </a:r>
            <a:endParaRPr lang="ko-KR" altLang="en-US" dirty="0">
              <a:solidFill>
                <a:schemeClr val="bg1"/>
              </a:solidFill>
              <a:cs typeface="Arial" pitchFamily="34" charset="0"/>
            </a:endParaRPr>
          </a:p>
        </p:txBody>
      </p:sp>
      <p:sp>
        <p:nvSpPr>
          <p:cNvPr id="11" name="Rectangle 10">
            <a:extLst>
              <a:ext uri="{FF2B5EF4-FFF2-40B4-BE49-F238E27FC236}">
                <a16:creationId xmlns="" xmlns:a16="http://schemas.microsoft.com/office/drawing/2014/main" id="{5E4F5302-2AEF-4116-B1C5-6C7C5BE7506D}"/>
              </a:ext>
            </a:extLst>
          </p:cNvPr>
          <p:cNvSpPr/>
          <p:nvPr/>
        </p:nvSpPr>
        <p:spPr>
          <a:xfrm>
            <a:off x="5220508" y="1449432"/>
            <a:ext cx="3499427" cy="646331"/>
          </a:xfrm>
          <a:prstGeom prst="rect">
            <a:avLst/>
          </a:prstGeom>
        </p:spPr>
        <p:txBody>
          <a:bodyPr wrap="square">
            <a:spAutoFit/>
          </a:bodyPr>
          <a:lstStyle/>
          <a:p>
            <a:pPr algn="dist"/>
            <a:r>
              <a:rPr lang="en-US" altLang="ko-KR" sz="3600" b="1" dirty="0" smtClean="0">
                <a:solidFill>
                  <a:schemeClr val="tx1">
                    <a:lumMod val="65000"/>
                    <a:lumOff val="35000"/>
                  </a:schemeClr>
                </a:solidFill>
                <a:latin typeface="+mj-lt"/>
                <a:cs typeface="Arial" pitchFamily="34" charset="0"/>
              </a:rPr>
              <a:t>ACCESSIBILITY</a:t>
            </a:r>
            <a:endParaRPr lang="en-US" sz="3600" dirty="0">
              <a:solidFill>
                <a:schemeClr val="tx1">
                  <a:lumMod val="65000"/>
                  <a:lumOff val="35000"/>
                </a:schemeClr>
              </a:solidFill>
              <a:latin typeface="+mj-lt"/>
            </a:endParaRPr>
          </a:p>
        </p:txBody>
      </p:sp>
      <p:sp>
        <p:nvSpPr>
          <p:cNvPr id="14" name="TextBox 13">
            <a:extLst>
              <a:ext uri="{FF2B5EF4-FFF2-40B4-BE49-F238E27FC236}">
                <a16:creationId xmlns="" xmlns:a16="http://schemas.microsoft.com/office/drawing/2014/main" id="{0EA675A5-A096-41E8-B863-0484ADD59CAF}"/>
              </a:ext>
            </a:extLst>
          </p:cNvPr>
          <p:cNvSpPr txBox="1"/>
          <p:nvPr/>
        </p:nvSpPr>
        <p:spPr>
          <a:xfrm>
            <a:off x="5234940" y="2168642"/>
            <a:ext cx="3653566" cy="3785652"/>
          </a:xfrm>
          <a:prstGeom prst="rect">
            <a:avLst/>
          </a:prstGeom>
          <a:noFill/>
        </p:spPr>
        <p:txBody>
          <a:bodyPr wrap="square" rtlCol="0">
            <a:spAutoFit/>
          </a:bodyPr>
          <a:lstStyle/>
          <a:p>
            <a:pPr algn="just"/>
            <a:r>
              <a:rPr lang="en-US" sz="1600" dirty="0"/>
              <a:t>The core concept of accessibility lies on the ease of access to destinations that can set a sense of comfort when individuals pursue their activities (</a:t>
            </a:r>
            <a:r>
              <a:rPr lang="en-US" sz="1600" dirty="0" err="1"/>
              <a:t>Widyonarso</a:t>
            </a:r>
            <a:r>
              <a:rPr lang="en-US" sz="1600" dirty="0"/>
              <a:t>, 2014 in </a:t>
            </a:r>
            <a:r>
              <a:rPr lang="en-US" sz="1600" dirty="0" err="1"/>
              <a:t>Wahyuningsih</a:t>
            </a:r>
            <a:r>
              <a:rPr lang="en-US" sz="1600" dirty="0"/>
              <a:t>, 2015). </a:t>
            </a:r>
            <a:r>
              <a:rPr lang="en-US" sz="1600" dirty="0" smtClean="0"/>
              <a:t>In academic </a:t>
            </a:r>
            <a:r>
              <a:rPr lang="en-US" sz="1600" dirty="0"/>
              <a:t>landscapes, accessible technology infrastructure helps students absorb information at the tips of their fingers in a more accurate and effective manner. </a:t>
            </a:r>
            <a:r>
              <a:rPr lang="en-US" sz="1600" dirty="0" smtClean="0"/>
              <a:t>With </a:t>
            </a:r>
            <a:r>
              <a:rPr lang="en-US" sz="1600" dirty="0"/>
              <a:t>regard to UT system, access implies the entry point for students who wish to get connected with or take advantage of learning facilities and services, particularly online tutoring (</a:t>
            </a:r>
            <a:r>
              <a:rPr lang="en-US" sz="1600" dirty="0" err="1"/>
              <a:t>Tuton</a:t>
            </a:r>
            <a:r>
              <a:rPr lang="en-US" sz="1600" dirty="0"/>
              <a:t>). </a:t>
            </a:r>
            <a:endParaRPr lang="ko-KR" altLang="en-US" sz="800" dirty="0">
              <a:cs typeface="Arial" pitchFamily="34" charset="0"/>
            </a:endParaRPr>
          </a:p>
        </p:txBody>
      </p:sp>
      <p:sp>
        <p:nvSpPr>
          <p:cNvPr id="16" name="Rectangle 15">
            <a:extLst>
              <a:ext uri="{FF2B5EF4-FFF2-40B4-BE49-F238E27FC236}">
                <a16:creationId xmlns="" xmlns:a16="http://schemas.microsoft.com/office/drawing/2014/main" id="{F9511C2F-E5F2-471F-AD6F-25A0F84BCEA3}"/>
              </a:ext>
            </a:extLst>
          </p:cNvPr>
          <p:cNvSpPr/>
          <p:nvPr/>
        </p:nvSpPr>
        <p:spPr>
          <a:xfrm>
            <a:off x="5234940" y="2057584"/>
            <a:ext cx="3909060" cy="4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2886891" y="783772"/>
            <a:ext cx="1899422" cy="252158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r>
              <a:rPr lang="en-US" sz="1600" dirty="0" smtClean="0">
                <a:solidFill>
                  <a:schemeClr val="tx1">
                    <a:lumMod val="75000"/>
                    <a:lumOff val="25000"/>
                  </a:schemeClr>
                </a:solidFill>
              </a:rPr>
              <a:t>Tutoring as a Learning Assistance</a:t>
            </a:r>
            <a:endParaRPr lang="en-US" sz="1600" dirty="0">
              <a:solidFill>
                <a:schemeClr val="tx1">
                  <a:lumMod val="75000"/>
                  <a:lumOff val="25000"/>
                </a:schemeClr>
              </a:solidFill>
            </a:endParaRPr>
          </a:p>
        </p:txBody>
      </p:sp>
      <p:sp>
        <p:nvSpPr>
          <p:cNvPr id="17" name="Rectangle 16"/>
          <p:cNvSpPr/>
          <p:nvPr/>
        </p:nvSpPr>
        <p:spPr>
          <a:xfrm>
            <a:off x="0" y="3722914"/>
            <a:ext cx="1463040" cy="252158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r>
              <a:rPr lang="en-US" sz="1600" dirty="0" smtClean="0">
                <a:solidFill>
                  <a:schemeClr val="tx1">
                    <a:lumMod val="75000"/>
                    <a:lumOff val="25000"/>
                  </a:schemeClr>
                </a:solidFill>
              </a:rPr>
              <a:t>academic interactions with tutors and peers</a:t>
            </a:r>
            <a:endParaRPr lang="en-US" sz="1600" dirty="0">
              <a:solidFill>
                <a:schemeClr val="tx1">
                  <a:lumMod val="75000"/>
                  <a:lumOff val="25000"/>
                </a:schemeClr>
              </a:solidFill>
            </a:endParaRPr>
          </a:p>
        </p:txBody>
      </p:sp>
      <p:sp>
        <p:nvSpPr>
          <p:cNvPr id="19" name="Rectangle 18"/>
          <p:cNvSpPr/>
          <p:nvPr/>
        </p:nvSpPr>
        <p:spPr>
          <a:xfrm>
            <a:off x="1594145" y="3722914"/>
            <a:ext cx="1488689" cy="252158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sz="500" dirty="0" smtClean="0">
              <a:solidFill>
                <a:schemeClr val="tx1">
                  <a:lumMod val="75000"/>
                  <a:lumOff val="25000"/>
                </a:schemeClr>
              </a:solidFill>
            </a:endParaRPr>
          </a:p>
          <a:p>
            <a:pPr algn="ctr"/>
            <a:r>
              <a:rPr lang="en-US" sz="1600" dirty="0" smtClean="0">
                <a:solidFill>
                  <a:schemeClr val="tx1">
                    <a:lumMod val="75000"/>
                    <a:lumOff val="25000"/>
                  </a:schemeClr>
                </a:solidFill>
              </a:rPr>
              <a:t>the principles of knowledge and skills acquired from assignments</a:t>
            </a:r>
            <a:endParaRPr lang="en-US" sz="1600" dirty="0">
              <a:solidFill>
                <a:schemeClr val="tx1">
                  <a:lumMod val="75000"/>
                  <a:lumOff val="25000"/>
                </a:schemeClr>
              </a:solidFill>
            </a:endParaRPr>
          </a:p>
        </p:txBody>
      </p:sp>
      <p:sp>
        <p:nvSpPr>
          <p:cNvPr id="20" name="Rectangle 19"/>
          <p:cNvSpPr/>
          <p:nvPr/>
        </p:nvSpPr>
        <p:spPr>
          <a:xfrm>
            <a:off x="3188290" y="3722914"/>
            <a:ext cx="1564040" cy="252158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a:solidFill>
                <a:schemeClr val="tx1">
                  <a:lumMod val="75000"/>
                  <a:lumOff val="25000"/>
                </a:schemeClr>
              </a:solidFill>
            </a:endParaRPr>
          </a:p>
          <a:p>
            <a:pPr algn="ctr"/>
            <a:endParaRPr lang="en-US" dirty="0" smtClean="0">
              <a:solidFill>
                <a:schemeClr val="tx1">
                  <a:lumMod val="75000"/>
                  <a:lumOff val="25000"/>
                </a:schemeClr>
              </a:solidFill>
            </a:endParaRPr>
          </a:p>
          <a:p>
            <a:pPr algn="ctr"/>
            <a:r>
              <a:rPr lang="en-US" sz="1600" dirty="0" smtClean="0">
                <a:solidFill>
                  <a:schemeClr val="tx1">
                    <a:lumMod val="75000"/>
                    <a:lumOff val="25000"/>
                  </a:schemeClr>
                </a:solidFill>
              </a:rPr>
              <a:t>independent learning</a:t>
            </a:r>
            <a:endParaRPr lang="en-US" sz="1600" dirty="0">
              <a:solidFill>
                <a:schemeClr val="tx1">
                  <a:lumMod val="75000"/>
                  <a:lumOff val="25000"/>
                </a:schemeClr>
              </a:solidFill>
            </a:endParaRPr>
          </a:p>
        </p:txBody>
      </p:sp>
      <p:pic>
        <p:nvPicPr>
          <p:cNvPr id="4" name="Picture 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351267" y="1449432"/>
            <a:ext cx="970669" cy="970669"/>
          </a:xfrm>
          <a:prstGeom prst="rect">
            <a:avLst/>
          </a:prstGeom>
        </p:spPr>
      </p:pic>
      <p:pic>
        <p:nvPicPr>
          <p:cNvPr id="21" name="Picture 20"/>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84414" y="4622074"/>
            <a:ext cx="494211" cy="510153"/>
          </a:xfrm>
          <a:prstGeom prst="rect">
            <a:avLst/>
          </a:prstGeom>
        </p:spPr>
      </p:pic>
      <p:pic>
        <p:nvPicPr>
          <p:cNvPr id="22" name="Picture 21"/>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127969" y="4483520"/>
            <a:ext cx="421040" cy="421040"/>
          </a:xfrm>
          <a:prstGeom prst="rect">
            <a:avLst/>
          </a:prstGeom>
        </p:spPr>
      </p:pic>
      <p:pic>
        <p:nvPicPr>
          <p:cNvPr id="23" name="Picture 22"/>
          <p:cNvPicPr>
            <a:picLocks noChangeAspect="1"/>
          </p:cNvPicPr>
          <p:nvPr/>
        </p:nvPicPr>
        <p:blipFill>
          <a:blip r:embed="rId8">
            <a:extLst>
              <a:ext uri="{BEBA8EAE-BF5A-486C-A8C5-ECC9F3942E4B}">
                <a14:imgProps xmlns:a14="http://schemas.microsoft.com/office/drawing/2010/main">
                  <a14:imgLayer r:embed="rId9">
                    <a14:imgEffect>
                      <a14:artisticPhotocopy/>
                    </a14:imgEffect>
                    <a14:imgEffect>
                      <a14:brightnessContrast bright="-23000"/>
                    </a14:imgEffect>
                  </a14:imgLayer>
                </a14:imgProps>
              </a:ext>
              <a:ext uri="{28A0092B-C50C-407E-A947-70E740481C1C}">
                <a14:useLocalDpi xmlns:a14="http://schemas.microsoft.com/office/drawing/2010/main" val="0"/>
              </a:ext>
            </a:extLst>
          </a:blip>
          <a:stretch>
            <a:fillRect/>
          </a:stretch>
        </p:blipFill>
        <p:spPr>
          <a:xfrm>
            <a:off x="3497325" y="4724557"/>
            <a:ext cx="945969" cy="945969"/>
          </a:xfrm>
          <a:prstGeom prst="rect">
            <a:avLst/>
          </a:prstGeom>
        </p:spPr>
      </p:pic>
      <p:sp>
        <p:nvSpPr>
          <p:cNvPr id="18" name="Text Placeholder 1"/>
          <p:cNvSpPr txBox="1">
            <a:spLocks/>
          </p:cNvSpPr>
          <p:nvPr/>
        </p:nvSpPr>
        <p:spPr>
          <a:xfrm>
            <a:off x="5874955" y="6321237"/>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25595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anim calcmode="lin" valueType="num">
                                      <p:cBhvr>
                                        <p:cTn id="20" dur="3000" fill="hold"/>
                                        <p:tgtEl>
                                          <p:spTgt spid="2"/>
                                        </p:tgtEl>
                                        <p:attrNameLst>
                                          <p:attrName>ppt_x</p:attrName>
                                        </p:attrNameLst>
                                      </p:cBhvr>
                                      <p:tavLst>
                                        <p:tav tm="0">
                                          <p:val>
                                            <p:strVal val="#ppt_x"/>
                                          </p:val>
                                        </p:tav>
                                        <p:tav tm="100000">
                                          <p:val>
                                            <p:strVal val="#ppt_x"/>
                                          </p:val>
                                        </p:tav>
                                      </p:tavLst>
                                    </p:anim>
                                    <p:anim calcmode="lin" valueType="num">
                                      <p:cBhvr>
                                        <p:cTn id="21" dur="3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0"/>
                                        <p:tgtEl>
                                          <p:spTgt spid="4"/>
                                        </p:tgtEl>
                                      </p:cBhvr>
                                    </p:animEffect>
                                    <p:anim calcmode="lin" valueType="num">
                                      <p:cBhvr>
                                        <p:cTn id="25" dur="3000" fill="hold"/>
                                        <p:tgtEl>
                                          <p:spTgt spid="4"/>
                                        </p:tgtEl>
                                        <p:attrNameLst>
                                          <p:attrName>ppt_x</p:attrName>
                                        </p:attrNameLst>
                                      </p:cBhvr>
                                      <p:tavLst>
                                        <p:tav tm="0">
                                          <p:val>
                                            <p:strVal val="#ppt_x"/>
                                          </p:val>
                                        </p:tav>
                                        <p:tav tm="100000">
                                          <p:val>
                                            <p:strVal val="#ppt_x"/>
                                          </p:val>
                                        </p:tav>
                                      </p:tavLst>
                                    </p:anim>
                                    <p:anim calcmode="lin" valueType="num">
                                      <p:cBhvr>
                                        <p:cTn id="26"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par>
                                <p:cTn id="34" presetID="55"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strVal val="#ppt_w*0.70"/>
                                          </p:val>
                                        </p:tav>
                                        <p:tav tm="100000">
                                          <p:val>
                                            <p:strVal val="#ppt_w"/>
                                          </p:val>
                                        </p:tav>
                                      </p:tavLst>
                                    </p:anim>
                                    <p:anim calcmode="lin" valueType="num">
                                      <p:cBhvr>
                                        <p:cTn id="37" dur="1000" fill="hold"/>
                                        <p:tgtEl>
                                          <p:spTgt spid="21"/>
                                        </p:tgtEl>
                                        <p:attrNameLst>
                                          <p:attrName>ppt_h</p:attrName>
                                        </p:attrNameLst>
                                      </p:cBhvr>
                                      <p:tavLst>
                                        <p:tav tm="0">
                                          <p:val>
                                            <p:strVal val="#ppt_h"/>
                                          </p:val>
                                        </p:tav>
                                        <p:tav tm="100000">
                                          <p:val>
                                            <p:strVal val="#ppt_h"/>
                                          </p:val>
                                        </p:tav>
                                      </p:tavLst>
                                    </p:anim>
                                    <p:animEffect transition="in" filter="fade">
                                      <p:cBhvr>
                                        <p:cTn id="38" dur="1000"/>
                                        <p:tgtEl>
                                          <p:spTgt spid="21"/>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0.70"/>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par>
                                <p:cTn id="44" presetID="55"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strVal val="#ppt_w*0.70"/>
                                          </p:val>
                                        </p:tav>
                                        <p:tav tm="100000">
                                          <p:val>
                                            <p:strVal val="#ppt_w"/>
                                          </p:val>
                                        </p:tav>
                                      </p:tavLst>
                                    </p:anim>
                                    <p:anim calcmode="lin" valueType="num">
                                      <p:cBhvr>
                                        <p:cTn id="47" dur="1000" fill="hold"/>
                                        <p:tgtEl>
                                          <p:spTgt spid="22"/>
                                        </p:tgtEl>
                                        <p:attrNameLst>
                                          <p:attrName>ppt_h</p:attrName>
                                        </p:attrNameLst>
                                      </p:cBhvr>
                                      <p:tavLst>
                                        <p:tav tm="0">
                                          <p:val>
                                            <p:strVal val="#ppt_h"/>
                                          </p:val>
                                        </p:tav>
                                        <p:tav tm="100000">
                                          <p:val>
                                            <p:strVal val="#ppt_h"/>
                                          </p:val>
                                        </p:tav>
                                      </p:tavLst>
                                    </p:anim>
                                    <p:animEffect transition="in" filter="fade">
                                      <p:cBhvr>
                                        <p:cTn id="48" dur="1000"/>
                                        <p:tgtEl>
                                          <p:spTgt spid="22"/>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strVal val="#ppt_w*0.70"/>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Effect transition="in" filter="fade">
                                      <p:cBhvr>
                                        <p:cTn id="53" dur="1000"/>
                                        <p:tgtEl>
                                          <p:spTgt spid="20"/>
                                        </p:tgtEl>
                                      </p:cBhvr>
                                    </p:animEffect>
                                  </p:childTnLst>
                                </p:cTn>
                              </p:par>
                              <p:par>
                                <p:cTn id="54" presetID="55"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strVal val="#ppt_w*0.70"/>
                                          </p:val>
                                        </p:tav>
                                        <p:tav tm="100000">
                                          <p:val>
                                            <p:strVal val="#ppt_w"/>
                                          </p:val>
                                        </p:tav>
                                      </p:tavLst>
                                    </p:anim>
                                    <p:anim calcmode="lin" valueType="num">
                                      <p:cBhvr>
                                        <p:cTn id="57" dur="1000" fill="hold"/>
                                        <p:tgtEl>
                                          <p:spTgt spid="23"/>
                                        </p:tgtEl>
                                        <p:attrNameLst>
                                          <p:attrName>ppt_h</p:attrName>
                                        </p:attrNameLst>
                                      </p:cBhvr>
                                      <p:tavLst>
                                        <p:tav tm="0">
                                          <p:val>
                                            <p:strVal val="#ppt_h"/>
                                          </p:val>
                                        </p:tav>
                                        <p:tav tm="100000">
                                          <p:val>
                                            <p:strVal val="#ppt_h"/>
                                          </p:val>
                                        </p:tav>
                                      </p:tavLst>
                                    </p:anim>
                                    <p:animEffect transition="in" filter="fade">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4" grpId="0"/>
      <p:bldP spid="2" grpId="0" animBg="1"/>
      <p:bldP spid="17"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sp>
        <p:nvSpPr>
          <p:cNvPr id="6" name="Freeform: Shape 5">
            <a:extLst>
              <a:ext uri="{FF2B5EF4-FFF2-40B4-BE49-F238E27FC236}">
                <a16:creationId xmlns="" xmlns:a16="http://schemas.microsoft.com/office/drawing/2014/main" id="{6E2E9094-67D8-4A7C-B3AF-095F1FFF635E}"/>
              </a:ext>
            </a:extLst>
          </p:cNvPr>
          <p:cNvSpPr/>
          <p:nvPr/>
        </p:nvSpPr>
        <p:spPr>
          <a:xfrm>
            <a:off x="3967601" y="1907183"/>
            <a:ext cx="1146412" cy="2495000"/>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
        <p:nvSpPr>
          <p:cNvPr id="7" name="Rectangle 6"/>
          <p:cNvSpPr/>
          <p:nvPr/>
        </p:nvSpPr>
        <p:spPr>
          <a:xfrm>
            <a:off x="548640" y="2266635"/>
            <a:ext cx="4271553" cy="1708160"/>
          </a:xfrm>
          <a:prstGeom prst="rect">
            <a:avLst/>
          </a:prstGeom>
        </p:spPr>
        <p:txBody>
          <a:bodyPr wrap="square">
            <a:spAutoFit/>
          </a:bodyPr>
          <a:lstStyle/>
          <a:p>
            <a:pPr algn="just"/>
            <a:r>
              <a:rPr lang="en-US" sz="1500" dirty="0" err="1" smtClean="0">
                <a:solidFill>
                  <a:schemeClr val="bg1"/>
                </a:solidFill>
                <a:ea typeface="Times New Roman" panose="02020603050405020304" pitchFamily="18" charset="0"/>
                <a:cs typeface="Times New Roman" panose="02020603050405020304" pitchFamily="18" charset="0"/>
              </a:rPr>
              <a:t>Kloter</a:t>
            </a:r>
            <a:r>
              <a:rPr lang="en-US" sz="1500" dirty="0" smtClean="0">
                <a:solidFill>
                  <a:schemeClr val="bg1"/>
                </a:solidFill>
                <a:ea typeface="Times New Roman" panose="02020603050405020304" pitchFamily="18" charset="0"/>
                <a:cs typeface="Times New Roman" panose="02020603050405020304" pitchFamily="18" charset="0"/>
              </a:rPr>
              <a:t> (2002) shows that consumer preference indicates consumer’s individual desire to choose from a great assortment of products and services that manifests from their perception. Our study taps into the determinant factors of the preferences of students of Non Basic Education for the use of online learning services available at www.ut.ac.id. </a:t>
            </a:r>
            <a:endParaRPr lang="en-US" sz="1500" dirty="0">
              <a:solidFill>
                <a:schemeClr val="bg1"/>
              </a:solidFill>
              <a:cs typeface="Times New Roman" panose="02020603050405020304" pitchFamily="18" charset="0"/>
            </a:endParaRPr>
          </a:p>
        </p:txBody>
      </p:sp>
      <p:sp>
        <p:nvSpPr>
          <p:cNvPr id="8" name="Rectangle 7"/>
          <p:cNvSpPr/>
          <p:nvPr/>
        </p:nvSpPr>
        <p:spPr>
          <a:xfrm>
            <a:off x="548640" y="833464"/>
            <a:ext cx="4542205" cy="646331"/>
          </a:xfrm>
          <a:prstGeom prst="rect">
            <a:avLst/>
          </a:prstGeom>
        </p:spPr>
        <p:txBody>
          <a:bodyPr wrap="none">
            <a:spAutoFit/>
          </a:bodyPr>
          <a:lstStyle/>
          <a:p>
            <a:pPr lvl="0">
              <a:spcBef>
                <a:spcPts val="0"/>
              </a:spcBef>
              <a:spcAft>
                <a:spcPts val="0"/>
              </a:spcAft>
            </a:pPr>
            <a:r>
              <a:rPr lang="en-US" sz="2800" dirty="0">
                <a:solidFill>
                  <a:schemeClr val="bg1"/>
                </a:solidFill>
              </a:rPr>
              <a:t>Preference </a:t>
            </a:r>
            <a:r>
              <a:rPr lang="en-US" sz="2800" dirty="0" smtClean="0">
                <a:solidFill>
                  <a:schemeClr val="bg1"/>
                </a:solidFill>
              </a:rPr>
              <a:t>to U</a:t>
            </a:r>
            <a:r>
              <a:rPr lang="en-US" sz="3600" dirty="0" smtClean="0">
                <a:solidFill>
                  <a:schemeClr val="bg1"/>
                </a:solidFill>
              </a:rPr>
              <a:t>se</a:t>
            </a:r>
            <a:r>
              <a:rPr lang="en-US" sz="2800" dirty="0" smtClean="0">
                <a:solidFill>
                  <a:schemeClr val="bg1"/>
                </a:solidFill>
              </a:rPr>
              <a:t> </a:t>
            </a:r>
            <a:r>
              <a:rPr lang="en-US" sz="3600" dirty="0">
                <a:solidFill>
                  <a:schemeClr val="bg1"/>
                </a:solidFill>
              </a:rPr>
              <a:t>UT</a:t>
            </a:r>
            <a:r>
              <a:rPr lang="en-US" sz="2800" dirty="0">
                <a:solidFill>
                  <a:schemeClr val="bg1"/>
                </a:solidFill>
              </a:rPr>
              <a:t>-Online</a:t>
            </a:r>
            <a:endParaRPr lang="en-US" sz="2800" dirty="0">
              <a:solidFill>
                <a:schemeClr val="bg1"/>
              </a:solidFill>
              <a:effectLst/>
            </a:endParaRPr>
          </a:p>
        </p:txBody>
      </p:sp>
      <p:sp>
        <p:nvSpPr>
          <p:cNvPr id="9" name="Text Placeholder 1"/>
          <p:cNvSpPr txBox="1">
            <a:spLocks/>
          </p:cNvSpPr>
          <p:nvPr/>
        </p:nvSpPr>
        <p:spPr>
          <a:xfrm>
            <a:off x="5861508" y="6348131"/>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40658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ppt_w*0.70"/>
                                          </p:val>
                                        </p:tav>
                                        <p:tav tm="100000">
                                          <p:val>
                                            <p:strVal val="#ppt_w"/>
                                          </p:val>
                                        </p:tav>
                                      </p:tavLst>
                                    </p:anim>
                                    <p:anim calcmode="lin" valueType="num">
                                      <p:cBhvr>
                                        <p:cTn id="8" dur="3000" fill="hold"/>
                                        <p:tgtEl>
                                          <p:spTgt spid="7"/>
                                        </p:tgtEl>
                                        <p:attrNameLst>
                                          <p:attrName>ppt_h</p:attrName>
                                        </p:attrNameLst>
                                      </p:cBhvr>
                                      <p:tavLst>
                                        <p:tav tm="0">
                                          <p:val>
                                            <p:strVal val="#ppt_h"/>
                                          </p:val>
                                        </p:tav>
                                        <p:tav tm="100000">
                                          <p:val>
                                            <p:strVal val="#ppt_h"/>
                                          </p:val>
                                        </p:tav>
                                      </p:tavLst>
                                    </p:anim>
                                    <p:animEffect transition="in" filter="fade">
                                      <p:cBhvr>
                                        <p:cTn id="9" dur="3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F84FB7E-8534-4EFC-9EF7-E1F05E39A794}"/>
              </a:ext>
            </a:extLst>
          </p:cNvPr>
          <p:cNvSpPr/>
          <p:nvPr/>
        </p:nvSpPr>
        <p:spPr>
          <a:xfrm>
            <a:off x="4211132" y="285258"/>
            <a:ext cx="435128" cy="435176"/>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a:solidFill>
                <a:prstClr val="white"/>
              </a:solidFill>
              <a:latin typeface="Arial"/>
              <a:cs typeface="Arial" pitchFamily="34" charset="0"/>
            </a:endParaRPr>
          </a:p>
        </p:txBody>
      </p:sp>
      <p:sp>
        <p:nvSpPr>
          <p:cNvPr id="10" name="Rectangle 9">
            <a:extLst>
              <a:ext uri="{FF2B5EF4-FFF2-40B4-BE49-F238E27FC236}">
                <a16:creationId xmlns="" xmlns:a16="http://schemas.microsoft.com/office/drawing/2014/main" id="{228A6E01-5C23-48C0-8ACF-9EAE4DE6D210}"/>
              </a:ext>
            </a:extLst>
          </p:cNvPr>
          <p:cNvSpPr/>
          <p:nvPr/>
        </p:nvSpPr>
        <p:spPr>
          <a:xfrm>
            <a:off x="2780670" y="283121"/>
            <a:ext cx="435128" cy="435176"/>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a:solidFill>
                <a:prstClr val="white"/>
              </a:solidFill>
              <a:latin typeface="Arial"/>
              <a:cs typeface="Arial" pitchFamily="34" charset="0"/>
            </a:endParaRPr>
          </a:p>
        </p:txBody>
      </p:sp>
      <p:sp>
        <p:nvSpPr>
          <p:cNvPr id="11" name="Rectangle 10">
            <a:extLst>
              <a:ext uri="{FF2B5EF4-FFF2-40B4-BE49-F238E27FC236}">
                <a16:creationId xmlns="" xmlns:a16="http://schemas.microsoft.com/office/drawing/2014/main" id="{024980A7-B5EC-49AE-A9BE-4AA8680AC92C}"/>
              </a:ext>
            </a:extLst>
          </p:cNvPr>
          <p:cNvSpPr/>
          <p:nvPr/>
        </p:nvSpPr>
        <p:spPr>
          <a:xfrm>
            <a:off x="4220417" y="875934"/>
            <a:ext cx="435128" cy="435176"/>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a:solidFill>
                <a:prstClr val="white"/>
              </a:solidFill>
              <a:latin typeface="Arial"/>
              <a:cs typeface="Arial" pitchFamily="34" charset="0"/>
            </a:endParaRPr>
          </a:p>
        </p:txBody>
      </p:sp>
      <p:sp>
        <p:nvSpPr>
          <p:cNvPr id="12" name="Rectangle 11">
            <a:extLst>
              <a:ext uri="{FF2B5EF4-FFF2-40B4-BE49-F238E27FC236}">
                <a16:creationId xmlns="" xmlns:a16="http://schemas.microsoft.com/office/drawing/2014/main" id="{A538B5F4-7E20-409D-AE28-A459D30D343F}"/>
              </a:ext>
            </a:extLst>
          </p:cNvPr>
          <p:cNvSpPr/>
          <p:nvPr/>
        </p:nvSpPr>
        <p:spPr>
          <a:xfrm>
            <a:off x="2780670" y="867984"/>
            <a:ext cx="435128" cy="435176"/>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a:solidFill>
                <a:prstClr val="white"/>
              </a:solidFill>
              <a:latin typeface="Arial"/>
              <a:cs typeface="Arial" pitchFamily="34" charset="0"/>
            </a:endParaRPr>
          </a:p>
        </p:txBody>
      </p:sp>
      <p:sp>
        <p:nvSpPr>
          <p:cNvPr id="13" name="TextBox 12">
            <a:extLst>
              <a:ext uri="{FF2B5EF4-FFF2-40B4-BE49-F238E27FC236}">
                <a16:creationId xmlns="" xmlns:a16="http://schemas.microsoft.com/office/drawing/2014/main" id="{987DE6EE-543F-41BB-A289-64A0DC0E4EA4}"/>
              </a:ext>
            </a:extLst>
          </p:cNvPr>
          <p:cNvSpPr txBox="1"/>
          <p:nvPr/>
        </p:nvSpPr>
        <p:spPr>
          <a:xfrm>
            <a:off x="3206513" y="300661"/>
            <a:ext cx="1013904" cy="415498"/>
          </a:xfrm>
          <a:prstGeom prst="rect">
            <a:avLst/>
          </a:prstGeom>
          <a:noFill/>
        </p:spPr>
        <p:txBody>
          <a:bodyPr wrap="square" rtlCol="0" anchor="ctr">
            <a:spAutoFit/>
          </a:bodyPr>
          <a:lstStyle/>
          <a:p>
            <a:pPr defTabSz="685715"/>
            <a:r>
              <a:rPr lang="en-US" altLang="ko-KR" sz="1050" b="1" dirty="0" smtClean="0">
                <a:solidFill>
                  <a:srgbClr val="262626"/>
                </a:solidFill>
                <a:latin typeface="Arial"/>
                <a:cs typeface="Arial" pitchFamily="34" charset="0"/>
              </a:rPr>
              <a:t>Online Tutoring</a:t>
            </a:r>
            <a:endParaRPr lang="ko-KR" altLang="en-US" sz="1050" b="1" dirty="0">
              <a:solidFill>
                <a:srgbClr val="262626"/>
              </a:solidFill>
              <a:latin typeface="Arial"/>
              <a:cs typeface="Arial" pitchFamily="34" charset="0"/>
            </a:endParaRPr>
          </a:p>
        </p:txBody>
      </p:sp>
      <p:sp>
        <p:nvSpPr>
          <p:cNvPr id="29" name="Rounded Rectangle 7">
            <a:extLst>
              <a:ext uri="{FF2B5EF4-FFF2-40B4-BE49-F238E27FC236}">
                <a16:creationId xmlns="" xmlns:a16="http://schemas.microsoft.com/office/drawing/2014/main" id="{74DDF1CB-E922-43DC-A9D4-8891D222F14D}"/>
              </a:ext>
            </a:extLst>
          </p:cNvPr>
          <p:cNvSpPr/>
          <p:nvPr/>
        </p:nvSpPr>
        <p:spPr>
          <a:xfrm>
            <a:off x="4289791" y="5674022"/>
            <a:ext cx="267359" cy="2307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15"/>
            <a:endParaRPr lang="ko-KR" altLang="en-US" sz="2025">
              <a:solidFill>
                <a:prstClr val="white"/>
              </a:solidFill>
              <a:latin typeface="Arial"/>
            </a:endParaRPr>
          </a:p>
        </p:txBody>
      </p:sp>
      <p:sp>
        <p:nvSpPr>
          <p:cNvPr id="33" name="Rectangle 32"/>
          <p:cNvSpPr/>
          <p:nvPr/>
        </p:nvSpPr>
        <p:spPr>
          <a:xfrm>
            <a:off x="4847828" y="1932965"/>
            <a:ext cx="3081881" cy="25215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lumMod val="75000"/>
                    <a:lumOff val="25000"/>
                  </a:schemeClr>
                </a:solidFill>
              </a:rPr>
              <a:t>SUAKA-UT</a:t>
            </a:r>
          </a:p>
          <a:p>
            <a:pPr algn="ctr"/>
            <a:r>
              <a:rPr lang="en-US" sz="1600" dirty="0" smtClean="0">
                <a:solidFill>
                  <a:schemeClr val="tx1">
                    <a:lumMod val="75000"/>
                    <a:lumOff val="25000"/>
                  </a:schemeClr>
                </a:solidFill>
              </a:rPr>
              <a:t>(Open Educational Resources at UPBJJ-UT of Makassar)</a:t>
            </a:r>
            <a:endParaRPr lang="en-US" sz="1600" dirty="0">
              <a:solidFill>
                <a:schemeClr val="tx1">
                  <a:lumMod val="75000"/>
                  <a:lumOff val="25000"/>
                </a:schemeClr>
              </a:solidFill>
            </a:endParaRPr>
          </a:p>
        </p:txBody>
      </p:sp>
      <p:sp>
        <p:nvSpPr>
          <p:cNvPr id="34" name="TextBox 33">
            <a:extLst>
              <a:ext uri="{FF2B5EF4-FFF2-40B4-BE49-F238E27FC236}">
                <a16:creationId xmlns="" xmlns:a16="http://schemas.microsoft.com/office/drawing/2014/main" id="{987DE6EE-543F-41BB-A289-64A0DC0E4EA4}"/>
              </a:ext>
            </a:extLst>
          </p:cNvPr>
          <p:cNvSpPr txBox="1"/>
          <p:nvPr/>
        </p:nvSpPr>
        <p:spPr>
          <a:xfrm>
            <a:off x="3206513" y="849754"/>
            <a:ext cx="1013904" cy="415498"/>
          </a:xfrm>
          <a:prstGeom prst="rect">
            <a:avLst/>
          </a:prstGeom>
          <a:noFill/>
        </p:spPr>
        <p:txBody>
          <a:bodyPr wrap="square" rtlCol="0" anchor="ctr">
            <a:spAutoFit/>
          </a:bodyPr>
          <a:lstStyle/>
          <a:p>
            <a:pPr defTabSz="685715"/>
            <a:r>
              <a:rPr lang="en-US" altLang="ko-KR" sz="1050" b="1" dirty="0" smtClean="0">
                <a:solidFill>
                  <a:srgbClr val="262626"/>
                </a:solidFill>
                <a:latin typeface="Arial"/>
                <a:cs typeface="Arial" pitchFamily="34" charset="0"/>
              </a:rPr>
              <a:t>Radio Tutoring</a:t>
            </a:r>
            <a:endParaRPr lang="ko-KR" altLang="en-US" sz="1050" b="1" dirty="0">
              <a:solidFill>
                <a:srgbClr val="262626"/>
              </a:solidFill>
              <a:latin typeface="Arial"/>
              <a:cs typeface="Arial" pitchFamily="34" charset="0"/>
            </a:endParaRPr>
          </a:p>
        </p:txBody>
      </p:sp>
      <p:sp>
        <p:nvSpPr>
          <p:cNvPr id="35" name="TextBox 34">
            <a:extLst>
              <a:ext uri="{FF2B5EF4-FFF2-40B4-BE49-F238E27FC236}">
                <a16:creationId xmlns="" xmlns:a16="http://schemas.microsoft.com/office/drawing/2014/main" id="{987DE6EE-543F-41BB-A289-64A0DC0E4EA4}"/>
              </a:ext>
            </a:extLst>
          </p:cNvPr>
          <p:cNvSpPr txBox="1"/>
          <p:nvPr/>
        </p:nvSpPr>
        <p:spPr>
          <a:xfrm>
            <a:off x="4655545" y="304936"/>
            <a:ext cx="1013904" cy="415498"/>
          </a:xfrm>
          <a:prstGeom prst="rect">
            <a:avLst/>
          </a:prstGeom>
          <a:noFill/>
        </p:spPr>
        <p:txBody>
          <a:bodyPr wrap="square" rtlCol="0" anchor="ctr">
            <a:spAutoFit/>
          </a:bodyPr>
          <a:lstStyle/>
          <a:p>
            <a:pPr defTabSz="685715"/>
            <a:r>
              <a:rPr lang="en-US" altLang="ko-KR" sz="1050" b="1" dirty="0" smtClean="0">
                <a:solidFill>
                  <a:srgbClr val="262626"/>
                </a:solidFill>
                <a:latin typeface="Arial"/>
                <a:cs typeface="Arial" pitchFamily="34" charset="0"/>
              </a:rPr>
              <a:t>Television Tutoring</a:t>
            </a:r>
            <a:endParaRPr lang="ko-KR" altLang="en-US" sz="1050" b="1" dirty="0">
              <a:solidFill>
                <a:srgbClr val="262626"/>
              </a:solidFill>
              <a:latin typeface="Arial"/>
              <a:cs typeface="Arial" pitchFamily="34" charset="0"/>
            </a:endParaRPr>
          </a:p>
        </p:txBody>
      </p:sp>
      <p:sp>
        <p:nvSpPr>
          <p:cNvPr id="36" name="TextBox 35">
            <a:extLst>
              <a:ext uri="{FF2B5EF4-FFF2-40B4-BE49-F238E27FC236}">
                <a16:creationId xmlns="" xmlns:a16="http://schemas.microsoft.com/office/drawing/2014/main" id="{987DE6EE-543F-41BB-A289-64A0DC0E4EA4}"/>
              </a:ext>
            </a:extLst>
          </p:cNvPr>
          <p:cNvSpPr txBox="1"/>
          <p:nvPr/>
        </p:nvSpPr>
        <p:spPr>
          <a:xfrm>
            <a:off x="4646260" y="849754"/>
            <a:ext cx="1013904" cy="415498"/>
          </a:xfrm>
          <a:prstGeom prst="rect">
            <a:avLst/>
          </a:prstGeom>
          <a:noFill/>
        </p:spPr>
        <p:txBody>
          <a:bodyPr wrap="square" rtlCol="0" anchor="ctr">
            <a:spAutoFit/>
          </a:bodyPr>
          <a:lstStyle/>
          <a:p>
            <a:pPr defTabSz="685715"/>
            <a:r>
              <a:rPr lang="en-US" altLang="ko-KR" sz="1050" b="1" dirty="0" smtClean="0">
                <a:solidFill>
                  <a:srgbClr val="262626"/>
                </a:solidFill>
                <a:latin typeface="Arial"/>
                <a:cs typeface="Arial" pitchFamily="34" charset="0"/>
              </a:rPr>
              <a:t>Mass Media Tutoring</a:t>
            </a:r>
            <a:endParaRPr lang="ko-KR" altLang="en-US" sz="1050" b="1" dirty="0">
              <a:solidFill>
                <a:srgbClr val="262626"/>
              </a:solidFill>
              <a:latin typeface="Arial"/>
              <a:cs typeface="Arial" pitchFamily="34" charset="0"/>
            </a:endParaRPr>
          </a:p>
        </p:txBody>
      </p:sp>
      <p:pic>
        <p:nvPicPr>
          <p:cNvPr id="4" name="Picture 3"/>
          <p:cNvPicPr>
            <a:picLocks noChangeAspect="1"/>
          </p:cNvPicPr>
          <p:nvPr/>
        </p:nvPicPr>
        <p:blipFill>
          <a:blip r:embed="rId2" cstate="print">
            <a:biLevel thresh="2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889036" y="353659"/>
            <a:ext cx="218395" cy="237171"/>
          </a:xfrm>
          <a:prstGeom prst="rect">
            <a:avLst/>
          </a:prstGeom>
        </p:spPr>
      </p:pic>
      <p:pic>
        <p:nvPicPr>
          <p:cNvPr id="41" name="Picture 4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91000"/>
                    </a14:imgEffect>
                  </a14:imgLayer>
                </a14:imgProps>
              </a:ext>
              <a:ext uri="{28A0092B-C50C-407E-A947-70E740481C1C}">
                <a14:useLocalDpi xmlns:a14="http://schemas.microsoft.com/office/drawing/2010/main" val="0"/>
              </a:ext>
            </a:extLst>
          </a:blip>
          <a:stretch>
            <a:fillRect/>
          </a:stretch>
        </p:blipFill>
        <p:spPr>
          <a:xfrm>
            <a:off x="2832922" y="920151"/>
            <a:ext cx="311676" cy="311676"/>
          </a:xfrm>
          <a:prstGeom prst="rect">
            <a:avLst/>
          </a:prstGeom>
        </p:spPr>
      </p:pic>
      <p:pic>
        <p:nvPicPr>
          <p:cNvPr id="42" name="Picture 41"/>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308080" y="968239"/>
            <a:ext cx="263587" cy="263587"/>
          </a:xfrm>
          <a:prstGeom prst="rect">
            <a:avLst/>
          </a:prstGeom>
        </p:spPr>
      </p:pic>
      <p:grpSp>
        <p:nvGrpSpPr>
          <p:cNvPr id="78" name="Group 77">
            <a:extLst>
              <a:ext uri="{FF2B5EF4-FFF2-40B4-BE49-F238E27FC236}">
                <a16:creationId xmlns="" xmlns:a16="http://schemas.microsoft.com/office/drawing/2014/main" id="{E7D79F4F-7678-4436-8D3C-0727359F88FB}"/>
              </a:ext>
            </a:extLst>
          </p:cNvPr>
          <p:cNvGrpSpPr/>
          <p:nvPr/>
        </p:nvGrpSpPr>
        <p:grpSpPr>
          <a:xfrm flipH="1">
            <a:off x="255562" y="1963046"/>
            <a:ext cx="2655739" cy="4765700"/>
            <a:chOff x="8677693" y="1752616"/>
            <a:chExt cx="2845032" cy="5105385"/>
          </a:xfrm>
        </p:grpSpPr>
        <p:sp>
          <p:nvSpPr>
            <p:cNvPr id="79" name="Freeform: Shape 98">
              <a:extLst>
                <a:ext uri="{FF2B5EF4-FFF2-40B4-BE49-F238E27FC236}">
                  <a16:creationId xmlns="" xmlns:a16="http://schemas.microsoft.com/office/drawing/2014/main" id="{4EE38741-AD40-4D99-A3B7-79109122684D}"/>
                </a:ext>
              </a:extLst>
            </p:cNvPr>
            <p:cNvSpPr/>
            <p:nvPr/>
          </p:nvSpPr>
          <p:spPr>
            <a:xfrm flipH="1">
              <a:off x="9800026" y="2211444"/>
              <a:ext cx="814526" cy="1423068"/>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80" name="Freeform: Shape 99">
              <a:extLst>
                <a:ext uri="{FF2B5EF4-FFF2-40B4-BE49-F238E27FC236}">
                  <a16:creationId xmlns="" xmlns:a16="http://schemas.microsoft.com/office/drawing/2014/main" id="{D65A0D4D-4765-4C98-A826-9CC810D916EC}"/>
                </a:ext>
              </a:extLst>
            </p:cNvPr>
            <p:cNvSpPr/>
            <p:nvPr/>
          </p:nvSpPr>
          <p:spPr>
            <a:xfrm flipH="1">
              <a:off x="9304630" y="2812242"/>
              <a:ext cx="2218095" cy="1955426"/>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accent4">
                <a:lumMod val="75000"/>
              </a:schemeClr>
            </a:solidFill>
            <a:ln w="23341" cap="flat">
              <a:noFill/>
              <a:prstDash val="solid"/>
              <a:miter/>
            </a:ln>
          </p:spPr>
          <p:txBody>
            <a:bodyPr rtlCol="0" anchor="ctr"/>
            <a:lstStyle/>
            <a:p>
              <a:endParaRPr lang="en-US"/>
            </a:p>
          </p:txBody>
        </p:sp>
        <p:sp>
          <p:nvSpPr>
            <p:cNvPr id="81" name="Freeform: Shape 100">
              <a:extLst>
                <a:ext uri="{FF2B5EF4-FFF2-40B4-BE49-F238E27FC236}">
                  <a16:creationId xmlns="" xmlns:a16="http://schemas.microsoft.com/office/drawing/2014/main" id="{0D59A5B4-1706-41E4-A5CB-4166629DDB9C}"/>
                </a:ext>
              </a:extLst>
            </p:cNvPr>
            <p:cNvSpPr/>
            <p:nvPr/>
          </p:nvSpPr>
          <p:spPr>
            <a:xfrm flipH="1">
              <a:off x="8677693" y="4183862"/>
              <a:ext cx="817193" cy="700451"/>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82" name="Freeform: Shape 101">
              <a:extLst>
                <a:ext uri="{FF2B5EF4-FFF2-40B4-BE49-F238E27FC236}">
                  <a16:creationId xmlns="" xmlns:a16="http://schemas.microsoft.com/office/drawing/2014/main" id="{EDADE7EB-428B-4946-B992-3B49D4129373}"/>
                </a:ext>
              </a:extLst>
            </p:cNvPr>
            <p:cNvSpPr/>
            <p:nvPr/>
          </p:nvSpPr>
          <p:spPr>
            <a:xfrm flipH="1">
              <a:off x="9315548" y="4337390"/>
              <a:ext cx="1685621" cy="2520611"/>
            </a:xfrm>
            <a:custGeom>
              <a:avLst/>
              <a:gdLst>
                <a:gd name="connsiteX0" fmla="*/ 1627980 w 1685621"/>
                <a:gd name="connsiteY0" fmla="*/ 84 h 2520611"/>
                <a:gd name="connsiteX1" fmla="*/ 1574717 w 1685621"/>
                <a:gd name="connsiteY1" fmla="*/ 37660 h 2520611"/>
                <a:gd name="connsiteX2" fmla="*/ 1542612 w 1685621"/>
                <a:gd name="connsiteY2" fmla="*/ 55172 h 2520611"/>
                <a:gd name="connsiteX3" fmla="*/ 786709 w 1685621"/>
                <a:gd name="connsiteY3" fmla="*/ 98950 h 2520611"/>
                <a:gd name="connsiteX4" fmla="*/ 742931 w 1685621"/>
                <a:gd name="connsiteY4" fmla="*/ 125217 h 2520611"/>
                <a:gd name="connsiteX5" fmla="*/ 83339 w 1685621"/>
                <a:gd name="connsiteY5" fmla="*/ 455012 h 2520611"/>
                <a:gd name="connsiteX6" fmla="*/ 59991 w 1685621"/>
                <a:gd name="connsiteY6" fmla="*/ 513383 h 2520611"/>
                <a:gd name="connsiteX7" fmla="*/ 59991 w 1685621"/>
                <a:gd name="connsiteY7" fmla="*/ 600939 h 2520611"/>
                <a:gd name="connsiteX8" fmla="*/ 39561 w 1685621"/>
                <a:gd name="connsiteY8" fmla="*/ 673903 h 2520611"/>
                <a:gd name="connsiteX9" fmla="*/ 16213 w 1685621"/>
                <a:gd name="connsiteY9" fmla="*/ 811075 h 2520611"/>
                <a:gd name="connsiteX10" fmla="*/ 65827 w 1685621"/>
                <a:gd name="connsiteY10" fmla="*/ 869446 h 2520611"/>
                <a:gd name="connsiteX11" fmla="*/ 100850 w 1685621"/>
                <a:gd name="connsiteY11" fmla="*/ 951165 h 2520611"/>
                <a:gd name="connsiteX12" fmla="*/ 92095 w 1685621"/>
                <a:gd name="connsiteY12" fmla="*/ 1301391 h 2520611"/>
                <a:gd name="connsiteX13" fmla="*/ 89177 w 1685621"/>
                <a:gd name="connsiteY13" fmla="*/ 1318901 h 2520611"/>
                <a:gd name="connsiteX14" fmla="*/ 89177 w 1685621"/>
                <a:gd name="connsiteY14" fmla="*/ 1642861 h 2520611"/>
                <a:gd name="connsiteX15" fmla="*/ 83339 w 1685621"/>
                <a:gd name="connsiteY15" fmla="*/ 1823811 h 2520611"/>
                <a:gd name="connsiteX16" fmla="*/ 112525 w 1685621"/>
                <a:gd name="connsiteY16" fmla="*/ 2083561 h 2520611"/>
                <a:gd name="connsiteX17" fmla="*/ 141710 w 1685621"/>
                <a:gd name="connsiteY17" fmla="*/ 2255756 h 2520611"/>
                <a:gd name="connsiteX18" fmla="*/ 179651 w 1685621"/>
                <a:gd name="connsiteY18" fmla="*/ 2468809 h 2520611"/>
                <a:gd name="connsiteX19" fmla="*/ 190396 w 1685621"/>
                <a:gd name="connsiteY19" fmla="*/ 2520611 h 2520611"/>
                <a:gd name="connsiteX20" fmla="*/ 810748 w 1685621"/>
                <a:gd name="connsiteY20" fmla="*/ 2520611 h 2520611"/>
                <a:gd name="connsiteX21" fmla="*/ 815894 w 1685621"/>
                <a:gd name="connsiteY21" fmla="*/ 2448379 h 2520611"/>
                <a:gd name="connsiteX22" fmla="*/ 938474 w 1685621"/>
                <a:gd name="connsiteY22" fmla="*/ 1864670 h 2520611"/>
                <a:gd name="connsiteX23" fmla="*/ 909288 w 1685621"/>
                <a:gd name="connsiteY23" fmla="*/ 2150687 h 2520611"/>
                <a:gd name="connsiteX24" fmla="*/ 877183 w 1685621"/>
                <a:gd name="connsiteY24" fmla="*/ 2413356 h 2520611"/>
                <a:gd name="connsiteX25" fmla="*/ 893646 w 1685621"/>
                <a:gd name="connsiteY25" fmla="*/ 2482307 h 2520611"/>
                <a:gd name="connsiteX26" fmla="*/ 897815 w 1685621"/>
                <a:gd name="connsiteY26" fmla="*/ 2520611 h 2520611"/>
                <a:gd name="connsiteX27" fmla="*/ 1572409 w 1685621"/>
                <a:gd name="connsiteY27" fmla="*/ 2520611 h 2520611"/>
                <a:gd name="connsiteX28" fmla="*/ 1572436 w 1685621"/>
                <a:gd name="connsiteY28" fmla="*/ 2513272 h 2520611"/>
                <a:gd name="connsiteX29" fmla="*/ 1586390 w 1685621"/>
                <a:gd name="connsiteY29" fmla="*/ 2004760 h 2520611"/>
                <a:gd name="connsiteX30" fmla="*/ 1420034 w 1685621"/>
                <a:gd name="connsiteY30" fmla="*/ 1067907 h 2520611"/>
                <a:gd name="connsiteX31" fmla="*/ 1446300 w 1685621"/>
                <a:gd name="connsiteY31" fmla="*/ 837342 h 2520611"/>
                <a:gd name="connsiteX32" fmla="*/ 1431707 w 1685621"/>
                <a:gd name="connsiteY32" fmla="*/ 539650 h 2520611"/>
                <a:gd name="connsiteX33" fmla="*/ 1571798 w 1685621"/>
                <a:gd name="connsiteY33" fmla="*/ 510465 h 2520611"/>
                <a:gd name="connsiteX34" fmla="*/ 1560124 w 1685621"/>
                <a:gd name="connsiteY34" fmla="*/ 490035 h 2520611"/>
                <a:gd name="connsiteX35" fmla="*/ 1533857 w 1685621"/>
                <a:gd name="connsiteY35" fmla="*/ 490035 h 2520611"/>
                <a:gd name="connsiteX36" fmla="*/ 1417115 w 1685621"/>
                <a:gd name="connsiteY36" fmla="*/ 405398 h 2520611"/>
                <a:gd name="connsiteX37" fmla="*/ 1405441 w 1685621"/>
                <a:gd name="connsiteY37" fmla="*/ 338270 h 2520611"/>
                <a:gd name="connsiteX38" fmla="*/ 1414197 w 1685621"/>
                <a:gd name="connsiteY38" fmla="*/ 241958 h 2520611"/>
                <a:gd name="connsiteX39" fmla="*/ 1586390 w 1685621"/>
                <a:gd name="connsiteY39" fmla="*/ 133973 h 2520611"/>
                <a:gd name="connsiteX40" fmla="*/ 1636006 w 1685621"/>
                <a:gd name="connsiteY40" fmla="*/ 43497 h 2520611"/>
                <a:gd name="connsiteX41" fmla="*/ 1671029 w 1685621"/>
                <a:gd name="connsiteY41" fmla="*/ 37660 h 2520611"/>
                <a:gd name="connsiteX42" fmla="*/ 1685621 w 1685621"/>
                <a:gd name="connsiteY42" fmla="*/ 25987 h 2520611"/>
                <a:gd name="connsiteX43" fmla="*/ 1627980 w 1685621"/>
                <a:gd name="connsiteY43" fmla="*/ 84 h 25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5621" h="2520611">
                  <a:moveTo>
                    <a:pt x="1627980" y="84"/>
                  </a:moveTo>
                  <a:cubicBezTo>
                    <a:pt x="1609009" y="-1010"/>
                    <a:pt x="1590768" y="8475"/>
                    <a:pt x="1574717" y="37660"/>
                  </a:cubicBezTo>
                  <a:cubicBezTo>
                    <a:pt x="1568879" y="49335"/>
                    <a:pt x="1557205" y="52253"/>
                    <a:pt x="1542612" y="55172"/>
                  </a:cubicBezTo>
                  <a:cubicBezTo>
                    <a:pt x="1414197" y="66846"/>
                    <a:pt x="795464" y="136891"/>
                    <a:pt x="786709" y="98950"/>
                  </a:cubicBezTo>
                  <a:cubicBezTo>
                    <a:pt x="777954" y="104788"/>
                    <a:pt x="760441" y="116461"/>
                    <a:pt x="742931" y="125217"/>
                  </a:cubicBezTo>
                  <a:cubicBezTo>
                    <a:pt x="532795" y="253633"/>
                    <a:pt x="328497" y="393723"/>
                    <a:pt x="83339" y="455012"/>
                  </a:cubicBezTo>
                  <a:cubicBezTo>
                    <a:pt x="57072" y="466687"/>
                    <a:pt x="68747" y="495872"/>
                    <a:pt x="59991" y="513383"/>
                  </a:cubicBezTo>
                  <a:cubicBezTo>
                    <a:pt x="51235" y="542568"/>
                    <a:pt x="45399" y="574673"/>
                    <a:pt x="59991" y="600939"/>
                  </a:cubicBezTo>
                  <a:cubicBezTo>
                    <a:pt x="86257" y="638880"/>
                    <a:pt x="65827" y="653473"/>
                    <a:pt x="39561" y="673903"/>
                  </a:cubicBezTo>
                  <a:cubicBezTo>
                    <a:pt x="-1299" y="706008"/>
                    <a:pt x="-12972" y="767297"/>
                    <a:pt x="16213" y="811075"/>
                  </a:cubicBezTo>
                  <a:cubicBezTo>
                    <a:pt x="30806" y="831505"/>
                    <a:pt x="48317" y="854853"/>
                    <a:pt x="65827" y="869446"/>
                  </a:cubicBezTo>
                  <a:cubicBezTo>
                    <a:pt x="95013" y="892794"/>
                    <a:pt x="97932" y="916142"/>
                    <a:pt x="100850" y="951165"/>
                  </a:cubicBezTo>
                  <a:cubicBezTo>
                    <a:pt x="103769" y="1067907"/>
                    <a:pt x="51235" y="1184649"/>
                    <a:pt x="92095" y="1301391"/>
                  </a:cubicBezTo>
                  <a:cubicBezTo>
                    <a:pt x="95013" y="1307228"/>
                    <a:pt x="92095" y="1313065"/>
                    <a:pt x="89177" y="1318901"/>
                  </a:cubicBezTo>
                  <a:cubicBezTo>
                    <a:pt x="59991" y="1426889"/>
                    <a:pt x="57072" y="1534874"/>
                    <a:pt x="89177" y="1642861"/>
                  </a:cubicBezTo>
                  <a:cubicBezTo>
                    <a:pt x="106688" y="1704150"/>
                    <a:pt x="95013" y="1765440"/>
                    <a:pt x="83339" y="1823811"/>
                  </a:cubicBezTo>
                  <a:cubicBezTo>
                    <a:pt x="62909" y="1914286"/>
                    <a:pt x="71665" y="1998924"/>
                    <a:pt x="112525" y="2083561"/>
                  </a:cubicBezTo>
                  <a:cubicBezTo>
                    <a:pt x="138791" y="2136095"/>
                    <a:pt x="150466" y="2191547"/>
                    <a:pt x="141710" y="2255756"/>
                  </a:cubicBezTo>
                  <a:cubicBezTo>
                    <a:pt x="132954" y="2328719"/>
                    <a:pt x="159221" y="2398764"/>
                    <a:pt x="179651" y="2468809"/>
                  </a:cubicBezTo>
                  <a:lnTo>
                    <a:pt x="190396" y="2520611"/>
                  </a:lnTo>
                  <a:lnTo>
                    <a:pt x="810748" y="2520611"/>
                  </a:lnTo>
                  <a:lnTo>
                    <a:pt x="815894" y="2448379"/>
                  </a:lnTo>
                  <a:cubicBezTo>
                    <a:pt x="824650" y="2302452"/>
                    <a:pt x="883021" y="1996005"/>
                    <a:pt x="938474" y="1864670"/>
                  </a:cubicBezTo>
                  <a:cubicBezTo>
                    <a:pt x="932636" y="1867589"/>
                    <a:pt x="923881" y="2066050"/>
                    <a:pt x="909288" y="2150687"/>
                  </a:cubicBezTo>
                  <a:cubicBezTo>
                    <a:pt x="894695" y="2249918"/>
                    <a:pt x="883021" y="2317045"/>
                    <a:pt x="877183" y="2413356"/>
                  </a:cubicBezTo>
                  <a:cubicBezTo>
                    <a:pt x="884479" y="2435246"/>
                    <a:pt x="889769" y="2458412"/>
                    <a:pt x="893646" y="2482307"/>
                  </a:cubicBezTo>
                  <a:lnTo>
                    <a:pt x="897815" y="2520611"/>
                  </a:lnTo>
                  <a:lnTo>
                    <a:pt x="1572409" y="2520611"/>
                  </a:lnTo>
                  <a:lnTo>
                    <a:pt x="1572436" y="2513272"/>
                  </a:lnTo>
                  <a:cubicBezTo>
                    <a:pt x="1577088" y="2344589"/>
                    <a:pt x="1590768" y="2175496"/>
                    <a:pt x="1586390" y="2004760"/>
                  </a:cubicBezTo>
                  <a:cubicBezTo>
                    <a:pt x="1577635" y="1683720"/>
                    <a:pt x="1516346" y="1371436"/>
                    <a:pt x="1420034" y="1067907"/>
                  </a:cubicBezTo>
                  <a:cubicBezTo>
                    <a:pt x="1402522" y="1059151"/>
                    <a:pt x="1431707" y="907387"/>
                    <a:pt x="1446300" y="837342"/>
                  </a:cubicBezTo>
                  <a:cubicBezTo>
                    <a:pt x="1463812" y="743949"/>
                    <a:pt x="1463812" y="638880"/>
                    <a:pt x="1431707" y="539650"/>
                  </a:cubicBezTo>
                  <a:cubicBezTo>
                    <a:pt x="1481323" y="533813"/>
                    <a:pt x="1533857" y="554243"/>
                    <a:pt x="1571798" y="510465"/>
                  </a:cubicBezTo>
                  <a:cubicBezTo>
                    <a:pt x="1574717" y="498790"/>
                    <a:pt x="1568879" y="492954"/>
                    <a:pt x="1560124" y="490035"/>
                  </a:cubicBezTo>
                  <a:cubicBezTo>
                    <a:pt x="1551369" y="487117"/>
                    <a:pt x="1542612" y="487117"/>
                    <a:pt x="1533857" y="490035"/>
                  </a:cubicBezTo>
                  <a:cubicBezTo>
                    <a:pt x="1449220" y="498790"/>
                    <a:pt x="1437545" y="490035"/>
                    <a:pt x="1417115" y="405398"/>
                  </a:cubicBezTo>
                  <a:cubicBezTo>
                    <a:pt x="1411277" y="382048"/>
                    <a:pt x="1408359" y="361620"/>
                    <a:pt x="1405441" y="338270"/>
                  </a:cubicBezTo>
                  <a:cubicBezTo>
                    <a:pt x="1402522" y="306167"/>
                    <a:pt x="1390849" y="271144"/>
                    <a:pt x="1414197" y="241958"/>
                  </a:cubicBezTo>
                  <a:cubicBezTo>
                    <a:pt x="1460893" y="186507"/>
                    <a:pt x="1513427" y="145647"/>
                    <a:pt x="1586390" y="133973"/>
                  </a:cubicBezTo>
                  <a:cubicBezTo>
                    <a:pt x="1668111" y="122298"/>
                    <a:pt x="1673947" y="116461"/>
                    <a:pt x="1636006" y="43497"/>
                  </a:cubicBezTo>
                  <a:cubicBezTo>
                    <a:pt x="1647681" y="34742"/>
                    <a:pt x="1659354" y="40579"/>
                    <a:pt x="1671029" y="37660"/>
                  </a:cubicBezTo>
                  <a:cubicBezTo>
                    <a:pt x="1676866" y="34742"/>
                    <a:pt x="1682703" y="31824"/>
                    <a:pt x="1685621" y="25987"/>
                  </a:cubicBezTo>
                  <a:cubicBezTo>
                    <a:pt x="1666651" y="12853"/>
                    <a:pt x="1646951" y="1179"/>
                    <a:pt x="1627980" y="84"/>
                  </a:cubicBezTo>
                  <a:close/>
                </a:path>
              </a:pathLst>
            </a:custGeom>
            <a:solidFill>
              <a:schemeClr val="accent4">
                <a:lumMod val="75000"/>
              </a:schemeClr>
            </a:solidFill>
            <a:ln w="23341" cap="flat">
              <a:noFill/>
              <a:prstDash val="solid"/>
              <a:miter/>
            </a:ln>
          </p:spPr>
          <p:txBody>
            <a:bodyPr wrap="square" rtlCol="0" anchor="ctr">
              <a:noAutofit/>
            </a:bodyPr>
            <a:lstStyle/>
            <a:p>
              <a:endParaRPr lang="en-US"/>
            </a:p>
          </p:txBody>
        </p:sp>
        <p:sp>
          <p:nvSpPr>
            <p:cNvPr id="83" name="Freeform: Shape 102">
              <a:extLst>
                <a:ext uri="{FF2B5EF4-FFF2-40B4-BE49-F238E27FC236}">
                  <a16:creationId xmlns="" xmlns:a16="http://schemas.microsoft.com/office/drawing/2014/main" id="{FC41B304-C2B1-40A2-B074-19E504AE6D65}"/>
                </a:ext>
              </a:extLst>
            </p:cNvPr>
            <p:cNvSpPr/>
            <p:nvPr/>
          </p:nvSpPr>
          <p:spPr>
            <a:xfrm flipH="1">
              <a:off x="9700710" y="1752616"/>
              <a:ext cx="963121" cy="817193"/>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84" name="Freeform: Shape 103">
              <a:extLst>
                <a:ext uri="{FF2B5EF4-FFF2-40B4-BE49-F238E27FC236}">
                  <a16:creationId xmlns="" xmlns:a16="http://schemas.microsoft.com/office/drawing/2014/main" id="{580AD159-11EA-4489-B74E-B0D7BC9D7F20}"/>
                </a:ext>
              </a:extLst>
            </p:cNvPr>
            <p:cNvSpPr/>
            <p:nvPr/>
          </p:nvSpPr>
          <p:spPr>
            <a:xfrm flipH="1">
              <a:off x="10385635" y="2284266"/>
              <a:ext cx="291855" cy="642080"/>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85" name="Freeform: Shape 104">
              <a:extLst>
                <a:ext uri="{FF2B5EF4-FFF2-40B4-BE49-F238E27FC236}">
                  <a16:creationId xmlns="" xmlns:a16="http://schemas.microsoft.com/office/drawing/2014/main" id="{D7A46A1B-7AF6-42AC-AD22-68C706FE0609}"/>
                </a:ext>
              </a:extLst>
            </p:cNvPr>
            <p:cNvSpPr/>
            <p:nvPr/>
          </p:nvSpPr>
          <p:spPr>
            <a:xfrm flipH="1">
              <a:off x="10889749" y="4657044"/>
              <a:ext cx="583710" cy="262669"/>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86" name="Freeform: Shape 105">
              <a:extLst>
                <a:ext uri="{FF2B5EF4-FFF2-40B4-BE49-F238E27FC236}">
                  <a16:creationId xmlns="" xmlns:a16="http://schemas.microsoft.com/office/drawing/2014/main" id="{87EF84F6-B7A0-46AF-ADC8-ECBFBD2D8E8B}"/>
                </a:ext>
              </a:extLst>
            </p:cNvPr>
            <p:cNvSpPr/>
            <p:nvPr/>
          </p:nvSpPr>
          <p:spPr>
            <a:xfrm flipH="1">
              <a:off x="9402652" y="4138455"/>
              <a:ext cx="1993821" cy="73834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 name="connsiteX0" fmla="*/ 378983 w 1598173"/>
                <a:gd name="connsiteY0" fmla="*/ 526521 h 591825"/>
                <a:gd name="connsiteX1" fmla="*/ 173116 w 1598173"/>
                <a:gd name="connsiteY1" fmla="*/ 577988 h 591825"/>
                <a:gd name="connsiteX2" fmla="*/ 63164 w 1598173"/>
                <a:gd name="connsiteY2" fmla="*/ 568630 h 591825"/>
                <a:gd name="connsiteX3" fmla="*/ 0 w 1598173"/>
                <a:gd name="connsiteY3" fmla="*/ 458678 h 591825"/>
                <a:gd name="connsiteX4" fmla="*/ 123989 w 1598173"/>
                <a:gd name="connsiteY4" fmla="*/ 327672 h 591825"/>
                <a:gd name="connsiteX5" fmla="*/ 460862 w 1598173"/>
                <a:gd name="connsiteY5" fmla="*/ 224738 h 591825"/>
                <a:gd name="connsiteX6" fmla="*/ 673747 w 1598173"/>
                <a:gd name="connsiteY6" fmla="*/ 189647 h 591825"/>
                <a:gd name="connsiteX7" fmla="*/ 926402 w 1598173"/>
                <a:gd name="connsiteY7" fmla="*/ 128823 h 591825"/>
                <a:gd name="connsiteX8" fmla="*/ 1160342 w 1598173"/>
                <a:gd name="connsiteY8" fmla="*/ 18871 h 591825"/>
                <a:gd name="connsiteX9" fmla="*/ 1583774 w 1598173"/>
                <a:gd name="connsiteY9" fmla="*/ 39926 h 591825"/>
                <a:gd name="connsiteX10" fmla="*/ 1597810 w 1598173"/>
                <a:gd name="connsiteY10" fmla="*/ 51623 h 591825"/>
                <a:gd name="connsiteX11" fmla="*/ 1581434 w 1598173"/>
                <a:gd name="connsiteY11" fmla="*/ 67999 h 591825"/>
                <a:gd name="connsiteX12" fmla="*/ 1508913 w 1598173"/>
                <a:gd name="connsiteY12" fmla="*/ 75017 h 591825"/>
                <a:gd name="connsiteX13" fmla="*/ 1424694 w 1598173"/>
                <a:gd name="connsiteY13" fmla="*/ 60981 h 591825"/>
                <a:gd name="connsiteX14" fmla="*/ 1326440 w 1598173"/>
                <a:gd name="connsiteY14" fmla="*/ 56302 h 591825"/>
                <a:gd name="connsiteX15" fmla="*/ 1424694 w 1598173"/>
                <a:gd name="connsiteY15" fmla="*/ 79696 h 591825"/>
                <a:gd name="connsiteX16" fmla="*/ 1373228 w 1598173"/>
                <a:gd name="connsiteY16" fmla="*/ 112447 h 591825"/>
                <a:gd name="connsiteX17" fmla="*/ 1270294 w 1598173"/>
                <a:gd name="connsiteY17" fmla="*/ 100750 h 591825"/>
                <a:gd name="connsiteX18" fmla="*/ 1228185 w 1598173"/>
                <a:gd name="connsiteY18" fmla="*/ 110108 h 591825"/>
                <a:gd name="connsiteX19" fmla="*/ 1270294 w 1598173"/>
                <a:gd name="connsiteY19" fmla="*/ 112447 h 591825"/>
                <a:gd name="connsiteX20" fmla="*/ 1340476 w 1598173"/>
                <a:gd name="connsiteY20" fmla="*/ 131163 h 591825"/>
                <a:gd name="connsiteX21" fmla="*/ 1188415 w 1598173"/>
                <a:gd name="connsiteY21" fmla="*/ 173272 h 591825"/>
                <a:gd name="connsiteX22" fmla="*/ 994245 w 1598173"/>
                <a:gd name="connsiteY22" fmla="*/ 206023 h 591825"/>
                <a:gd name="connsiteX23" fmla="*/ 986231 w 1598173"/>
                <a:gd name="connsiteY23" fmla="*/ 243623 h 591825"/>
                <a:gd name="connsiteX24" fmla="*/ 900669 w 1598173"/>
                <a:gd name="connsiteY24" fmla="*/ 269187 h 591825"/>
                <a:gd name="connsiteX25" fmla="*/ 750947 w 1598173"/>
                <a:gd name="connsiteY25" fmla="*/ 360424 h 591825"/>
                <a:gd name="connsiteX26" fmla="*/ 378983 w 1598173"/>
                <a:gd name="connsiteY26" fmla="*/ 526521 h 591825"/>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986231 w 1598173"/>
                <a:gd name="connsiteY23" fmla="*/ 243623 h 591826"/>
                <a:gd name="connsiteX24" fmla="*/ 900669 w 1598173"/>
                <a:gd name="connsiteY24" fmla="*/ 269187 h 591826"/>
                <a:gd name="connsiteX25" fmla="*/ 750947 w 1598173"/>
                <a:gd name="connsiteY25" fmla="*/ 360424 h 591826"/>
                <a:gd name="connsiteX26" fmla="*/ 378983 w 1598173"/>
                <a:gd name="connsiteY26" fmla="*/ 526521 h 591826"/>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1002108 w 1598173"/>
                <a:gd name="connsiteY23" fmla="*/ 237271 h 591826"/>
                <a:gd name="connsiteX24" fmla="*/ 900669 w 1598173"/>
                <a:gd name="connsiteY24" fmla="*/ 269187 h 591826"/>
                <a:gd name="connsiteX25" fmla="*/ 750947 w 1598173"/>
                <a:gd name="connsiteY25" fmla="*/ 360424 h 591826"/>
                <a:gd name="connsiteX26" fmla="*/ 378983 w 1598173"/>
                <a:gd name="connsiteY26" fmla="*/ 526521 h 5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8173" h="591826">
                  <a:moveTo>
                    <a:pt x="378983" y="526521"/>
                  </a:moveTo>
                  <a:cubicBezTo>
                    <a:pt x="369625" y="528860"/>
                    <a:pt x="252655" y="545236"/>
                    <a:pt x="173116" y="577988"/>
                  </a:cubicBezTo>
                  <a:cubicBezTo>
                    <a:pt x="131007" y="596703"/>
                    <a:pt x="93576" y="599042"/>
                    <a:pt x="63164" y="568630"/>
                  </a:cubicBezTo>
                  <a:cubicBezTo>
                    <a:pt x="32752" y="535879"/>
                    <a:pt x="16376" y="505466"/>
                    <a:pt x="0" y="458678"/>
                  </a:cubicBezTo>
                  <a:cubicBezTo>
                    <a:pt x="77201" y="393175"/>
                    <a:pt x="63164" y="372121"/>
                    <a:pt x="123989" y="327672"/>
                  </a:cubicBezTo>
                  <a:cubicBezTo>
                    <a:pt x="325177" y="203684"/>
                    <a:pt x="409395" y="227078"/>
                    <a:pt x="460862" y="224738"/>
                  </a:cubicBezTo>
                  <a:cubicBezTo>
                    <a:pt x="519347" y="217720"/>
                    <a:pt x="587190" y="217720"/>
                    <a:pt x="673747" y="189647"/>
                  </a:cubicBezTo>
                  <a:cubicBezTo>
                    <a:pt x="788378" y="154556"/>
                    <a:pt x="844523" y="152217"/>
                    <a:pt x="926402" y="128823"/>
                  </a:cubicBezTo>
                  <a:cubicBezTo>
                    <a:pt x="1034015" y="100750"/>
                    <a:pt x="1087821" y="49284"/>
                    <a:pt x="1160342" y="18871"/>
                  </a:cubicBezTo>
                  <a:cubicBezTo>
                    <a:pt x="1324100" y="-13880"/>
                    <a:pt x="1434052" y="-2183"/>
                    <a:pt x="1583774" y="39926"/>
                  </a:cubicBezTo>
                  <a:cubicBezTo>
                    <a:pt x="1590792" y="42265"/>
                    <a:pt x="1597810" y="42265"/>
                    <a:pt x="1597810" y="51623"/>
                  </a:cubicBezTo>
                  <a:cubicBezTo>
                    <a:pt x="1600149" y="63320"/>
                    <a:pt x="1590792" y="65659"/>
                    <a:pt x="1581434" y="67999"/>
                  </a:cubicBezTo>
                  <a:cubicBezTo>
                    <a:pt x="1558040" y="77356"/>
                    <a:pt x="1536986" y="86714"/>
                    <a:pt x="1508913" y="75017"/>
                  </a:cubicBezTo>
                  <a:cubicBezTo>
                    <a:pt x="1483179" y="63320"/>
                    <a:pt x="1452767" y="65659"/>
                    <a:pt x="1424694" y="60981"/>
                  </a:cubicBezTo>
                  <a:cubicBezTo>
                    <a:pt x="1396622" y="49284"/>
                    <a:pt x="1359191" y="46944"/>
                    <a:pt x="1326440" y="56302"/>
                  </a:cubicBezTo>
                  <a:cubicBezTo>
                    <a:pt x="1359191" y="60981"/>
                    <a:pt x="1403640" y="65659"/>
                    <a:pt x="1424694" y="79696"/>
                  </a:cubicBezTo>
                  <a:cubicBezTo>
                    <a:pt x="1427034" y="126484"/>
                    <a:pt x="1391943" y="107769"/>
                    <a:pt x="1373228" y="112447"/>
                  </a:cubicBezTo>
                  <a:cubicBezTo>
                    <a:pt x="1342815" y="105429"/>
                    <a:pt x="1296027" y="96072"/>
                    <a:pt x="1270294" y="100750"/>
                  </a:cubicBezTo>
                  <a:cubicBezTo>
                    <a:pt x="1256258" y="105429"/>
                    <a:pt x="1235203" y="107769"/>
                    <a:pt x="1228185" y="110108"/>
                  </a:cubicBezTo>
                  <a:cubicBezTo>
                    <a:pt x="1235203" y="112447"/>
                    <a:pt x="1253918" y="114787"/>
                    <a:pt x="1270294" y="112447"/>
                  </a:cubicBezTo>
                  <a:cubicBezTo>
                    <a:pt x="1307724" y="107769"/>
                    <a:pt x="1331118" y="110108"/>
                    <a:pt x="1340476" y="131163"/>
                  </a:cubicBezTo>
                  <a:cubicBezTo>
                    <a:pt x="1291349" y="149878"/>
                    <a:pt x="1235203" y="142860"/>
                    <a:pt x="1188415" y="173272"/>
                  </a:cubicBezTo>
                  <a:cubicBezTo>
                    <a:pt x="1122912" y="184969"/>
                    <a:pt x="1056573" y="183964"/>
                    <a:pt x="991070" y="193321"/>
                  </a:cubicBezTo>
                  <a:cubicBezTo>
                    <a:pt x="972355" y="195661"/>
                    <a:pt x="1011466" y="220895"/>
                    <a:pt x="1002108" y="237271"/>
                  </a:cubicBezTo>
                  <a:cubicBezTo>
                    <a:pt x="997429" y="244289"/>
                    <a:pt x="921724" y="255151"/>
                    <a:pt x="900669" y="269187"/>
                  </a:cubicBezTo>
                  <a:lnTo>
                    <a:pt x="750947" y="360424"/>
                  </a:lnTo>
                  <a:cubicBezTo>
                    <a:pt x="633978" y="435284"/>
                    <a:pt x="517008" y="491430"/>
                    <a:pt x="378983" y="52652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87" name="Freeform: Shape 106">
              <a:extLst>
                <a:ext uri="{FF2B5EF4-FFF2-40B4-BE49-F238E27FC236}">
                  <a16:creationId xmlns="" xmlns:a16="http://schemas.microsoft.com/office/drawing/2014/main" id="{A0F9C04C-9029-4D94-B8C9-EC16E58E27F4}"/>
                </a:ext>
              </a:extLst>
            </p:cNvPr>
            <p:cNvSpPr/>
            <p:nvPr/>
          </p:nvSpPr>
          <p:spPr>
            <a:xfrm flipH="1">
              <a:off x="8703117" y="4196716"/>
              <a:ext cx="963121" cy="700451"/>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88" name="Freeform: Shape 107">
              <a:extLst>
                <a:ext uri="{FF2B5EF4-FFF2-40B4-BE49-F238E27FC236}">
                  <a16:creationId xmlns="" xmlns:a16="http://schemas.microsoft.com/office/drawing/2014/main" id="{862DBEBD-A31A-4E5E-8E56-F0F0BB5E2137}"/>
                </a:ext>
              </a:extLst>
            </p:cNvPr>
            <p:cNvSpPr/>
            <p:nvPr/>
          </p:nvSpPr>
          <p:spPr>
            <a:xfrm flipH="1">
              <a:off x="9176562" y="4295144"/>
              <a:ext cx="204298" cy="175113"/>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89" name="Freeform: Shape 108">
              <a:extLst>
                <a:ext uri="{FF2B5EF4-FFF2-40B4-BE49-F238E27FC236}">
                  <a16:creationId xmlns="" xmlns:a16="http://schemas.microsoft.com/office/drawing/2014/main" id="{A9E9FB52-E86D-4928-9445-7D8C05562185}"/>
                </a:ext>
              </a:extLst>
            </p:cNvPr>
            <p:cNvSpPr/>
            <p:nvPr/>
          </p:nvSpPr>
          <p:spPr>
            <a:xfrm flipH="1">
              <a:off x="9024798" y="4287699"/>
              <a:ext cx="204298" cy="175113"/>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90" name="Freeform: Shape 109">
              <a:extLst>
                <a:ext uri="{FF2B5EF4-FFF2-40B4-BE49-F238E27FC236}">
                  <a16:creationId xmlns="" xmlns:a16="http://schemas.microsoft.com/office/drawing/2014/main" id="{3FF1FE94-249C-4C38-982C-4D1FA847D76D}"/>
                </a:ext>
              </a:extLst>
            </p:cNvPr>
            <p:cNvSpPr/>
            <p:nvPr/>
          </p:nvSpPr>
          <p:spPr>
            <a:xfrm flipH="1">
              <a:off x="8887626" y="4255524"/>
              <a:ext cx="175113" cy="145927"/>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91" name="Group 90">
              <a:extLst>
                <a:ext uri="{FF2B5EF4-FFF2-40B4-BE49-F238E27FC236}">
                  <a16:creationId xmlns="" xmlns:a16="http://schemas.microsoft.com/office/drawing/2014/main" id="{C0D6B4D6-5570-45C6-96A8-30E37B2B11C2}"/>
                </a:ext>
              </a:extLst>
            </p:cNvPr>
            <p:cNvGrpSpPr/>
            <p:nvPr/>
          </p:nvGrpSpPr>
          <p:grpSpPr>
            <a:xfrm flipH="1">
              <a:off x="9546893" y="5193607"/>
              <a:ext cx="1399559" cy="393724"/>
              <a:chOff x="8963351" y="2835327"/>
              <a:chExt cx="1121835" cy="315595"/>
            </a:xfrm>
          </p:grpSpPr>
          <p:sp>
            <p:nvSpPr>
              <p:cNvPr id="103" name="Freeform: Shape 122">
                <a:extLst>
                  <a:ext uri="{FF2B5EF4-FFF2-40B4-BE49-F238E27FC236}">
                    <a16:creationId xmlns="" xmlns:a16="http://schemas.microsoft.com/office/drawing/2014/main" id="{5D0F8960-C835-4FD8-895E-B7973A53F1A1}"/>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104" name="Freeform: Shape 123">
                <a:extLst>
                  <a:ext uri="{FF2B5EF4-FFF2-40B4-BE49-F238E27FC236}">
                    <a16:creationId xmlns="" xmlns:a16="http://schemas.microsoft.com/office/drawing/2014/main" id="{EA592B11-F0EC-4FF2-B3B2-BB92935C0974}"/>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105" name="Freeform: Shape 124">
                <a:extLst>
                  <a:ext uri="{FF2B5EF4-FFF2-40B4-BE49-F238E27FC236}">
                    <a16:creationId xmlns="" xmlns:a16="http://schemas.microsoft.com/office/drawing/2014/main" id="{0C42E2BC-AE6E-42FF-919B-65D407DD44EE}"/>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106" name="Freeform: Shape 125">
                <a:extLst>
                  <a:ext uri="{FF2B5EF4-FFF2-40B4-BE49-F238E27FC236}">
                    <a16:creationId xmlns="" xmlns:a16="http://schemas.microsoft.com/office/drawing/2014/main" id="{C9EECE9C-5EC3-4B27-B23A-14C8CE28BF24}"/>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107" name="Freeform: Shape 126">
                <a:extLst>
                  <a:ext uri="{FF2B5EF4-FFF2-40B4-BE49-F238E27FC236}">
                    <a16:creationId xmlns="" xmlns:a16="http://schemas.microsoft.com/office/drawing/2014/main" id="{C91043C8-53F0-4677-AD44-EC766CA2DD35}"/>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108" name="Freeform: Shape 127">
                <a:extLst>
                  <a:ext uri="{FF2B5EF4-FFF2-40B4-BE49-F238E27FC236}">
                    <a16:creationId xmlns="" xmlns:a16="http://schemas.microsoft.com/office/drawing/2014/main" id="{25C2E38B-0A44-4280-9C77-5A406DD4A64C}"/>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92" name="Freeform: Shape 111">
              <a:extLst>
                <a:ext uri="{FF2B5EF4-FFF2-40B4-BE49-F238E27FC236}">
                  <a16:creationId xmlns="" xmlns:a16="http://schemas.microsoft.com/office/drawing/2014/main" id="{F4DBF6BC-93FD-476A-8D6E-8F132136AA37}"/>
                </a:ext>
              </a:extLst>
            </p:cNvPr>
            <p:cNvSpPr/>
            <p:nvPr/>
          </p:nvSpPr>
          <p:spPr>
            <a:xfrm flipH="1">
              <a:off x="9801847" y="4826319"/>
              <a:ext cx="145927" cy="145927"/>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93" name="Freeform: Shape 112">
              <a:extLst>
                <a:ext uri="{FF2B5EF4-FFF2-40B4-BE49-F238E27FC236}">
                  <a16:creationId xmlns="" xmlns:a16="http://schemas.microsoft.com/office/drawing/2014/main" id="{337803B3-763A-448A-9C08-6176C53BB4BB}"/>
                </a:ext>
              </a:extLst>
            </p:cNvPr>
            <p:cNvSpPr/>
            <p:nvPr/>
          </p:nvSpPr>
          <p:spPr>
            <a:xfrm flipH="1">
              <a:off x="9777783" y="5222682"/>
              <a:ext cx="145927" cy="145927"/>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94" name="Freeform: Shape 113">
              <a:extLst>
                <a:ext uri="{FF2B5EF4-FFF2-40B4-BE49-F238E27FC236}">
                  <a16:creationId xmlns="" xmlns:a16="http://schemas.microsoft.com/office/drawing/2014/main" id="{A09E1EE4-AE21-4CDE-A6C0-EEF7A4BFEFB3}"/>
                </a:ext>
              </a:extLst>
            </p:cNvPr>
            <p:cNvSpPr/>
            <p:nvPr/>
          </p:nvSpPr>
          <p:spPr>
            <a:xfrm flipH="1">
              <a:off x="9880491" y="4449267"/>
              <a:ext cx="145927" cy="145927"/>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95" name="Freeform: Shape 114">
              <a:extLst>
                <a:ext uri="{FF2B5EF4-FFF2-40B4-BE49-F238E27FC236}">
                  <a16:creationId xmlns="" xmlns:a16="http://schemas.microsoft.com/office/drawing/2014/main" id="{76279F97-249C-40B6-9550-E60B1A5E375C}"/>
                </a:ext>
              </a:extLst>
            </p:cNvPr>
            <p:cNvSpPr/>
            <p:nvPr/>
          </p:nvSpPr>
          <p:spPr>
            <a:xfrm flipH="1">
              <a:off x="9736923" y="2240488"/>
              <a:ext cx="700452" cy="904749"/>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96" name="Freeform: Shape 115">
              <a:extLst>
                <a:ext uri="{FF2B5EF4-FFF2-40B4-BE49-F238E27FC236}">
                  <a16:creationId xmlns="" xmlns:a16="http://schemas.microsoft.com/office/drawing/2014/main" id="{70537DB6-F37C-4DCD-BD6E-213D2D372789}"/>
                </a:ext>
              </a:extLst>
            </p:cNvPr>
            <p:cNvSpPr/>
            <p:nvPr/>
          </p:nvSpPr>
          <p:spPr>
            <a:xfrm flipH="1">
              <a:off x="9661041" y="4212695"/>
              <a:ext cx="262669" cy="145927"/>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97" name="Freeform: Shape 116">
              <a:extLst>
                <a:ext uri="{FF2B5EF4-FFF2-40B4-BE49-F238E27FC236}">
                  <a16:creationId xmlns="" xmlns:a16="http://schemas.microsoft.com/office/drawing/2014/main" id="{2F496EC3-2B1E-49D4-BF05-BBAB1FAF775B}"/>
                </a:ext>
              </a:extLst>
            </p:cNvPr>
            <p:cNvSpPr/>
            <p:nvPr/>
          </p:nvSpPr>
          <p:spPr>
            <a:xfrm flipH="1">
              <a:off x="9845265" y="4434879"/>
              <a:ext cx="204298" cy="963120"/>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98" name="Freeform: Shape 117">
              <a:extLst>
                <a:ext uri="{FF2B5EF4-FFF2-40B4-BE49-F238E27FC236}">
                  <a16:creationId xmlns="" xmlns:a16="http://schemas.microsoft.com/office/drawing/2014/main" id="{627E03A2-DAB7-4334-8ED4-497C65664C44}"/>
                </a:ext>
              </a:extLst>
            </p:cNvPr>
            <p:cNvSpPr/>
            <p:nvPr/>
          </p:nvSpPr>
          <p:spPr>
            <a:xfrm flipH="1">
              <a:off x="10058319" y="3573908"/>
              <a:ext cx="87556" cy="671266"/>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99" name="Freeform: Shape 118">
              <a:extLst>
                <a:ext uri="{FF2B5EF4-FFF2-40B4-BE49-F238E27FC236}">
                  <a16:creationId xmlns="" xmlns:a16="http://schemas.microsoft.com/office/drawing/2014/main" id="{F69070C9-31FC-45F7-A241-71F521F54E3A}"/>
                </a:ext>
              </a:extLst>
            </p:cNvPr>
            <p:cNvSpPr/>
            <p:nvPr/>
          </p:nvSpPr>
          <p:spPr>
            <a:xfrm flipH="1">
              <a:off x="9984999" y="3708516"/>
              <a:ext cx="145927" cy="145927"/>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100" name="Freeform: Shape 119">
              <a:extLst>
                <a:ext uri="{FF2B5EF4-FFF2-40B4-BE49-F238E27FC236}">
                  <a16:creationId xmlns="" xmlns:a16="http://schemas.microsoft.com/office/drawing/2014/main" id="{F695AE7E-89AE-4D44-AF14-E6C1AD885685}"/>
                </a:ext>
              </a:extLst>
            </p:cNvPr>
            <p:cNvSpPr/>
            <p:nvPr/>
          </p:nvSpPr>
          <p:spPr>
            <a:xfrm flipH="1">
              <a:off x="9567647" y="4149043"/>
              <a:ext cx="233484" cy="116742"/>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101" name="Freeform: Shape 120">
              <a:extLst>
                <a:ext uri="{FF2B5EF4-FFF2-40B4-BE49-F238E27FC236}">
                  <a16:creationId xmlns="" xmlns:a16="http://schemas.microsoft.com/office/drawing/2014/main" id="{9073BB59-001D-4A34-B1B5-52DE7D17CF65}"/>
                </a:ext>
              </a:extLst>
            </p:cNvPr>
            <p:cNvSpPr/>
            <p:nvPr/>
          </p:nvSpPr>
          <p:spPr>
            <a:xfrm flipH="1">
              <a:off x="10453379" y="2417724"/>
              <a:ext cx="145927" cy="175113"/>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gr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sp>
        <p:nvSpPr>
          <p:cNvPr id="109" name="Freeform: Shape 44">
            <a:extLst>
              <a:ext uri="{FF2B5EF4-FFF2-40B4-BE49-F238E27FC236}">
                <a16:creationId xmlns="" xmlns:a16="http://schemas.microsoft.com/office/drawing/2014/main" id="{FB7E77CA-6A66-41F9-A5B1-BBD1A2B71DF6}"/>
              </a:ext>
            </a:extLst>
          </p:cNvPr>
          <p:cNvSpPr/>
          <p:nvPr/>
        </p:nvSpPr>
        <p:spPr>
          <a:xfrm>
            <a:off x="1482520" y="3500395"/>
            <a:ext cx="1701099" cy="111486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rgbClr val="000000"/>
          </a:solidFill>
          <a:ln w="23341" cap="flat">
            <a:noFill/>
            <a:prstDash val="solid"/>
            <a:miter/>
          </a:ln>
        </p:spPr>
        <p:txBody>
          <a:bodyPr rtlCol="0" anchor="ctr"/>
          <a:lstStyle/>
          <a:p>
            <a:endParaRPr lang="en-US"/>
          </a:p>
        </p:txBody>
      </p:sp>
      <p:sp>
        <p:nvSpPr>
          <p:cNvPr id="47" name="Text Placeholder 1"/>
          <p:cNvSpPr txBox="1">
            <a:spLocks/>
          </p:cNvSpPr>
          <p:nvPr/>
        </p:nvSpPr>
        <p:spPr>
          <a:xfrm>
            <a:off x="5680319" y="6326567"/>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6400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0"/>
                                        <p:tgtEl>
                                          <p:spTgt spid="13"/>
                                        </p:tgtEl>
                                      </p:cBhvr>
                                    </p:animEffect>
                                    <p:anim calcmode="lin" valueType="num">
                                      <p:cBhvr>
                                        <p:cTn id="23" dur="3000" fill="hold"/>
                                        <p:tgtEl>
                                          <p:spTgt spid="13"/>
                                        </p:tgtEl>
                                        <p:attrNameLst>
                                          <p:attrName>ppt_x</p:attrName>
                                        </p:attrNameLst>
                                      </p:cBhvr>
                                      <p:tavLst>
                                        <p:tav tm="0">
                                          <p:val>
                                            <p:strVal val="#ppt_x"/>
                                          </p:val>
                                        </p:tav>
                                        <p:tav tm="100000">
                                          <p:val>
                                            <p:strVal val="#ppt_x"/>
                                          </p:val>
                                        </p:tav>
                                      </p:tavLst>
                                    </p:anim>
                                    <p:anim calcmode="lin" valueType="num">
                                      <p:cBhvr>
                                        <p:cTn id="24" dur="3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3000"/>
                                        <p:tgtEl>
                                          <p:spTgt spid="35"/>
                                        </p:tgtEl>
                                      </p:cBhvr>
                                    </p:animEffect>
                                    <p:anim calcmode="lin" valueType="num">
                                      <p:cBhvr>
                                        <p:cTn id="38" dur="3000" fill="hold"/>
                                        <p:tgtEl>
                                          <p:spTgt spid="35"/>
                                        </p:tgtEl>
                                        <p:attrNameLst>
                                          <p:attrName>ppt_x</p:attrName>
                                        </p:attrNameLst>
                                      </p:cBhvr>
                                      <p:tavLst>
                                        <p:tav tm="0">
                                          <p:val>
                                            <p:strVal val="#ppt_x"/>
                                          </p:val>
                                        </p:tav>
                                        <p:tav tm="100000">
                                          <p:val>
                                            <p:strVal val="#ppt_x"/>
                                          </p:val>
                                        </p:tav>
                                      </p:tavLst>
                                    </p:anim>
                                    <p:anim calcmode="lin" valueType="num">
                                      <p:cBhvr>
                                        <p:cTn id="39" dur="3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0"/>
                                        <p:tgtEl>
                                          <p:spTgt spid="34"/>
                                        </p:tgtEl>
                                      </p:cBhvr>
                                    </p:animEffect>
                                    <p:anim calcmode="lin" valueType="num">
                                      <p:cBhvr>
                                        <p:cTn id="53" dur="3000" fill="hold"/>
                                        <p:tgtEl>
                                          <p:spTgt spid="34"/>
                                        </p:tgtEl>
                                        <p:attrNameLst>
                                          <p:attrName>ppt_x</p:attrName>
                                        </p:attrNameLst>
                                      </p:cBhvr>
                                      <p:tavLst>
                                        <p:tav tm="0">
                                          <p:val>
                                            <p:strVal val="#ppt_x"/>
                                          </p:val>
                                        </p:tav>
                                        <p:tav tm="100000">
                                          <p:val>
                                            <p:strVal val="#ppt_x"/>
                                          </p:val>
                                        </p:tav>
                                      </p:tavLst>
                                    </p:anim>
                                    <p:anim calcmode="lin" valueType="num">
                                      <p:cBhvr>
                                        <p:cTn id="54" dur="3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3000"/>
                                        <p:tgtEl>
                                          <p:spTgt spid="36"/>
                                        </p:tgtEl>
                                      </p:cBhvr>
                                    </p:animEffect>
                                    <p:anim calcmode="lin" valueType="num">
                                      <p:cBhvr>
                                        <p:cTn id="68" dur="3000" fill="hold"/>
                                        <p:tgtEl>
                                          <p:spTgt spid="36"/>
                                        </p:tgtEl>
                                        <p:attrNameLst>
                                          <p:attrName>ppt_x</p:attrName>
                                        </p:attrNameLst>
                                      </p:cBhvr>
                                      <p:tavLst>
                                        <p:tav tm="0">
                                          <p:val>
                                            <p:strVal val="#ppt_x"/>
                                          </p:val>
                                        </p:tav>
                                        <p:tav tm="100000">
                                          <p:val>
                                            <p:strVal val="#ppt_x"/>
                                          </p:val>
                                        </p:tav>
                                      </p:tavLst>
                                    </p:anim>
                                    <p:anim calcmode="lin" valueType="num">
                                      <p:cBhvr>
                                        <p:cTn id="69" dur="3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29"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671513" y="3092457"/>
            <a:ext cx="7836694" cy="1012613"/>
          </a:xfrm>
          <a:prstGeom prst="rightArrow">
            <a:avLst>
              <a:gd name="adj1" fmla="val 45285"/>
              <a:gd name="adj2" fmla="val 76553"/>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black">
                  <a:lumMod val="65000"/>
                  <a:lumOff val="35000"/>
                </a:prstClr>
              </a:solidFill>
              <a:latin typeface="Aria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986725" y="2142021"/>
            <a:ext cx="1413050" cy="308037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986727" y="2084017"/>
            <a:ext cx="1413049" cy="43604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2" name="Text Placeholder 1"/>
          <p:cNvSpPr>
            <a:spLocks noGrp="1"/>
          </p:cNvSpPr>
          <p:nvPr>
            <p:ph type="body" sz="quarter" idx="10"/>
          </p:nvPr>
        </p:nvSpPr>
        <p:spPr>
          <a:xfrm>
            <a:off x="490473" y="880201"/>
            <a:ext cx="2572694" cy="724247"/>
          </a:xfrm>
        </p:spPr>
        <p:txBody>
          <a:bodyPr>
            <a:normAutofit/>
          </a:bodyPr>
          <a:lstStyle/>
          <a:p>
            <a:pPr algn="r"/>
            <a:r>
              <a:rPr lang="en-US" sz="2800" dirty="0" smtClean="0">
                <a:solidFill>
                  <a:schemeClr val="tx1">
                    <a:lumMod val="65000"/>
                    <a:lumOff val="35000"/>
                  </a:schemeClr>
                </a:solidFill>
              </a:rPr>
              <a:t>Methodology</a:t>
            </a:r>
            <a:endParaRPr lang="en-US" dirty="0">
              <a:solidFill>
                <a:schemeClr val="tx1">
                  <a:lumMod val="65000"/>
                  <a:lumOff val="35000"/>
                </a:schemeClr>
              </a:solidFill>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2714988" y="2138022"/>
            <a:ext cx="1413050" cy="308037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2714990" y="2080018"/>
            <a:ext cx="1413049" cy="43604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4389181" y="2142021"/>
            <a:ext cx="1413050" cy="308037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4389183" y="2084017"/>
            <a:ext cx="1413049" cy="43604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6063375" y="2142021"/>
            <a:ext cx="1413050" cy="308037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6063377" y="2084017"/>
            <a:ext cx="1413049" cy="43604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ko-KR" altLang="en-US" sz="2025" dirty="0">
              <a:solidFill>
                <a:prstClr val="white"/>
              </a:solidFill>
              <a:latin typeface="Arial"/>
            </a:endParaRPr>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023385" y="3170411"/>
            <a:ext cx="1339730" cy="1169551"/>
          </a:xfrm>
          <a:prstGeom prst="rect">
            <a:avLst/>
          </a:prstGeom>
          <a:noFill/>
        </p:spPr>
        <p:txBody>
          <a:bodyPr wrap="square" rtlCol="0">
            <a:spAutoFit/>
          </a:bodyPr>
          <a:lstStyle/>
          <a:p>
            <a:pPr defTabSz="685715"/>
            <a:r>
              <a:rPr lang="en-US" altLang="ko-KR" sz="1400" dirty="0">
                <a:cs typeface="Arial" pitchFamily="34" charset="0"/>
              </a:rPr>
              <a:t>The study is descriptive and follows a quantitative </a:t>
            </a:r>
            <a:r>
              <a:rPr lang="en-US" altLang="ko-KR" sz="1400" dirty="0" smtClean="0">
                <a:cs typeface="Arial" pitchFamily="34" charset="0"/>
              </a:rPr>
              <a:t>method.</a:t>
            </a:r>
            <a:endParaRPr lang="ko-KR" altLang="en-US" sz="1400" dirty="0">
              <a:latin typeface="Arial"/>
              <a:cs typeface="Arial" pitchFamily="34" charset="0"/>
            </a:endParaRPr>
          </a:p>
        </p:txBody>
      </p:sp>
      <p:sp>
        <p:nvSpPr>
          <p:cNvPr id="33" name="TextBox 32">
            <a:extLst>
              <a:ext uri="{FF2B5EF4-FFF2-40B4-BE49-F238E27FC236}">
                <a16:creationId xmlns="" xmlns:a16="http://schemas.microsoft.com/office/drawing/2014/main" id="{D3E7C145-71A0-4FA0-9FC0-6D8EB7EC5A0C}"/>
              </a:ext>
            </a:extLst>
          </p:cNvPr>
          <p:cNvSpPr txBox="1"/>
          <p:nvPr/>
        </p:nvSpPr>
        <p:spPr>
          <a:xfrm>
            <a:off x="1074649" y="2160281"/>
            <a:ext cx="1212342" cy="276999"/>
          </a:xfrm>
          <a:prstGeom prst="rect">
            <a:avLst/>
          </a:prstGeom>
          <a:noFill/>
        </p:spPr>
        <p:txBody>
          <a:bodyPr wrap="square" rtlCol="0">
            <a:spAutoFit/>
          </a:bodyPr>
          <a:lstStyle/>
          <a:p>
            <a:pPr defTabSz="685715"/>
            <a:r>
              <a:rPr lang="en-US" altLang="ko-KR" sz="1200" dirty="0" smtClean="0">
                <a:solidFill>
                  <a:schemeClr val="bg1"/>
                </a:solidFill>
                <a:latin typeface="Arial"/>
                <a:cs typeface="Arial" pitchFamily="34" charset="0"/>
              </a:rPr>
              <a:t>Type of Study</a:t>
            </a:r>
            <a:endParaRPr lang="ko-KR" altLang="en-US" sz="1200" dirty="0">
              <a:solidFill>
                <a:schemeClr val="bg1"/>
              </a:solidFill>
              <a:latin typeface="Arial"/>
              <a:cs typeface="Arial" pitchFamily="34" charset="0"/>
            </a:endParaRPr>
          </a:p>
        </p:txBody>
      </p:sp>
      <p:sp>
        <p:nvSpPr>
          <p:cNvPr id="34" name="TextBox 33">
            <a:extLst>
              <a:ext uri="{FF2B5EF4-FFF2-40B4-BE49-F238E27FC236}">
                <a16:creationId xmlns="" xmlns:a16="http://schemas.microsoft.com/office/drawing/2014/main" id="{D3E7C145-71A0-4FA0-9FC0-6D8EB7EC5A0C}"/>
              </a:ext>
            </a:extLst>
          </p:cNvPr>
          <p:cNvSpPr txBox="1"/>
          <p:nvPr/>
        </p:nvSpPr>
        <p:spPr>
          <a:xfrm>
            <a:off x="2801453" y="2169428"/>
            <a:ext cx="1212342" cy="276999"/>
          </a:xfrm>
          <a:prstGeom prst="rect">
            <a:avLst/>
          </a:prstGeom>
          <a:noFill/>
        </p:spPr>
        <p:txBody>
          <a:bodyPr wrap="square" rtlCol="0">
            <a:spAutoFit/>
          </a:bodyPr>
          <a:lstStyle/>
          <a:p>
            <a:pPr defTabSz="685715"/>
            <a:r>
              <a:rPr lang="en-US" altLang="ko-KR" sz="1200" dirty="0" smtClean="0">
                <a:solidFill>
                  <a:schemeClr val="bg1"/>
                </a:solidFill>
                <a:latin typeface="Arial"/>
                <a:cs typeface="Arial" pitchFamily="34" charset="0"/>
              </a:rPr>
              <a:t>Participants</a:t>
            </a:r>
            <a:endParaRPr lang="ko-KR" altLang="en-US" sz="1200" dirty="0">
              <a:solidFill>
                <a:schemeClr val="bg1"/>
              </a:solidFill>
              <a:latin typeface="Arial"/>
              <a:cs typeface="Arial" pitchFamily="34" charset="0"/>
            </a:endParaRPr>
          </a:p>
        </p:txBody>
      </p:sp>
      <p:sp>
        <p:nvSpPr>
          <p:cNvPr id="35" name="TextBox 34">
            <a:extLst>
              <a:ext uri="{FF2B5EF4-FFF2-40B4-BE49-F238E27FC236}">
                <a16:creationId xmlns="" xmlns:a16="http://schemas.microsoft.com/office/drawing/2014/main" id="{D3E7C145-71A0-4FA0-9FC0-6D8EB7EC5A0C}"/>
              </a:ext>
            </a:extLst>
          </p:cNvPr>
          <p:cNvSpPr txBox="1"/>
          <p:nvPr/>
        </p:nvSpPr>
        <p:spPr>
          <a:xfrm>
            <a:off x="2815342" y="2649266"/>
            <a:ext cx="1212342" cy="2492990"/>
          </a:xfrm>
          <a:prstGeom prst="rect">
            <a:avLst/>
          </a:prstGeom>
          <a:noFill/>
        </p:spPr>
        <p:txBody>
          <a:bodyPr wrap="square" rtlCol="0">
            <a:spAutoFit/>
          </a:bodyPr>
          <a:lstStyle/>
          <a:p>
            <a:pPr defTabSz="685715"/>
            <a:r>
              <a:rPr lang="en-US" sz="1200" dirty="0" smtClean="0"/>
              <a:t>Target population includes </a:t>
            </a:r>
            <a:r>
              <a:rPr lang="en-US" sz="1200" dirty="0"/>
              <a:t>the entire students of Non Basic </a:t>
            </a:r>
            <a:r>
              <a:rPr lang="en-US" sz="1200" dirty="0" smtClean="0"/>
              <a:t>Education registered </a:t>
            </a:r>
            <a:r>
              <a:rPr lang="en-US" sz="1200" dirty="0"/>
              <a:t>in 2017 </a:t>
            </a:r>
            <a:r>
              <a:rPr lang="en-US" sz="1200" dirty="0" smtClean="0"/>
              <a:t>&amp; 2018.1. Sampling is justified by the reaching of saturation</a:t>
            </a:r>
            <a:r>
              <a:rPr lang="en-US" sz="1200" dirty="0" smtClean="0">
                <a:solidFill>
                  <a:schemeClr val="tx1">
                    <a:lumMod val="75000"/>
                    <a:lumOff val="25000"/>
                  </a:schemeClr>
                </a:solidFill>
              </a:rPr>
              <a:t>.</a:t>
            </a:r>
            <a:endParaRPr lang="ko-KR" altLang="en-US" sz="1000" dirty="0">
              <a:solidFill>
                <a:schemeClr val="tx1">
                  <a:lumMod val="75000"/>
                  <a:lumOff val="25000"/>
                </a:schemeClr>
              </a:solidFill>
              <a:latin typeface="Arial"/>
              <a:cs typeface="Arial" pitchFamily="34" charset="0"/>
            </a:endParaRPr>
          </a:p>
        </p:txBody>
      </p:sp>
      <p:sp>
        <p:nvSpPr>
          <p:cNvPr id="36" name="TextBox 35">
            <a:extLst>
              <a:ext uri="{FF2B5EF4-FFF2-40B4-BE49-F238E27FC236}">
                <a16:creationId xmlns="" xmlns:a16="http://schemas.microsoft.com/office/drawing/2014/main" id="{D3E7C145-71A0-4FA0-9FC0-6D8EB7EC5A0C}"/>
              </a:ext>
            </a:extLst>
          </p:cNvPr>
          <p:cNvSpPr txBox="1"/>
          <p:nvPr/>
        </p:nvSpPr>
        <p:spPr>
          <a:xfrm>
            <a:off x="4453357" y="2169428"/>
            <a:ext cx="1212342" cy="276999"/>
          </a:xfrm>
          <a:prstGeom prst="rect">
            <a:avLst/>
          </a:prstGeom>
          <a:noFill/>
        </p:spPr>
        <p:txBody>
          <a:bodyPr wrap="square" rtlCol="0">
            <a:spAutoFit/>
          </a:bodyPr>
          <a:lstStyle/>
          <a:p>
            <a:pPr defTabSz="685715"/>
            <a:r>
              <a:rPr lang="en-US" altLang="ko-KR" sz="1200" dirty="0" smtClean="0">
                <a:solidFill>
                  <a:schemeClr val="bg1"/>
                </a:solidFill>
                <a:latin typeface="Arial"/>
                <a:cs typeface="Arial" pitchFamily="34" charset="0"/>
              </a:rPr>
              <a:t>Data Collection</a:t>
            </a:r>
            <a:endParaRPr lang="ko-KR" altLang="en-US" sz="1200" dirty="0">
              <a:solidFill>
                <a:schemeClr val="bg1"/>
              </a:solidFill>
              <a:latin typeface="Arial"/>
              <a:cs typeface="Arial" pitchFamily="34" charset="0"/>
            </a:endParaRPr>
          </a:p>
        </p:txBody>
      </p:sp>
      <p:sp>
        <p:nvSpPr>
          <p:cNvPr id="37" name="TextBox 36">
            <a:extLst>
              <a:ext uri="{FF2B5EF4-FFF2-40B4-BE49-F238E27FC236}">
                <a16:creationId xmlns="" xmlns:a16="http://schemas.microsoft.com/office/drawing/2014/main" id="{D3E7C145-71A0-4FA0-9FC0-6D8EB7EC5A0C}"/>
              </a:ext>
            </a:extLst>
          </p:cNvPr>
          <p:cNvSpPr txBox="1"/>
          <p:nvPr/>
        </p:nvSpPr>
        <p:spPr>
          <a:xfrm>
            <a:off x="4483193" y="2857565"/>
            <a:ext cx="1225025" cy="1938992"/>
          </a:xfrm>
          <a:prstGeom prst="rect">
            <a:avLst/>
          </a:prstGeom>
          <a:noFill/>
        </p:spPr>
        <p:txBody>
          <a:bodyPr wrap="square" rtlCol="0">
            <a:spAutoFit/>
          </a:bodyPr>
          <a:lstStyle/>
          <a:p>
            <a:pPr defTabSz="685715"/>
            <a:r>
              <a:rPr lang="en-US" sz="1200" dirty="0" smtClean="0">
                <a:solidFill>
                  <a:schemeClr val="tx1">
                    <a:lumMod val="75000"/>
                    <a:lumOff val="25000"/>
                  </a:schemeClr>
                </a:solidFill>
              </a:rPr>
              <a:t>Questionnaires </a:t>
            </a:r>
            <a:r>
              <a:rPr lang="en-US" sz="1200" dirty="0">
                <a:solidFill>
                  <a:schemeClr val="tx1">
                    <a:lumMod val="75000"/>
                    <a:lumOff val="25000"/>
                  </a:schemeClr>
                </a:solidFill>
              </a:rPr>
              <a:t>and </a:t>
            </a:r>
            <a:r>
              <a:rPr lang="en-US" sz="1200" dirty="0" smtClean="0">
                <a:solidFill>
                  <a:schemeClr val="tx1">
                    <a:lumMod val="75000"/>
                    <a:lumOff val="25000"/>
                  </a:schemeClr>
                </a:solidFill>
              </a:rPr>
              <a:t>interviews take </a:t>
            </a:r>
            <a:r>
              <a:rPr lang="en-US" sz="1200" dirty="0">
                <a:solidFill>
                  <a:schemeClr val="tx1">
                    <a:lumMod val="75000"/>
                    <a:lumOff val="25000"/>
                  </a:schemeClr>
                </a:solidFill>
              </a:rPr>
              <a:t>place in </a:t>
            </a:r>
            <a:r>
              <a:rPr lang="en-US" sz="1200" dirty="0" err="1">
                <a:solidFill>
                  <a:schemeClr val="tx1">
                    <a:lumMod val="75000"/>
                    <a:lumOff val="25000"/>
                  </a:schemeClr>
                </a:solidFill>
              </a:rPr>
              <a:t>Sidrap</a:t>
            </a:r>
            <a:r>
              <a:rPr lang="en-US" sz="1200" dirty="0">
                <a:solidFill>
                  <a:schemeClr val="tx1">
                    <a:lumMod val="75000"/>
                    <a:lumOff val="25000"/>
                  </a:schemeClr>
                </a:solidFill>
              </a:rPr>
              <a:t> </a:t>
            </a:r>
            <a:r>
              <a:rPr lang="id-ID" sz="1200" dirty="0" smtClean="0">
                <a:solidFill>
                  <a:schemeClr val="tx1">
                    <a:lumMod val="75000"/>
                    <a:lumOff val="25000"/>
                  </a:schemeClr>
                </a:solidFill>
              </a:rPr>
              <a:t>(</a:t>
            </a:r>
            <a:r>
              <a:rPr lang="id-ID" sz="1200" dirty="0">
                <a:solidFill>
                  <a:schemeClr val="tx1">
                    <a:lumMod val="75000"/>
                    <a:lumOff val="25000"/>
                  </a:schemeClr>
                </a:solidFill>
              </a:rPr>
              <a:t>19 </a:t>
            </a:r>
            <a:r>
              <a:rPr lang="en-US" sz="1200" dirty="0">
                <a:solidFill>
                  <a:schemeClr val="tx1">
                    <a:lumMod val="75000"/>
                    <a:lumOff val="25000"/>
                  </a:schemeClr>
                </a:solidFill>
              </a:rPr>
              <a:t>respondents</a:t>
            </a:r>
            <a:r>
              <a:rPr lang="id-ID" sz="1200" dirty="0">
                <a:solidFill>
                  <a:schemeClr val="tx1">
                    <a:lumMod val="75000"/>
                    <a:lumOff val="25000"/>
                  </a:schemeClr>
                </a:solidFill>
              </a:rPr>
              <a:t>)</a:t>
            </a:r>
            <a:r>
              <a:rPr lang="en-US" sz="1200" dirty="0">
                <a:solidFill>
                  <a:schemeClr val="tx1">
                    <a:lumMod val="75000"/>
                    <a:lumOff val="25000"/>
                  </a:schemeClr>
                </a:solidFill>
              </a:rPr>
              <a:t>, </a:t>
            </a:r>
            <a:r>
              <a:rPr lang="en-US" sz="1200" dirty="0" err="1">
                <a:solidFill>
                  <a:schemeClr val="tx1">
                    <a:lumMod val="75000"/>
                    <a:lumOff val="25000"/>
                  </a:schemeClr>
                </a:solidFill>
              </a:rPr>
              <a:t>Tana</a:t>
            </a:r>
            <a:r>
              <a:rPr lang="en-US" sz="1200" dirty="0">
                <a:solidFill>
                  <a:schemeClr val="tx1">
                    <a:lumMod val="75000"/>
                    <a:lumOff val="25000"/>
                  </a:schemeClr>
                </a:solidFill>
              </a:rPr>
              <a:t> </a:t>
            </a:r>
            <a:r>
              <a:rPr lang="en-US" sz="1200" dirty="0" err="1">
                <a:solidFill>
                  <a:schemeClr val="tx1">
                    <a:lumMod val="75000"/>
                    <a:lumOff val="25000"/>
                  </a:schemeClr>
                </a:solidFill>
              </a:rPr>
              <a:t>Toraja</a:t>
            </a:r>
            <a:r>
              <a:rPr lang="en-US" sz="1200" dirty="0">
                <a:solidFill>
                  <a:schemeClr val="tx1">
                    <a:lumMod val="75000"/>
                    <a:lumOff val="25000"/>
                  </a:schemeClr>
                </a:solidFill>
              </a:rPr>
              <a:t> </a:t>
            </a:r>
            <a:r>
              <a:rPr lang="id-ID" sz="1200" dirty="0" smtClean="0">
                <a:solidFill>
                  <a:schemeClr val="tx1">
                    <a:lumMod val="75000"/>
                    <a:lumOff val="25000"/>
                  </a:schemeClr>
                </a:solidFill>
              </a:rPr>
              <a:t>(23),</a:t>
            </a:r>
            <a:r>
              <a:rPr lang="en-US" sz="1200" dirty="0" smtClean="0">
                <a:solidFill>
                  <a:schemeClr val="tx1">
                    <a:lumMod val="75000"/>
                    <a:lumOff val="25000"/>
                  </a:schemeClr>
                </a:solidFill>
              </a:rPr>
              <a:t> </a:t>
            </a:r>
            <a:r>
              <a:rPr lang="en-US" sz="1200" dirty="0" err="1">
                <a:solidFill>
                  <a:schemeClr val="tx1">
                    <a:lumMod val="75000"/>
                    <a:lumOff val="25000"/>
                  </a:schemeClr>
                </a:solidFill>
              </a:rPr>
              <a:t>Selayar</a:t>
            </a:r>
            <a:r>
              <a:rPr lang="en-US" sz="1200" dirty="0">
                <a:solidFill>
                  <a:schemeClr val="tx1">
                    <a:lumMod val="75000"/>
                    <a:lumOff val="25000"/>
                  </a:schemeClr>
                </a:solidFill>
              </a:rPr>
              <a:t> </a:t>
            </a:r>
            <a:r>
              <a:rPr lang="id-ID" sz="1200" dirty="0" smtClean="0">
                <a:solidFill>
                  <a:schemeClr val="tx1">
                    <a:lumMod val="75000"/>
                    <a:lumOff val="25000"/>
                  </a:schemeClr>
                </a:solidFill>
              </a:rPr>
              <a:t>(23)</a:t>
            </a:r>
            <a:r>
              <a:rPr lang="en-US" sz="1200" dirty="0">
                <a:solidFill>
                  <a:schemeClr val="tx1">
                    <a:lumMod val="75000"/>
                    <a:lumOff val="25000"/>
                  </a:schemeClr>
                </a:solidFill>
              </a:rPr>
              <a:t>, Makassar </a:t>
            </a:r>
            <a:r>
              <a:rPr lang="id-ID" sz="1200" dirty="0" smtClean="0">
                <a:solidFill>
                  <a:schemeClr val="tx1">
                    <a:lumMod val="75000"/>
                    <a:lumOff val="25000"/>
                  </a:schemeClr>
                </a:solidFill>
              </a:rPr>
              <a:t>(35)</a:t>
            </a:r>
            <a:r>
              <a:rPr lang="en-US" sz="1200" dirty="0">
                <a:solidFill>
                  <a:schemeClr val="tx1">
                    <a:lumMod val="75000"/>
                    <a:lumOff val="25000"/>
                  </a:schemeClr>
                </a:solidFill>
              </a:rPr>
              <a:t>, and </a:t>
            </a:r>
            <a:r>
              <a:rPr lang="en-US" sz="1200" dirty="0" err="1">
                <a:solidFill>
                  <a:schemeClr val="tx1">
                    <a:lumMod val="75000"/>
                    <a:lumOff val="25000"/>
                  </a:schemeClr>
                </a:solidFill>
              </a:rPr>
              <a:t>Luwu</a:t>
            </a:r>
            <a:r>
              <a:rPr lang="en-US" sz="1200" dirty="0">
                <a:solidFill>
                  <a:schemeClr val="tx1">
                    <a:lumMod val="75000"/>
                    <a:lumOff val="25000"/>
                  </a:schemeClr>
                </a:solidFill>
              </a:rPr>
              <a:t> </a:t>
            </a:r>
            <a:r>
              <a:rPr lang="en-US" sz="1200" dirty="0" err="1">
                <a:solidFill>
                  <a:schemeClr val="tx1">
                    <a:lumMod val="75000"/>
                    <a:lumOff val="25000"/>
                  </a:schemeClr>
                </a:solidFill>
              </a:rPr>
              <a:t>Timur</a:t>
            </a:r>
            <a:r>
              <a:rPr lang="en-US" sz="1200" dirty="0">
                <a:solidFill>
                  <a:schemeClr val="tx1">
                    <a:lumMod val="75000"/>
                    <a:lumOff val="25000"/>
                  </a:schemeClr>
                </a:solidFill>
              </a:rPr>
              <a:t> </a:t>
            </a:r>
            <a:r>
              <a:rPr lang="id-ID" sz="1200" dirty="0" smtClean="0">
                <a:solidFill>
                  <a:schemeClr val="tx1">
                    <a:lumMod val="75000"/>
                    <a:lumOff val="25000"/>
                  </a:schemeClr>
                </a:solidFill>
              </a:rPr>
              <a:t>(23).</a:t>
            </a:r>
            <a:endParaRPr lang="ko-KR" altLang="en-US" sz="700" dirty="0">
              <a:solidFill>
                <a:schemeClr val="tx1">
                  <a:lumMod val="75000"/>
                  <a:lumOff val="25000"/>
                </a:schemeClr>
              </a:solidFill>
              <a:latin typeface="Arial"/>
              <a:cs typeface="Arial" pitchFamily="34" charset="0"/>
            </a:endParaRPr>
          </a:p>
        </p:txBody>
      </p:sp>
      <p:sp>
        <p:nvSpPr>
          <p:cNvPr id="38" name="TextBox 37">
            <a:extLst>
              <a:ext uri="{FF2B5EF4-FFF2-40B4-BE49-F238E27FC236}">
                <a16:creationId xmlns="" xmlns:a16="http://schemas.microsoft.com/office/drawing/2014/main" id="{D3E7C145-71A0-4FA0-9FC0-6D8EB7EC5A0C}"/>
              </a:ext>
            </a:extLst>
          </p:cNvPr>
          <p:cNvSpPr txBox="1"/>
          <p:nvPr/>
        </p:nvSpPr>
        <p:spPr>
          <a:xfrm>
            <a:off x="6117444" y="2177220"/>
            <a:ext cx="1212342" cy="276999"/>
          </a:xfrm>
          <a:prstGeom prst="rect">
            <a:avLst/>
          </a:prstGeom>
          <a:noFill/>
        </p:spPr>
        <p:txBody>
          <a:bodyPr wrap="square" rtlCol="0">
            <a:spAutoFit/>
          </a:bodyPr>
          <a:lstStyle/>
          <a:p>
            <a:pPr defTabSz="685715"/>
            <a:r>
              <a:rPr lang="en-US" altLang="ko-KR" sz="1200" dirty="0" smtClean="0">
                <a:solidFill>
                  <a:schemeClr val="bg1"/>
                </a:solidFill>
                <a:latin typeface="Arial"/>
                <a:cs typeface="Arial" pitchFamily="34" charset="0"/>
              </a:rPr>
              <a:t>Data Analysis</a:t>
            </a:r>
            <a:endParaRPr lang="ko-KR" altLang="en-US" sz="1200" dirty="0">
              <a:solidFill>
                <a:schemeClr val="bg1"/>
              </a:solidFill>
              <a:latin typeface="Arial"/>
              <a:cs typeface="Arial" pitchFamily="34" charset="0"/>
            </a:endParaRPr>
          </a:p>
        </p:txBody>
      </p:sp>
      <p:sp>
        <p:nvSpPr>
          <p:cNvPr id="39" name="TextBox 38">
            <a:extLst>
              <a:ext uri="{FF2B5EF4-FFF2-40B4-BE49-F238E27FC236}">
                <a16:creationId xmlns="" xmlns:a16="http://schemas.microsoft.com/office/drawing/2014/main" id="{D3E7C145-71A0-4FA0-9FC0-6D8EB7EC5A0C}"/>
              </a:ext>
            </a:extLst>
          </p:cNvPr>
          <p:cNvSpPr txBox="1"/>
          <p:nvPr/>
        </p:nvSpPr>
        <p:spPr>
          <a:xfrm>
            <a:off x="6157387" y="3129891"/>
            <a:ext cx="1225025" cy="1384995"/>
          </a:xfrm>
          <a:prstGeom prst="rect">
            <a:avLst/>
          </a:prstGeom>
          <a:noFill/>
        </p:spPr>
        <p:txBody>
          <a:bodyPr wrap="square" rtlCol="0">
            <a:spAutoFit/>
          </a:bodyPr>
          <a:lstStyle/>
          <a:p>
            <a:pPr defTabSz="685715"/>
            <a:r>
              <a:rPr lang="en-US" sz="1400" dirty="0">
                <a:solidFill>
                  <a:schemeClr val="tx1">
                    <a:lumMod val="75000"/>
                    <a:lumOff val="25000"/>
                  </a:schemeClr>
                </a:solidFill>
              </a:rPr>
              <a:t>Descriptive frequency analysis </a:t>
            </a:r>
            <a:r>
              <a:rPr lang="en-US" sz="1400" dirty="0" smtClean="0">
                <a:solidFill>
                  <a:schemeClr val="tx1">
                    <a:lumMod val="75000"/>
                    <a:lumOff val="25000"/>
                  </a:schemeClr>
                </a:solidFill>
              </a:rPr>
              <a:t>using SPSS </a:t>
            </a:r>
            <a:r>
              <a:rPr lang="en-US" sz="1400" dirty="0">
                <a:solidFill>
                  <a:schemeClr val="tx1">
                    <a:lumMod val="75000"/>
                    <a:lumOff val="25000"/>
                  </a:schemeClr>
                </a:solidFill>
              </a:rPr>
              <a:t>15 for Windows</a:t>
            </a:r>
            <a:endParaRPr lang="ko-KR" altLang="en-US" sz="500" dirty="0">
              <a:solidFill>
                <a:schemeClr val="tx1">
                  <a:lumMod val="75000"/>
                  <a:lumOff val="25000"/>
                </a:schemeClr>
              </a:solidFill>
              <a:latin typeface="Arial"/>
              <a:cs typeface="Arial"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03778"/>
            <a:ext cx="9144002" cy="1543574"/>
          </a:xfrm>
          <a:prstGeom prst="rect">
            <a:avLst/>
          </a:prstGeom>
        </p:spPr>
      </p:pic>
      <p:sp>
        <p:nvSpPr>
          <p:cNvPr id="21" name="Text Placeholder 1"/>
          <p:cNvSpPr txBox="1">
            <a:spLocks/>
          </p:cNvSpPr>
          <p:nvPr/>
        </p:nvSpPr>
        <p:spPr>
          <a:xfrm>
            <a:off x="5606015" y="6321237"/>
            <a:ext cx="3904548" cy="543185"/>
          </a:xfrm>
          <a:prstGeom prst="rect">
            <a:avLst/>
          </a:prstGeom>
        </p:spPr>
        <p:txBody>
          <a:bodyPr vert="horz" lIns="91440" tIns="9144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050" b="0" kern="1200" baseline="0">
                <a:solidFill>
                  <a:schemeClr val="tx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b="1" dirty="0" smtClean="0">
                <a:solidFill>
                  <a:schemeClr val="bg1"/>
                </a:solidFill>
              </a:rPr>
              <a:t>Making Higher Education Open to All</a:t>
            </a:r>
            <a:endParaRPr lang="en-US" sz="1200" b="1" dirty="0">
              <a:solidFill>
                <a:schemeClr val="bg1"/>
              </a:solidFill>
            </a:endParaRPr>
          </a:p>
        </p:txBody>
      </p:sp>
    </p:spTree>
    <p:extLst>
      <p:ext uri="{BB962C8B-B14F-4D97-AF65-F5344CB8AC3E}">
        <p14:creationId xmlns:p14="http://schemas.microsoft.com/office/powerpoint/2010/main" val="30343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anim calcmode="lin" valueType="num">
                                      <p:cBhvr>
                                        <p:cTn id="8" dur="5000" fill="hold"/>
                                        <p:tgtEl>
                                          <p:spTgt spid="13"/>
                                        </p:tgtEl>
                                        <p:attrNameLst>
                                          <p:attrName>ppt_x</p:attrName>
                                        </p:attrNameLst>
                                      </p:cBhvr>
                                      <p:tavLst>
                                        <p:tav tm="0">
                                          <p:val>
                                            <p:strVal val="#ppt_x"/>
                                          </p:val>
                                        </p:tav>
                                        <p:tav tm="100000">
                                          <p:val>
                                            <p:strVal val="#ppt_x"/>
                                          </p:val>
                                        </p:tav>
                                      </p:tavLst>
                                    </p:anim>
                                    <p:anim calcmode="lin" valueType="num">
                                      <p:cBhvr>
                                        <p:cTn id="9" dur="5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anim calcmode="lin" valueType="num">
                                      <p:cBhvr>
                                        <p:cTn id="13" dur="5000" fill="hold"/>
                                        <p:tgtEl>
                                          <p:spTgt spid="4"/>
                                        </p:tgtEl>
                                        <p:attrNameLst>
                                          <p:attrName>ppt_x</p:attrName>
                                        </p:attrNameLst>
                                      </p:cBhvr>
                                      <p:tavLst>
                                        <p:tav tm="0">
                                          <p:val>
                                            <p:strVal val="#ppt_x"/>
                                          </p:val>
                                        </p:tav>
                                        <p:tav tm="100000">
                                          <p:val>
                                            <p:strVal val="#ppt_x"/>
                                          </p:val>
                                        </p:tav>
                                      </p:tavLst>
                                    </p:anim>
                                    <p:anim calcmode="lin" valueType="num">
                                      <p:cBhvr>
                                        <p:cTn id="14" dur="5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0"/>
                                        <p:tgtEl>
                                          <p:spTgt spid="7"/>
                                        </p:tgtEl>
                                      </p:cBhvr>
                                    </p:animEffect>
                                    <p:anim calcmode="lin" valueType="num">
                                      <p:cBhvr>
                                        <p:cTn id="18" dur="5000" fill="hold"/>
                                        <p:tgtEl>
                                          <p:spTgt spid="7"/>
                                        </p:tgtEl>
                                        <p:attrNameLst>
                                          <p:attrName>ppt_x</p:attrName>
                                        </p:attrNameLst>
                                      </p:cBhvr>
                                      <p:tavLst>
                                        <p:tav tm="0">
                                          <p:val>
                                            <p:strVal val="#ppt_x"/>
                                          </p:val>
                                        </p:tav>
                                        <p:tav tm="100000">
                                          <p:val>
                                            <p:strVal val="#ppt_x"/>
                                          </p:val>
                                        </p:tav>
                                      </p:tavLst>
                                    </p:anim>
                                    <p:anim calcmode="lin" valueType="num">
                                      <p:cBhvr>
                                        <p:cTn id="19" dur="5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0"/>
                                        <p:tgtEl>
                                          <p:spTgt spid="10"/>
                                        </p:tgtEl>
                                      </p:cBhvr>
                                    </p:animEffect>
                                    <p:anim calcmode="lin" valueType="num">
                                      <p:cBhvr>
                                        <p:cTn id="23" dur="5000" fill="hold"/>
                                        <p:tgtEl>
                                          <p:spTgt spid="10"/>
                                        </p:tgtEl>
                                        <p:attrNameLst>
                                          <p:attrName>ppt_x</p:attrName>
                                        </p:attrNameLst>
                                      </p:cBhvr>
                                      <p:tavLst>
                                        <p:tav tm="0">
                                          <p:val>
                                            <p:strVal val="#ppt_x"/>
                                          </p:val>
                                        </p:tav>
                                        <p:tav tm="100000">
                                          <p:val>
                                            <p:strVal val="#ppt_x"/>
                                          </p:val>
                                        </p:tav>
                                      </p:tavLst>
                                    </p:anim>
                                    <p:anim calcmode="lin" valueType="num">
                                      <p:cBhvr>
                                        <p:cTn id="24"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7"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BSTRACT">
      <a:dk1>
        <a:sysClr val="windowText" lastClr="000000"/>
      </a:dk1>
      <a:lt1>
        <a:sysClr val="window" lastClr="FFFFFF"/>
      </a:lt1>
      <a:dk2>
        <a:srgbClr val="44546A"/>
      </a:dk2>
      <a:lt2>
        <a:srgbClr val="E7E6E6"/>
      </a:lt2>
      <a:accent1>
        <a:srgbClr val="79D155"/>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TotalTime>
  <Words>987</Words>
  <Application>Microsoft Office PowerPoint</Application>
  <PresentationFormat>On-screen Show (4:3)</PresentationFormat>
  <Paragraphs>119</Paragraphs>
  <Slides>12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 Unicode MS</vt:lpstr>
      <vt:lpstr>맑은 고딕</vt:lpstr>
      <vt:lpstr>Arial</vt:lpstr>
      <vt:lpstr>Arial Narrow</vt:lpstr>
      <vt:lpstr>Calibri</vt:lpstr>
      <vt:lpstr>Calibri Light</vt:lpstr>
      <vt:lpstr>Times New Roman</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Kusmaladewi</cp:lastModifiedBy>
  <cp:revision>62</cp:revision>
  <dcterms:created xsi:type="dcterms:W3CDTF">2019-09-10T13:23:48Z</dcterms:created>
  <dcterms:modified xsi:type="dcterms:W3CDTF">2019-10-11T01:07:24Z</dcterms:modified>
</cp:coreProperties>
</file>