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84" r:id="rId3"/>
    <p:sldId id="272" r:id="rId4"/>
    <p:sldId id="273" r:id="rId5"/>
    <p:sldId id="274" r:id="rId6"/>
    <p:sldId id="275" r:id="rId7"/>
    <p:sldId id="276" r:id="rId8"/>
    <p:sldId id="279" r:id="rId9"/>
    <p:sldId id="280" r:id="rId10"/>
    <p:sldId id="283" r:id="rId11"/>
    <p:sldId id="278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B250D-F141-4054-AF19-155F4D584990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41E19-B226-48E6-93DA-1AA44943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9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6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3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2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89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3360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866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668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65D066E-D3D5-4898-80FA-E4BC8D178D54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4651194" y="1070572"/>
            <a:ext cx="3373826" cy="5174054"/>
          </a:xfrm>
          <a:custGeom>
            <a:avLst/>
            <a:gdLst>
              <a:gd name="connsiteX0" fmla="*/ 4498434 w 4498434"/>
              <a:gd name="connsiteY0" fmla="*/ 4010522 h 5174054"/>
              <a:gd name="connsiteX1" fmla="*/ 4498434 w 4498434"/>
              <a:gd name="connsiteY1" fmla="*/ 4542589 h 5174054"/>
              <a:gd name="connsiteX2" fmla="*/ 4487681 w 4498434"/>
              <a:gd name="connsiteY2" fmla="*/ 4577231 h 5174054"/>
              <a:gd name="connsiteX3" fmla="*/ 4323108 w 4498434"/>
              <a:gd name="connsiteY3" fmla="*/ 4712212 h 5174054"/>
              <a:gd name="connsiteX4" fmla="*/ 4277045 w 4498434"/>
              <a:gd name="connsiteY4" fmla="*/ 4716855 h 5174054"/>
              <a:gd name="connsiteX5" fmla="*/ 3995790 w 4498434"/>
              <a:gd name="connsiteY5" fmla="*/ 4716855 h 5174054"/>
              <a:gd name="connsiteX6" fmla="*/ 4167697 w 4498434"/>
              <a:gd name="connsiteY6" fmla="*/ 1511480 h 5174054"/>
              <a:gd name="connsiteX7" fmla="*/ 4167697 w 4498434"/>
              <a:gd name="connsiteY7" fmla="*/ 4231558 h 5174054"/>
              <a:gd name="connsiteX8" fmla="*/ 3496993 w 4498434"/>
              <a:gd name="connsiteY8" fmla="*/ 5174054 h 5174054"/>
              <a:gd name="connsiteX9" fmla="*/ 1561317 w 4498434"/>
              <a:gd name="connsiteY9" fmla="*/ 5174054 h 5174054"/>
              <a:gd name="connsiteX10" fmla="*/ 710479 w 4498434"/>
              <a:gd name="connsiteY10" fmla="*/ 457199 h 5174054"/>
              <a:gd name="connsiteX11" fmla="*/ 2646154 w 4498434"/>
              <a:gd name="connsiteY11" fmla="*/ 457199 h 5174054"/>
              <a:gd name="connsiteX12" fmla="*/ 0 w 4498434"/>
              <a:gd name="connsiteY12" fmla="*/ 4175666 h 5174054"/>
              <a:gd name="connsiteX13" fmla="*/ 0 w 4498434"/>
              <a:gd name="connsiteY13" fmla="*/ 1455589 h 5174054"/>
              <a:gd name="connsiteX14" fmla="*/ 3135223 w 4498434"/>
              <a:gd name="connsiteY14" fmla="*/ 0 h 5174054"/>
              <a:gd name="connsiteX15" fmla="*/ 4268480 w 4498434"/>
              <a:gd name="connsiteY15" fmla="*/ 0 h 5174054"/>
              <a:gd name="connsiteX16" fmla="*/ 4479126 w 4498434"/>
              <a:gd name="connsiteY16" fmla="*/ 139626 h 5174054"/>
              <a:gd name="connsiteX17" fmla="*/ 4488706 w 4498434"/>
              <a:gd name="connsiteY17" fmla="*/ 170488 h 5174054"/>
              <a:gd name="connsiteX18" fmla="*/ 4488706 w 4498434"/>
              <a:gd name="connsiteY18" fmla="*/ 818118 h 5174054"/>
              <a:gd name="connsiteX19" fmla="*/ 1714266 w 4498434"/>
              <a:gd name="connsiteY19" fmla="*/ 4716855 h 5174054"/>
              <a:gd name="connsiteX20" fmla="*/ 425556 w 4498434"/>
              <a:gd name="connsiteY20" fmla="*/ 4716855 h 5174054"/>
              <a:gd name="connsiteX21" fmla="*/ 364591 w 4498434"/>
              <a:gd name="connsiteY21" fmla="*/ 4668822 h 5174054"/>
              <a:gd name="connsiteX22" fmla="*/ 322664 w 4498434"/>
              <a:gd name="connsiteY22" fmla="*/ 4596156 h 5174054"/>
              <a:gd name="connsiteX23" fmla="*/ 321009 w 4498434"/>
              <a:gd name="connsiteY23" fmla="*/ 4589926 h 5174054"/>
              <a:gd name="connsiteX24" fmla="*/ 321009 w 4498434"/>
              <a:gd name="connsiteY24" fmla="*/ 3954632 h 5174054"/>
              <a:gd name="connsiteX25" fmla="*/ 541021 w 4498434"/>
              <a:gd name="connsiteY25" fmla="*/ 0 h 5174054"/>
              <a:gd name="connsiteX26" fmla="*/ 873155 w 4498434"/>
              <a:gd name="connsiteY26" fmla="*/ 0 h 5174054"/>
              <a:gd name="connsiteX27" fmla="*/ 330737 w 4498434"/>
              <a:gd name="connsiteY27" fmla="*/ 762226 h 5174054"/>
              <a:gd name="connsiteX28" fmla="*/ 330737 w 4498434"/>
              <a:gd name="connsiteY28" fmla="*/ 138959 h 5174054"/>
              <a:gd name="connsiteX29" fmla="*/ 351454 w 4498434"/>
              <a:gd name="connsiteY29" fmla="*/ 100793 h 5174054"/>
              <a:gd name="connsiteX30" fmla="*/ 541021 w 4498434"/>
              <a:gd name="connsiteY30" fmla="*/ 0 h 517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98434" h="5174054">
                <a:moveTo>
                  <a:pt x="4498434" y="4010522"/>
                </a:moveTo>
                <a:lnTo>
                  <a:pt x="4498434" y="4542589"/>
                </a:lnTo>
                <a:lnTo>
                  <a:pt x="4487681" y="4577231"/>
                </a:lnTo>
                <a:cubicBezTo>
                  <a:pt x="4458760" y="4645607"/>
                  <a:pt x="4397518" y="4696985"/>
                  <a:pt x="4323108" y="4712212"/>
                </a:cubicBezTo>
                <a:lnTo>
                  <a:pt x="4277045" y="4716855"/>
                </a:lnTo>
                <a:lnTo>
                  <a:pt x="3995790" y="4716855"/>
                </a:lnTo>
                <a:close/>
                <a:moveTo>
                  <a:pt x="4167697" y="1511480"/>
                </a:moveTo>
                <a:lnTo>
                  <a:pt x="4167697" y="4231558"/>
                </a:lnTo>
                <a:lnTo>
                  <a:pt x="3496993" y="5174054"/>
                </a:lnTo>
                <a:lnTo>
                  <a:pt x="1561317" y="5174054"/>
                </a:lnTo>
                <a:close/>
                <a:moveTo>
                  <a:pt x="710479" y="457199"/>
                </a:moveTo>
                <a:lnTo>
                  <a:pt x="2646154" y="457199"/>
                </a:lnTo>
                <a:lnTo>
                  <a:pt x="0" y="4175666"/>
                </a:lnTo>
                <a:lnTo>
                  <a:pt x="0" y="1455589"/>
                </a:lnTo>
                <a:close/>
                <a:moveTo>
                  <a:pt x="3135223" y="0"/>
                </a:moveTo>
                <a:lnTo>
                  <a:pt x="4268480" y="0"/>
                </a:lnTo>
                <a:cubicBezTo>
                  <a:pt x="4363174" y="0"/>
                  <a:pt x="4444420" y="57574"/>
                  <a:pt x="4479126" y="139626"/>
                </a:cubicBezTo>
                <a:lnTo>
                  <a:pt x="4488706" y="170488"/>
                </a:lnTo>
                <a:lnTo>
                  <a:pt x="4488706" y="818118"/>
                </a:lnTo>
                <a:lnTo>
                  <a:pt x="1714266" y="4716855"/>
                </a:lnTo>
                <a:lnTo>
                  <a:pt x="425556" y="4716855"/>
                </a:lnTo>
                <a:lnTo>
                  <a:pt x="364591" y="4668822"/>
                </a:lnTo>
                <a:cubicBezTo>
                  <a:pt x="346889" y="4648137"/>
                  <a:pt x="332564" y="4623506"/>
                  <a:pt x="322664" y="4596156"/>
                </a:cubicBezTo>
                <a:lnTo>
                  <a:pt x="321009" y="4589926"/>
                </a:lnTo>
                <a:lnTo>
                  <a:pt x="321009" y="3954632"/>
                </a:lnTo>
                <a:close/>
                <a:moveTo>
                  <a:pt x="541021" y="0"/>
                </a:moveTo>
                <a:lnTo>
                  <a:pt x="873155" y="0"/>
                </a:lnTo>
                <a:lnTo>
                  <a:pt x="330737" y="762226"/>
                </a:lnTo>
                <a:lnTo>
                  <a:pt x="330737" y="138959"/>
                </a:lnTo>
                <a:lnTo>
                  <a:pt x="351454" y="100793"/>
                </a:lnTo>
                <a:cubicBezTo>
                  <a:pt x="392537" y="39982"/>
                  <a:pt x="462110" y="0"/>
                  <a:pt x="54102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marR="0" indent="0" algn="ctr" defTabSz="685835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029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 userDrawn="1"/>
        </p:nvSpPr>
        <p:spPr>
          <a:xfrm rot="10800000">
            <a:off x="-1" y="-1"/>
            <a:ext cx="9143999" cy="6857999"/>
          </a:xfrm>
          <a:prstGeom prst="triangle">
            <a:avLst>
              <a:gd name="adj" fmla="val 28960"/>
            </a:avLst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FADE6738-9B24-46DC-A806-C322EE3B9BD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2" y="-8705"/>
            <a:ext cx="9143998" cy="6760463"/>
          </a:xfrm>
          <a:custGeom>
            <a:avLst/>
            <a:gdLst>
              <a:gd name="connsiteX0" fmla="*/ 0 w 9143998"/>
              <a:gd name="connsiteY0" fmla="*/ 0 h 5070347"/>
              <a:gd name="connsiteX1" fmla="*/ 9143998 w 9143998"/>
              <a:gd name="connsiteY1" fmla="*/ 0 h 5070347"/>
              <a:gd name="connsiteX2" fmla="*/ 7095742 w 9143998"/>
              <a:gd name="connsiteY2" fmla="*/ 5070347 h 507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3998" h="5070347">
                <a:moveTo>
                  <a:pt x="0" y="0"/>
                </a:moveTo>
                <a:lnTo>
                  <a:pt x="9143998" y="0"/>
                </a:lnTo>
                <a:lnTo>
                  <a:pt x="7095742" y="50703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670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2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2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7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0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6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1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3610-B009-4E0E-B61E-A9EA78A81049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9857-B351-4D11-9423-6314881B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5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  <p:sldLayoutId id="2147483677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739621">
            <a:off x="1005838" y="1101862"/>
            <a:ext cx="70670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IMPLICATION OF SELF-REGULATED LEARNING AND SELF-DISCIPLINE IN ACADEMIC ACHIEVEMENT THROUGH NEED FOR ACHIEVEMENT IN DISTANCE HIGHER EDUCATION INSTITUTION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colorTemperature colorTemp="47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555170" y="5628512"/>
            <a:ext cx="1295400" cy="97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526973" y="6351420"/>
            <a:ext cx="41327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UPBJJ-UT of Makassar-Open University of Indonesia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5811" y="3977231"/>
            <a:ext cx="2100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Presented by Jamil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8874" y="4258906"/>
            <a:ext cx="2507469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f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or the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Asian Association of Open Universities (AAOU) Conference 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14 – 16 October 2019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in Lahore, Pakistan </a:t>
            </a:r>
          </a:p>
          <a:p>
            <a:endParaRPr lang="en-US" altLang="ko-KR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02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64"/>
          <a:stretch/>
        </p:blipFill>
        <p:spPr>
          <a:xfrm>
            <a:off x="0" y="1660071"/>
            <a:ext cx="9144000" cy="353785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D9BA58D-DC3C-404D-B4B4-4E45262F15BE}"/>
              </a:ext>
            </a:extLst>
          </p:cNvPr>
          <p:cNvSpPr/>
          <p:nvPr/>
        </p:nvSpPr>
        <p:spPr>
          <a:xfrm>
            <a:off x="667657" y="0"/>
            <a:ext cx="4267200" cy="68580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5853" y="1038217"/>
            <a:ext cx="3930469" cy="528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Conclusion</a:t>
            </a:r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6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 the rate of self-regulated learning, self-discipline and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achievement altogether causes the increase in learning outcomes. </a:t>
            </a:r>
          </a:p>
          <a:p>
            <a:pPr marL="285750" lvl="0" indent="-285750">
              <a:lnSpc>
                <a:spcPct val="106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increase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self-regulated learning accounts for the increase in learning outcomes. </a:t>
            </a:r>
          </a:p>
          <a:p>
            <a:pPr marL="285750" lvl="0" indent="-285750">
              <a:lnSpc>
                <a:spcPct val="106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 self-discipline accounts for the increase in learning outcomes.  </a:t>
            </a:r>
          </a:p>
          <a:p>
            <a:pPr marL="285750" lvl="0" indent="-285750">
              <a:lnSpc>
                <a:spcPct val="106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 need for achievement accounts for the increase in learning outcomes. </a:t>
            </a:r>
          </a:p>
          <a:p>
            <a:pPr marL="285750" lvl="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rise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rate of self-regulated learning and self-discipline brings about the rise in learning outcomes through need for achievement.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onut 24">
            <a:extLst>
              <a:ext uri="{FF2B5EF4-FFF2-40B4-BE49-F238E27FC236}">
                <a16:creationId xmlns:a16="http://schemas.microsoft.com/office/drawing/2014/main" id="{EC8D3CC3-BCB5-4F60-B8CE-DF98F05D3BAA}"/>
              </a:ext>
            </a:extLst>
          </p:cNvPr>
          <p:cNvSpPr/>
          <p:nvPr/>
        </p:nvSpPr>
        <p:spPr>
          <a:xfrm>
            <a:off x="952499" y="1209334"/>
            <a:ext cx="353785" cy="35378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35A311-BE80-4CD8-84CB-0A113E76F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669"/>
            <a:ext cx="9144000" cy="75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462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평행 사변형 1">
            <a:extLst>
              <a:ext uri="{FF2B5EF4-FFF2-40B4-BE49-F238E27FC236}">
                <a16:creationId xmlns:a16="http://schemas.microsoft.com/office/drawing/2014/main" id="{1EBD90C7-709C-41D0-9A6E-3D51B715A12F}"/>
              </a:ext>
            </a:extLst>
          </p:cNvPr>
          <p:cNvSpPr/>
          <p:nvPr/>
        </p:nvSpPr>
        <p:spPr>
          <a:xfrm>
            <a:off x="3921048" y="857250"/>
            <a:ext cx="5112002" cy="5143500"/>
          </a:xfrm>
          <a:prstGeom prst="parallelogram">
            <a:avLst>
              <a:gd name="adj" fmla="val 716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1" name="자유형: 도형 54">
            <a:extLst>
              <a:ext uri="{FF2B5EF4-FFF2-40B4-BE49-F238E27FC236}">
                <a16:creationId xmlns:a16="http://schemas.microsoft.com/office/drawing/2014/main" id="{7892F4C4-55ED-4F27-BCDB-259583333D6A}"/>
              </a:ext>
            </a:extLst>
          </p:cNvPr>
          <p:cNvSpPr/>
          <p:nvPr/>
        </p:nvSpPr>
        <p:spPr>
          <a:xfrm>
            <a:off x="5498851" y="878460"/>
            <a:ext cx="3645151" cy="5122290"/>
          </a:xfrm>
          <a:custGeom>
            <a:avLst/>
            <a:gdLst>
              <a:gd name="connsiteX0" fmla="*/ 4860201 w 4860201"/>
              <a:gd name="connsiteY0" fmla="*/ 0 h 6829720"/>
              <a:gd name="connsiteX1" fmla="*/ 4860201 w 4860201"/>
              <a:gd name="connsiteY1" fmla="*/ 2720078 h 6829720"/>
              <a:gd name="connsiteX2" fmla="*/ 1935676 w 4860201"/>
              <a:gd name="connsiteY2" fmla="*/ 6829720 h 6829720"/>
              <a:gd name="connsiteX3" fmla="*/ 0 w 4860201"/>
              <a:gd name="connsiteY3" fmla="*/ 6829720 h 682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0201" h="6829720">
                <a:moveTo>
                  <a:pt x="4860201" y="0"/>
                </a:moveTo>
                <a:lnTo>
                  <a:pt x="4860201" y="2720078"/>
                </a:lnTo>
                <a:lnTo>
                  <a:pt x="1935676" y="6829720"/>
                </a:lnTo>
                <a:lnTo>
                  <a:pt x="0" y="68297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2" name="평행 사변형 4">
            <a:extLst>
              <a:ext uri="{FF2B5EF4-FFF2-40B4-BE49-F238E27FC236}">
                <a16:creationId xmlns:a16="http://schemas.microsoft.com/office/drawing/2014/main" id="{EB15A0EB-6AA9-4E30-962D-0E5C3677C897}"/>
              </a:ext>
            </a:extLst>
          </p:cNvPr>
          <p:cNvSpPr/>
          <p:nvPr/>
        </p:nvSpPr>
        <p:spPr>
          <a:xfrm>
            <a:off x="2343246" y="857250"/>
            <a:ext cx="5112002" cy="5143500"/>
          </a:xfrm>
          <a:prstGeom prst="parallelogram">
            <a:avLst>
              <a:gd name="adj" fmla="val 716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1" r="26621"/>
          <a:stretch>
            <a:fillRect/>
          </a:stretch>
        </p:blipFill>
        <p:spPr/>
      </p:pic>
      <p:sp>
        <p:nvSpPr>
          <p:cNvPr id="13" name="Rectangle 12"/>
          <p:cNvSpPr/>
          <p:nvPr/>
        </p:nvSpPr>
        <p:spPr>
          <a:xfrm>
            <a:off x="46359" y="2274199"/>
            <a:ext cx="2296887" cy="384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examining the constructs of self-regulated learning and self-discipline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self-regulated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 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06000"/>
              </a:lnSpc>
              <a:spcAft>
                <a:spcPts val="8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vital role of managerial decisions along policy-making and implementation processes,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comes to enhancing need for achievement and learning outcomes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93515D-D424-40C0-9CEC-61A4736B9A83}"/>
              </a:ext>
            </a:extLst>
          </p:cNvPr>
          <p:cNvSpPr txBox="1"/>
          <p:nvPr/>
        </p:nvSpPr>
        <p:spPr>
          <a:xfrm rot="18349041">
            <a:off x="2144212" y="3482160"/>
            <a:ext cx="270601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Suggestion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35A311-BE80-4CD8-84CB-0A113E76F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2862"/>
            <a:ext cx="9144000" cy="72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8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9819322" flipH="1">
            <a:off x="897912" y="-1576793"/>
            <a:ext cx="9090584" cy="876818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7" r="12017"/>
          <a:stretch>
            <a:fillRect/>
          </a:stretch>
        </p:blipFill>
        <p:spPr>
          <a:xfrm>
            <a:off x="0" y="0"/>
            <a:ext cx="9143998" cy="6760463"/>
          </a:xfrm>
          <a:solidFill>
            <a:schemeClr val="accent1">
              <a:lumMod val="60000"/>
              <a:lumOff val="40000"/>
            </a:schemeClr>
          </a:solidFill>
        </p:spPr>
      </p:pic>
      <p:grpSp>
        <p:nvGrpSpPr>
          <p:cNvPr id="32" name="Group 31"/>
          <p:cNvGrpSpPr/>
          <p:nvPr/>
        </p:nvGrpSpPr>
        <p:grpSpPr>
          <a:xfrm>
            <a:off x="0" y="3764497"/>
            <a:ext cx="5670826" cy="2290856"/>
            <a:chOff x="2253890" y="2727648"/>
            <a:chExt cx="7298452" cy="2629637"/>
          </a:xfrm>
          <a:noFill/>
        </p:grpSpPr>
        <p:sp>
          <p:nvSpPr>
            <p:cNvPr id="33" name="Text Placeholder 3"/>
            <p:cNvSpPr txBox="1">
              <a:spLocks/>
            </p:cNvSpPr>
            <p:nvPr/>
          </p:nvSpPr>
          <p:spPr>
            <a:xfrm>
              <a:off x="2253890" y="2727648"/>
              <a:ext cx="4608512" cy="276687"/>
            </a:xfrm>
            <a:prstGeom prst="rect">
              <a:avLst/>
            </a:prstGeom>
            <a:grpFill/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endParaRPr lang="ko-KR" altLang="en-US" sz="1400" dirty="0">
                <a:solidFill>
                  <a:srgbClr val="F2AC30"/>
                </a:solidFill>
                <a:latin typeface="Arial"/>
                <a:cs typeface="Arial" pitchFamily="34" charset="0"/>
              </a:endParaRPr>
            </a:p>
          </p:txBody>
        </p:sp>
        <p:sp>
          <p:nvSpPr>
            <p:cNvPr id="34" name="Title 4"/>
            <p:cNvSpPr txBox="1">
              <a:spLocks/>
            </p:cNvSpPr>
            <p:nvPr/>
          </p:nvSpPr>
          <p:spPr>
            <a:xfrm>
              <a:off x="4943830" y="4815207"/>
              <a:ext cx="4608512" cy="542078"/>
            </a:xfrm>
            <a:prstGeom prst="rect">
              <a:avLst/>
            </a:prstGeom>
            <a:grpFill/>
          </p:spPr>
          <p:txBody>
            <a:bodyPr anchor="ctr"/>
            <a:lstStyle>
              <a:lvl1pPr algn="l" defTabSz="914400" rtl="0" eaLnBrk="1" latinLnBrk="1" hangingPunct="1">
                <a:spcBef>
                  <a:spcPct val="0"/>
                </a:spcBef>
                <a:buNone/>
                <a:defRPr sz="3600" b="1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+mj-ea"/>
                  <a:cs typeface="Arial" pitchFamily="34" charset="0"/>
                </a:defRPr>
              </a:lvl1pPr>
            </a:lstStyle>
            <a:p>
              <a:pPr algn="ctr"/>
              <a:r>
                <a:rPr lang="en-US" altLang="ko-KR" sz="4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Thank You.</a:t>
              </a:r>
              <a:endParaRPr lang="ko-KR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42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3" y="322626"/>
            <a:ext cx="2309458" cy="628229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Introduction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502683" y="1816750"/>
            <a:ext cx="6468781" cy="5041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we all know, distance education entails physical separation between instructors and students. It is therefore essential for distance education institutions to embrace a wide range of learning media to bridge the gap between teaching and learning. </a:t>
            </a:r>
            <a:r>
              <a:rPr lang="en-US" dirty="0">
                <a:solidFill>
                  <a:srgbClr val="FF0000"/>
                </a:solidFill>
              </a:rPr>
              <a:t>With many offerings of learning media, distance students adopt self-regulated learning across their academic paths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Nurturing self-regulated learning manifests from a sense of responsibility associated with learning effort to transform student’s mental abilities into academic knowledge, skills and behavior. </a:t>
            </a:r>
            <a:r>
              <a:rPr lang="en-US" dirty="0">
                <a:solidFill>
                  <a:srgbClr val="FF0000"/>
                </a:solidFill>
              </a:rPr>
              <a:t>Self-regulated learning requires self-discipline and </a:t>
            </a:r>
            <a:r>
              <a:rPr lang="en-US" dirty="0" smtClean="0">
                <a:solidFill>
                  <a:srgbClr val="FF0000"/>
                </a:solidFill>
              </a:rPr>
              <a:t>need for achievement </a:t>
            </a:r>
            <a:r>
              <a:rPr lang="en-US" dirty="0">
                <a:solidFill>
                  <a:srgbClr val="FF0000"/>
                </a:solidFill>
              </a:rPr>
              <a:t>that affect learning outcomes</a:t>
            </a:r>
            <a:r>
              <a:rPr lang="en-US" dirty="0"/>
              <a:t>. This is a typical situation on a higher education level, where students are primarily responsible for what to learn, how long it takes to learn it and how to evaluate subject-matter mastery.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The provision of self-regulatory concept is associated with the differences in ability to achieve learning outcomes among the students. To deal with this, the Open University regulates </a:t>
            </a:r>
            <a:r>
              <a:rPr lang="en-US" dirty="0">
                <a:solidFill>
                  <a:srgbClr val="FF0000"/>
                </a:solidFill>
              </a:rPr>
              <a:t>students to participate in training and orientation with the aims of introducing distance education system and self-regulatory strategies</a:t>
            </a:r>
            <a:r>
              <a:rPr lang="en-US" dirty="0"/>
              <a:t> critical for an individual student to gain equal opportunities for academic growth and success.</a:t>
            </a:r>
          </a:p>
          <a:p>
            <a:pPr algn="just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09DFACB-7EEB-4DB5-A031-58C63C64C673}"/>
              </a:ext>
            </a:extLst>
          </p:cNvPr>
          <p:cNvGrpSpPr/>
          <p:nvPr/>
        </p:nvGrpSpPr>
        <p:grpSpPr>
          <a:xfrm>
            <a:off x="193226" y="1658984"/>
            <a:ext cx="2171152" cy="4049485"/>
            <a:chOff x="10027556" y="1376484"/>
            <a:chExt cx="1368019" cy="2920045"/>
          </a:xfrm>
        </p:grpSpPr>
        <p:sp>
          <p:nvSpPr>
            <p:cNvPr id="110" name="Freeform: Shape 92">
              <a:extLst>
                <a:ext uri="{FF2B5EF4-FFF2-40B4-BE49-F238E27FC236}">
                  <a16:creationId xmlns:a16="http://schemas.microsoft.com/office/drawing/2014/main" id="{F35FE9FB-1A41-41F3-94A5-DC6C3E98E49F}"/>
                </a:ext>
              </a:extLst>
            </p:cNvPr>
            <p:cNvSpPr/>
            <p:nvPr/>
          </p:nvSpPr>
          <p:spPr>
            <a:xfrm>
              <a:off x="10027556" y="3619653"/>
              <a:ext cx="1368019" cy="676876"/>
            </a:xfrm>
            <a:custGeom>
              <a:avLst/>
              <a:gdLst>
                <a:gd name="connsiteX0" fmla="*/ 584009 w 1796178"/>
                <a:gd name="connsiteY0" fmla="*/ 724959 h 888723"/>
                <a:gd name="connsiteX1" fmla="*/ 1223959 w 1796178"/>
                <a:gd name="connsiteY1" fmla="*/ 724959 h 888723"/>
                <a:gd name="connsiteX2" fmla="*/ 1199212 w 1796178"/>
                <a:gd name="connsiteY2" fmla="*/ 832932 h 888723"/>
                <a:gd name="connsiteX3" fmla="*/ 606085 w 1796178"/>
                <a:gd name="connsiteY3" fmla="*/ 831799 h 888723"/>
                <a:gd name="connsiteX4" fmla="*/ 404490 w 1796178"/>
                <a:gd name="connsiteY4" fmla="*/ 0 h 888723"/>
                <a:gd name="connsiteX5" fmla="*/ 1414097 w 1796178"/>
                <a:gd name="connsiteY5" fmla="*/ 0 h 888723"/>
                <a:gd name="connsiteX6" fmla="*/ 1796178 w 1796178"/>
                <a:gd name="connsiteY6" fmla="*/ 366594 h 888723"/>
                <a:gd name="connsiteX7" fmla="*/ 1730986 w 1796178"/>
                <a:gd name="connsiteY7" fmla="*/ 882701 h 888723"/>
                <a:gd name="connsiteX8" fmla="*/ 1262116 w 1796178"/>
                <a:gd name="connsiteY8" fmla="*/ 558482 h 888723"/>
                <a:gd name="connsiteX9" fmla="*/ 1243696 w 1796178"/>
                <a:gd name="connsiteY9" fmla="*/ 638853 h 888723"/>
                <a:gd name="connsiteX10" fmla="*/ 564031 w 1796178"/>
                <a:gd name="connsiteY10" fmla="*/ 638853 h 888723"/>
                <a:gd name="connsiteX11" fmla="*/ 547433 w 1796178"/>
                <a:gd name="connsiteY11" fmla="*/ 569189 h 888723"/>
                <a:gd name="connsiteX12" fmla="*/ 85336 w 1796178"/>
                <a:gd name="connsiteY12" fmla="*/ 888723 h 888723"/>
                <a:gd name="connsiteX13" fmla="*/ 63435 w 1796178"/>
                <a:gd name="connsiteY13" fmla="*/ 888723 h 888723"/>
                <a:gd name="connsiteX14" fmla="*/ 0 w 1796178"/>
                <a:gd name="connsiteY14" fmla="*/ 386544 h 888723"/>
                <a:gd name="connsiteX15" fmla="*/ 402019 w 1796178"/>
                <a:gd name="connsiteY15" fmla="*/ 820 h 888723"/>
                <a:gd name="connsiteX16" fmla="*/ 403147 w 1796178"/>
                <a:gd name="connsiteY16" fmla="*/ 4381 h 88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96178" h="888723">
                  <a:moveTo>
                    <a:pt x="584009" y="724959"/>
                  </a:moveTo>
                  <a:lnTo>
                    <a:pt x="1223959" y="724959"/>
                  </a:lnTo>
                  <a:cubicBezTo>
                    <a:pt x="1213563" y="762193"/>
                    <a:pt x="1205868" y="798366"/>
                    <a:pt x="1199212" y="832932"/>
                  </a:cubicBezTo>
                  <a:lnTo>
                    <a:pt x="606085" y="831799"/>
                  </a:lnTo>
                  <a:close/>
                  <a:moveTo>
                    <a:pt x="404490" y="0"/>
                  </a:moveTo>
                  <a:lnTo>
                    <a:pt x="1414097" y="0"/>
                  </a:lnTo>
                  <a:lnTo>
                    <a:pt x="1796178" y="366594"/>
                  </a:lnTo>
                  <a:lnTo>
                    <a:pt x="1730986" y="882701"/>
                  </a:lnTo>
                  <a:lnTo>
                    <a:pt x="1262116" y="558482"/>
                  </a:lnTo>
                  <a:lnTo>
                    <a:pt x="1243696" y="638853"/>
                  </a:lnTo>
                  <a:lnTo>
                    <a:pt x="564031" y="638853"/>
                  </a:lnTo>
                  <a:cubicBezTo>
                    <a:pt x="558973" y="616135"/>
                    <a:pt x="553310" y="592931"/>
                    <a:pt x="547433" y="569189"/>
                  </a:cubicBezTo>
                  <a:lnTo>
                    <a:pt x="85336" y="888723"/>
                  </a:lnTo>
                  <a:lnTo>
                    <a:pt x="63435" y="888723"/>
                  </a:lnTo>
                  <a:lnTo>
                    <a:pt x="0" y="386544"/>
                  </a:lnTo>
                  <a:lnTo>
                    <a:pt x="402019" y="820"/>
                  </a:lnTo>
                  <a:lnTo>
                    <a:pt x="403147" y="43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11" name="Graphic 2">
              <a:extLst>
                <a:ext uri="{FF2B5EF4-FFF2-40B4-BE49-F238E27FC236}">
                  <a16:creationId xmlns:a16="http://schemas.microsoft.com/office/drawing/2014/main" id="{554F85A5-3DAE-4F20-A95A-8E07CEDED4AF}"/>
                </a:ext>
              </a:extLst>
            </p:cNvPr>
            <p:cNvGrpSpPr/>
            <p:nvPr/>
          </p:nvGrpSpPr>
          <p:grpSpPr>
            <a:xfrm rot="10800000">
              <a:off x="10334368" y="1376484"/>
              <a:ext cx="754394" cy="2180572"/>
              <a:chOff x="5817392" y="2747486"/>
              <a:chExt cx="552450" cy="1596854"/>
            </a:xfrm>
          </p:grpSpPr>
          <p:sp>
            <p:nvSpPr>
              <p:cNvPr id="112" name="Freeform: Shape 95">
                <a:extLst>
                  <a:ext uri="{FF2B5EF4-FFF2-40B4-BE49-F238E27FC236}">
                    <a16:creationId xmlns:a16="http://schemas.microsoft.com/office/drawing/2014/main" id="{0BB0F014-CB87-4DD4-A21F-3A00E5DF63C7}"/>
                  </a:ext>
                </a:extLst>
              </p:cNvPr>
              <p:cNvSpPr/>
              <p:nvPr/>
            </p:nvSpPr>
            <p:spPr>
              <a:xfrm>
                <a:off x="5817392" y="3601390"/>
                <a:ext cx="552450" cy="742950"/>
              </a:xfrm>
              <a:custGeom>
                <a:avLst/>
                <a:gdLst>
                  <a:gd name="connsiteX0" fmla="*/ 551974 w 552450"/>
                  <a:gd name="connsiteY0" fmla="*/ 228614 h 742950"/>
                  <a:gd name="connsiteX1" fmla="*/ 279559 w 552450"/>
                  <a:gd name="connsiteY1" fmla="*/ 739154 h 742950"/>
                  <a:gd name="connsiteX2" fmla="*/ 7144 w 552450"/>
                  <a:gd name="connsiteY2" fmla="*/ 228614 h 742950"/>
                  <a:gd name="connsiteX3" fmla="*/ 551974 w 552450"/>
                  <a:gd name="connsiteY3" fmla="*/ 228614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742950">
                    <a:moveTo>
                      <a:pt x="551974" y="228614"/>
                    </a:moveTo>
                    <a:lnTo>
                      <a:pt x="279559" y="739154"/>
                    </a:lnTo>
                    <a:lnTo>
                      <a:pt x="7144" y="228614"/>
                    </a:lnTo>
                    <a:cubicBezTo>
                      <a:pt x="186214" y="-71423"/>
                      <a:pt x="367189" y="-61898"/>
                      <a:pt x="551974" y="228614"/>
                    </a:cubicBezTo>
                    <a:close/>
                  </a:path>
                </a:pathLst>
              </a:custGeom>
              <a:solidFill>
                <a:schemeClr val="accent1">
                  <a:alpha val="52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96">
                <a:extLst>
                  <a:ext uri="{FF2B5EF4-FFF2-40B4-BE49-F238E27FC236}">
                    <a16:creationId xmlns:a16="http://schemas.microsoft.com/office/drawing/2014/main" id="{974BCE70-5C3C-450C-AE59-2B983573EB4F}"/>
                  </a:ext>
                </a:extLst>
              </p:cNvPr>
              <p:cNvSpPr/>
              <p:nvPr/>
            </p:nvSpPr>
            <p:spPr>
              <a:xfrm>
                <a:off x="5935503" y="3680081"/>
                <a:ext cx="304800" cy="657225"/>
              </a:xfrm>
              <a:custGeom>
                <a:avLst/>
                <a:gdLst>
                  <a:gd name="connsiteX0" fmla="*/ 297656 w 304800"/>
                  <a:gd name="connsiteY0" fmla="*/ 37526 h 657225"/>
                  <a:gd name="connsiteX1" fmla="*/ 161449 w 304800"/>
                  <a:gd name="connsiteY1" fmla="*/ 654746 h 657225"/>
                  <a:gd name="connsiteX2" fmla="*/ 7144 w 304800"/>
                  <a:gd name="connsiteY2" fmla="*/ 51814 h 657225"/>
                  <a:gd name="connsiteX3" fmla="*/ 297656 w 304800"/>
                  <a:gd name="connsiteY3" fmla="*/ 37526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800" h="657225">
                    <a:moveTo>
                      <a:pt x="297656" y="37526"/>
                    </a:moveTo>
                    <a:lnTo>
                      <a:pt x="161449" y="654746"/>
                    </a:lnTo>
                    <a:lnTo>
                      <a:pt x="7144" y="51814"/>
                    </a:lnTo>
                    <a:cubicBezTo>
                      <a:pt x="107156" y="-10099"/>
                      <a:pt x="188119" y="-574"/>
                      <a:pt x="297656" y="37526"/>
                    </a:cubicBezTo>
                    <a:close/>
                  </a:path>
                </a:pathLst>
              </a:custGeom>
              <a:solidFill>
                <a:schemeClr val="bg1">
                  <a:alpha val="54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97">
                <a:extLst>
                  <a:ext uri="{FF2B5EF4-FFF2-40B4-BE49-F238E27FC236}">
                    <a16:creationId xmlns:a16="http://schemas.microsoft.com/office/drawing/2014/main" id="{99D7678F-6C3C-4B2C-A4EC-36FDBF0E17F0}"/>
                  </a:ext>
                </a:extLst>
              </p:cNvPr>
              <p:cNvSpPr/>
              <p:nvPr/>
            </p:nvSpPr>
            <p:spPr>
              <a:xfrm>
                <a:off x="5919078" y="2844641"/>
                <a:ext cx="337344" cy="952500"/>
              </a:xfrm>
              <a:custGeom>
                <a:avLst/>
                <a:gdLst>
                  <a:gd name="connsiteX0" fmla="*/ 277808 w 276225"/>
                  <a:gd name="connsiteY0" fmla="*/ 7144 h 952500"/>
                  <a:gd name="connsiteX1" fmla="*/ 277808 w 276225"/>
                  <a:gd name="connsiteY1" fmla="*/ 903446 h 952500"/>
                  <a:gd name="connsiteX2" fmla="*/ 95880 w 276225"/>
                  <a:gd name="connsiteY2" fmla="*/ 948214 h 952500"/>
                  <a:gd name="connsiteX3" fmla="*/ 7298 w 276225"/>
                  <a:gd name="connsiteY3" fmla="*/ 925354 h 952500"/>
                  <a:gd name="connsiteX4" fmla="*/ 9203 w 276225"/>
                  <a:gd name="connsiteY4" fmla="*/ 7144 h 952500"/>
                  <a:gd name="connsiteX5" fmla="*/ 277808 w 276225"/>
                  <a:gd name="connsiteY5" fmla="*/ 7144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6225" h="952500">
                    <a:moveTo>
                      <a:pt x="277808" y="7144"/>
                    </a:moveTo>
                    <a:cubicBezTo>
                      <a:pt x="278760" y="277654"/>
                      <a:pt x="276855" y="511016"/>
                      <a:pt x="277808" y="903446"/>
                    </a:cubicBezTo>
                    <a:cubicBezTo>
                      <a:pt x="193035" y="926306"/>
                      <a:pt x="159698" y="947261"/>
                      <a:pt x="95880" y="948214"/>
                    </a:cubicBezTo>
                    <a:cubicBezTo>
                      <a:pt x="57780" y="948214"/>
                      <a:pt x="45398" y="925354"/>
                      <a:pt x="7298" y="925354"/>
                    </a:cubicBezTo>
                    <a:cubicBezTo>
                      <a:pt x="6345" y="530066"/>
                      <a:pt x="10155" y="287179"/>
                      <a:pt x="9203" y="7144"/>
                    </a:cubicBezTo>
                    <a:lnTo>
                      <a:pt x="277808" y="7144"/>
                    </a:ln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98">
                <a:extLst>
                  <a:ext uri="{FF2B5EF4-FFF2-40B4-BE49-F238E27FC236}">
                    <a16:creationId xmlns:a16="http://schemas.microsoft.com/office/drawing/2014/main" id="{FC48AACD-68EE-4350-801D-5495194D55C9}"/>
                  </a:ext>
                </a:extLst>
              </p:cNvPr>
              <p:cNvSpPr/>
              <p:nvPr/>
            </p:nvSpPr>
            <p:spPr>
              <a:xfrm>
                <a:off x="6214479" y="2843688"/>
                <a:ext cx="152400" cy="990600"/>
              </a:xfrm>
              <a:custGeom>
                <a:avLst/>
                <a:gdLst>
                  <a:gd name="connsiteX0" fmla="*/ 152031 w 152400"/>
                  <a:gd name="connsiteY0" fmla="*/ 8096 h 990600"/>
                  <a:gd name="connsiteX1" fmla="*/ 152031 w 152400"/>
                  <a:gd name="connsiteY1" fmla="*/ 980599 h 990600"/>
                  <a:gd name="connsiteX2" fmla="*/ 7251 w 152400"/>
                  <a:gd name="connsiteY2" fmla="*/ 905351 h 990600"/>
                  <a:gd name="connsiteX3" fmla="*/ 12013 w 152400"/>
                  <a:gd name="connsiteY3" fmla="*/ 7144 h 990600"/>
                  <a:gd name="connsiteX4" fmla="*/ 152031 w 152400"/>
                  <a:gd name="connsiteY4" fmla="*/ 8096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400" h="990600">
                    <a:moveTo>
                      <a:pt x="152031" y="8096"/>
                    </a:moveTo>
                    <a:cubicBezTo>
                      <a:pt x="152983" y="346234"/>
                      <a:pt x="151078" y="536734"/>
                      <a:pt x="152031" y="980599"/>
                    </a:cubicBezTo>
                    <a:cubicBezTo>
                      <a:pt x="78688" y="1003459"/>
                      <a:pt x="39636" y="931069"/>
                      <a:pt x="7251" y="905351"/>
                    </a:cubicBezTo>
                    <a:cubicBezTo>
                      <a:pt x="6298" y="698659"/>
                      <a:pt x="12013" y="156686"/>
                      <a:pt x="12013" y="7144"/>
                    </a:cubicBezTo>
                    <a:lnTo>
                      <a:pt x="152031" y="80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99">
                <a:extLst>
                  <a:ext uri="{FF2B5EF4-FFF2-40B4-BE49-F238E27FC236}">
                    <a16:creationId xmlns:a16="http://schemas.microsoft.com/office/drawing/2014/main" id="{6F5BA7E9-B646-4D40-BB32-EAA248775390}"/>
                  </a:ext>
                </a:extLst>
              </p:cNvPr>
              <p:cNvSpPr/>
              <p:nvPr/>
            </p:nvSpPr>
            <p:spPr>
              <a:xfrm>
                <a:off x="5817922" y="2845593"/>
                <a:ext cx="142875" cy="981075"/>
              </a:xfrm>
              <a:custGeom>
                <a:avLst/>
                <a:gdLst>
                  <a:gd name="connsiteX0" fmla="*/ 141870 w 142875"/>
                  <a:gd name="connsiteY0" fmla="*/ 7144 h 981075"/>
                  <a:gd name="connsiteX1" fmla="*/ 139012 w 142875"/>
                  <a:gd name="connsiteY1" fmla="*/ 925354 h 981075"/>
                  <a:gd name="connsiteX2" fmla="*/ 7567 w 142875"/>
                  <a:gd name="connsiteY2" fmla="*/ 980599 h 981075"/>
                  <a:gd name="connsiteX3" fmla="*/ 7567 w 142875"/>
                  <a:gd name="connsiteY3" fmla="*/ 7144 h 981075"/>
                  <a:gd name="connsiteX4" fmla="*/ 141870 w 142875"/>
                  <a:gd name="connsiteY4" fmla="*/ 7144 h 981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875" h="981075">
                    <a:moveTo>
                      <a:pt x="141870" y="7144"/>
                    </a:moveTo>
                    <a:cubicBezTo>
                      <a:pt x="142822" y="320516"/>
                      <a:pt x="137107" y="487204"/>
                      <a:pt x="139012" y="925354"/>
                    </a:cubicBezTo>
                    <a:cubicBezTo>
                      <a:pt x="107580" y="925354"/>
                      <a:pt x="38047" y="980599"/>
                      <a:pt x="7567" y="980599"/>
                    </a:cubicBezTo>
                    <a:cubicBezTo>
                      <a:pt x="6615" y="748189"/>
                      <a:pt x="7567" y="180499"/>
                      <a:pt x="7567" y="7144"/>
                    </a:cubicBezTo>
                    <a:lnTo>
                      <a:pt x="141870" y="71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00">
                <a:extLst>
                  <a:ext uri="{FF2B5EF4-FFF2-40B4-BE49-F238E27FC236}">
                    <a16:creationId xmlns:a16="http://schemas.microsoft.com/office/drawing/2014/main" id="{9C32FBE7-A6AB-44E4-8F8F-BF954E848EF2}"/>
                  </a:ext>
                </a:extLst>
              </p:cNvPr>
              <p:cNvSpPr/>
              <p:nvPr/>
            </p:nvSpPr>
            <p:spPr>
              <a:xfrm>
                <a:off x="5818346" y="2747486"/>
                <a:ext cx="548533" cy="148225"/>
              </a:xfrm>
              <a:custGeom>
                <a:avLst/>
                <a:gdLst>
                  <a:gd name="connsiteX0" fmla="*/ 7144 w 552450"/>
                  <a:gd name="connsiteY0" fmla="*/ 7144 h 161925"/>
                  <a:gd name="connsiteX1" fmla="*/ 552926 w 552450"/>
                  <a:gd name="connsiteY1" fmla="*/ 7144 h 161925"/>
                  <a:gd name="connsiteX2" fmla="*/ 552926 w 552450"/>
                  <a:gd name="connsiteY2" fmla="*/ 162401 h 161925"/>
                  <a:gd name="connsiteX3" fmla="*/ 7144 w 552450"/>
                  <a:gd name="connsiteY3" fmla="*/ 162401 h 16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161925">
                    <a:moveTo>
                      <a:pt x="7144" y="7144"/>
                    </a:moveTo>
                    <a:lnTo>
                      <a:pt x="552926" y="7144"/>
                    </a:lnTo>
                    <a:lnTo>
                      <a:pt x="552926" y="162401"/>
                    </a:lnTo>
                    <a:lnTo>
                      <a:pt x="7144" y="162401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01">
                <a:extLst>
                  <a:ext uri="{FF2B5EF4-FFF2-40B4-BE49-F238E27FC236}">
                    <a16:creationId xmlns:a16="http://schemas.microsoft.com/office/drawing/2014/main" id="{3098ABEF-1C25-468B-8E33-7755AC7E88FE}"/>
                  </a:ext>
                </a:extLst>
              </p:cNvPr>
              <p:cNvSpPr/>
              <p:nvPr/>
            </p:nvSpPr>
            <p:spPr>
              <a:xfrm>
                <a:off x="6014561" y="4183185"/>
                <a:ext cx="161925" cy="152400"/>
              </a:xfrm>
              <a:custGeom>
                <a:avLst/>
                <a:gdLst>
                  <a:gd name="connsiteX0" fmla="*/ 163354 w 161925"/>
                  <a:gd name="connsiteY0" fmla="*/ 7814 h 152400"/>
                  <a:gd name="connsiteX1" fmla="*/ 85249 w 161925"/>
                  <a:gd name="connsiteY1" fmla="*/ 154499 h 152400"/>
                  <a:gd name="connsiteX2" fmla="*/ 7144 w 161925"/>
                  <a:gd name="connsiteY2" fmla="*/ 7814 h 152400"/>
                  <a:gd name="connsiteX3" fmla="*/ 163354 w 161925"/>
                  <a:gd name="connsiteY3" fmla="*/ 7814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925" h="152400">
                    <a:moveTo>
                      <a:pt x="163354" y="7814"/>
                    </a:moveTo>
                    <a:lnTo>
                      <a:pt x="85249" y="154499"/>
                    </a:lnTo>
                    <a:lnTo>
                      <a:pt x="7144" y="7814"/>
                    </a:lnTo>
                    <a:cubicBezTo>
                      <a:pt x="47149" y="8767"/>
                      <a:pt x="107156" y="5910"/>
                      <a:pt x="163354" y="7814"/>
                    </a:cubicBezTo>
                    <a:close/>
                  </a:path>
                </a:pathLst>
              </a:custGeom>
              <a:solidFill>
                <a:srgbClr val="231F2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05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95320"/>
            <a:ext cx="9222378" cy="18279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entagon 5"/>
          <p:cNvSpPr/>
          <p:nvPr/>
        </p:nvSpPr>
        <p:spPr>
          <a:xfrm rot="16200000">
            <a:off x="131079" y="3252110"/>
            <a:ext cx="1224000" cy="828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7" name="Pentagon 6"/>
          <p:cNvSpPr/>
          <p:nvPr/>
        </p:nvSpPr>
        <p:spPr>
          <a:xfrm rot="5400000">
            <a:off x="2619350" y="4368519"/>
            <a:ext cx="1224000" cy="8280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8" name="Pentagon 7"/>
          <p:cNvSpPr/>
          <p:nvPr/>
        </p:nvSpPr>
        <p:spPr>
          <a:xfrm rot="16200000">
            <a:off x="5325698" y="3194565"/>
            <a:ext cx="1224000" cy="82800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 rot="5400000">
            <a:off x="7963552" y="4300486"/>
            <a:ext cx="1224000" cy="8280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7368704" y="3549509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2322" y="4354955"/>
            <a:ext cx="16800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Ahmadi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Khoiru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Lif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et al. (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2012): </a:t>
            </a:r>
          </a:p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Active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process of constructing, assimilating and accommodating new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knowledge 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14452" y="1748574"/>
            <a:ext cx="20639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Self-regulated learning: (1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)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pre-planning of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lessons, (2)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positive learning environment, (3)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learning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plans, (4)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identifying learning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activities, (5)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executing learning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activities, and (6)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learning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outcomes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69954" y="4409404"/>
            <a:ext cx="18633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Need for achievement: self-regulated paths; flexibility of time </a:t>
            </a:r>
          </a:p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and space;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and excellence in academic outcomes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403205" y="1965512"/>
            <a:ext cx="19309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McCelland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(1999) 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Motivational model: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1)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responsibility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, 2) work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plans,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3) decision-making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&amp;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risk-taking skills, 4)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action,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and 5) a strong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desire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3590" y="298898"/>
            <a:ext cx="3339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Literature Review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9" name="Oval 7"/>
          <p:cNvSpPr/>
          <p:nvPr/>
        </p:nvSpPr>
        <p:spPr>
          <a:xfrm>
            <a:off x="786451" y="3400271"/>
            <a:ext cx="378792" cy="378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Oval 7"/>
          <p:cNvSpPr/>
          <p:nvPr/>
        </p:nvSpPr>
        <p:spPr>
          <a:xfrm>
            <a:off x="3352759" y="4593123"/>
            <a:ext cx="378792" cy="378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Oval 7"/>
          <p:cNvSpPr/>
          <p:nvPr/>
        </p:nvSpPr>
        <p:spPr>
          <a:xfrm>
            <a:off x="5869458" y="3405412"/>
            <a:ext cx="378792" cy="378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Oval 7"/>
          <p:cNvSpPr/>
          <p:nvPr/>
        </p:nvSpPr>
        <p:spPr>
          <a:xfrm>
            <a:off x="8386156" y="4576163"/>
            <a:ext cx="378792" cy="378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/>
        </p:nvSpPr>
        <p:spPr>
          <a:xfrm>
            <a:off x="6159841" y="4825675"/>
            <a:ext cx="2255670" cy="182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Next, we have need for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achievement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Need for achievement navigates students toward self-regulated paths that allow for the flexibility of time and space, and excellence in academic outcomes.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96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14643" y="1981950"/>
            <a:ext cx="7325340" cy="3074692"/>
            <a:chOff x="81301" y="1124699"/>
            <a:chExt cx="6863807" cy="3074692"/>
          </a:xfrm>
          <a:solidFill>
            <a:schemeClr val="bg1">
              <a:lumMod val="50000"/>
            </a:schemeClr>
          </a:solidFill>
        </p:grpSpPr>
        <p:sp>
          <p:nvSpPr>
            <p:cNvPr id="6" name="Isosceles Triangle 18"/>
            <p:cNvSpPr/>
            <p:nvPr/>
          </p:nvSpPr>
          <p:spPr>
            <a:xfrm rot="13765150">
              <a:off x="2496083" y="-249635"/>
              <a:ext cx="2034244" cy="6863807"/>
            </a:xfrm>
            <a:custGeom>
              <a:avLst/>
              <a:gdLst>
                <a:gd name="connsiteX0" fmla="*/ 0 w 573709"/>
                <a:gd name="connsiteY0" fmla="*/ 5046201 h 5046201"/>
                <a:gd name="connsiteX1" fmla="*/ 286855 w 573709"/>
                <a:gd name="connsiteY1" fmla="*/ 0 h 5046201"/>
                <a:gd name="connsiteX2" fmla="*/ 573709 w 573709"/>
                <a:gd name="connsiteY2" fmla="*/ 5046201 h 5046201"/>
                <a:gd name="connsiteX3" fmla="*/ 0 w 573709"/>
                <a:gd name="connsiteY3" fmla="*/ 5046201 h 5046201"/>
                <a:gd name="connsiteX0" fmla="*/ 0 w 1102449"/>
                <a:gd name="connsiteY0" fmla="*/ 5046201 h 5046201"/>
                <a:gd name="connsiteX1" fmla="*/ 286855 w 1102449"/>
                <a:gd name="connsiteY1" fmla="*/ 0 h 5046201"/>
                <a:gd name="connsiteX2" fmla="*/ 573709 w 1102449"/>
                <a:gd name="connsiteY2" fmla="*/ 5046201 h 5046201"/>
                <a:gd name="connsiteX3" fmla="*/ 0 w 1102449"/>
                <a:gd name="connsiteY3" fmla="*/ 5046201 h 5046201"/>
                <a:gd name="connsiteX0" fmla="*/ 0 w 1259161"/>
                <a:gd name="connsiteY0" fmla="*/ 5046201 h 5046201"/>
                <a:gd name="connsiteX1" fmla="*/ 286855 w 1259161"/>
                <a:gd name="connsiteY1" fmla="*/ 0 h 5046201"/>
                <a:gd name="connsiteX2" fmla="*/ 573709 w 1259161"/>
                <a:gd name="connsiteY2" fmla="*/ 5046201 h 5046201"/>
                <a:gd name="connsiteX3" fmla="*/ 0 w 1259161"/>
                <a:gd name="connsiteY3" fmla="*/ 5046201 h 5046201"/>
                <a:gd name="connsiteX0" fmla="*/ 0 w 1065786"/>
                <a:gd name="connsiteY0" fmla="*/ 5046201 h 5046201"/>
                <a:gd name="connsiteX1" fmla="*/ 286855 w 1065786"/>
                <a:gd name="connsiteY1" fmla="*/ 0 h 5046201"/>
                <a:gd name="connsiteX2" fmla="*/ 573709 w 1065786"/>
                <a:gd name="connsiteY2" fmla="*/ 5046201 h 5046201"/>
                <a:gd name="connsiteX3" fmla="*/ 0 w 1065786"/>
                <a:gd name="connsiteY3" fmla="*/ 5046201 h 5046201"/>
                <a:gd name="connsiteX0" fmla="*/ 237762 w 926505"/>
                <a:gd name="connsiteY0" fmla="*/ 5046201 h 6381729"/>
                <a:gd name="connsiteX1" fmla="*/ 524617 w 926505"/>
                <a:gd name="connsiteY1" fmla="*/ 0 h 6381729"/>
                <a:gd name="connsiteX2" fmla="*/ 0 w 926505"/>
                <a:gd name="connsiteY2" fmla="*/ 6381729 h 6381729"/>
                <a:gd name="connsiteX3" fmla="*/ 237762 w 926505"/>
                <a:gd name="connsiteY3" fmla="*/ 5046201 h 6381729"/>
                <a:gd name="connsiteX0" fmla="*/ 0 w 1414452"/>
                <a:gd name="connsiteY0" fmla="*/ 6113763 h 6381729"/>
                <a:gd name="connsiteX1" fmla="*/ 1012564 w 1414452"/>
                <a:gd name="connsiteY1" fmla="*/ 0 h 6381729"/>
                <a:gd name="connsiteX2" fmla="*/ 487947 w 1414452"/>
                <a:gd name="connsiteY2" fmla="*/ 6381729 h 6381729"/>
                <a:gd name="connsiteX3" fmla="*/ 0 w 1414452"/>
                <a:gd name="connsiteY3" fmla="*/ 6113763 h 6381729"/>
                <a:gd name="connsiteX0" fmla="*/ 0 w 1319354"/>
                <a:gd name="connsiteY0" fmla="*/ 6113763 h 6901460"/>
                <a:gd name="connsiteX1" fmla="*/ 1012564 w 1319354"/>
                <a:gd name="connsiteY1" fmla="*/ 0 h 6901460"/>
                <a:gd name="connsiteX2" fmla="*/ 87708 w 1319354"/>
                <a:gd name="connsiteY2" fmla="*/ 6901460 h 6901460"/>
                <a:gd name="connsiteX3" fmla="*/ 0 w 1319354"/>
                <a:gd name="connsiteY3" fmla="*/ 6113763 h 6901460"/>
                <a:gd name="connsiteX0" fmla="*/ 0 w 1390651"/>
                <a:gd name="connsiteY0" fmla="*/ 6113763 h 6901460"/>
                <a:gd name="connsiteX1" fmla="*/ 1012564 w 1390651"/>
                <a:gd name="connsiteY1" fmla="*/ 0 h 6901460"/>
                <a:gd name="connsiteX2" fmla="*/ 87708 w 1390651"/>
                <a:gd name="connsiteY2" fmla="*/ 6901460 h 6901460"/>
                <a:gd name="connsiteX3" fmla="*/ 0 w 1390651"/>
                <a:gd name="connsiteY3" fmla="*/ 6113763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65698"/>
                <a:gd name="connsiteY0" fmla="*/ 6575741 h 6901460"/>
                <a:gd name="connsiteX1" fmla="*/ 1354350 w 1765698"/>
                <a:gd name="connsiteY1" fmla="*/ 0 h 6901460"/>
                <a:gd name="connsiteX2" fmla="*/ 429494 w 1765698"/>
                <a:gd name="connsiteY2" fmla="*/ 6901460 h 6901460"/>
                <a:gd name="connsiteX3" fmla="*/ 0 w 1765698"/>
                <a:gd name="connsiteY3" fmla="*/ 6575741 h 6901460"/>
                <a:gd name="connsiteX0" fmla="*/ 0 w 1771852"/>
                <a:gd name="connsiteY0" fmla="*/ 6575741 h 6901460"/>
                <a:gd name="connsiteX1" fmla="*/ 1354350 w 1771852"/>
                <a:gd name="connsiteY1" fmla="*/ 0 h 6901460"/>
                <a:gd name="connsiteX2" fmla="*/ 429494 w 1771852"/>
                <a:gd name="connsiteY2" fmla="*/ 6901460 h 6901460"/>
                <a:gd name="connsiteX3" fmla="*/ 0 w 1771852"/>
                <a:gd name="connsiteY3" fmla="*/ 6575741 h 6901460"/>
                <a:gd name="connsiteX0" fmla="*/ 0 w 1771852"/>
                <a:gd name="connsiteY0" fmla="*/ 6575741 h 6901460"/>
                <a:gd name="connsiteX1" fmla="*/ 1354350 w 1771852"/>
                <a:gd name="connsiteY1" fmla="*/ 0 h 6901460"/>
                <a:gd name="connsiteX2" fmla="*/ 429494 w 1771852"/>
                <a:gd name="connsiteY2" fmla="*/ 6901460 h 6901460"/>
                <a:gd name="connsiteX3" fmla="*/ 0 w 1771852"/>
                <a:gd name="connsiteY3" fmla="*/ 6575741 h 6901460"/>
                <a:gd name="connsiteX0" fmla="*/ 0 w 1771852"/>
                <a:gd name="connsiteY0" fmla="*/ 6575741 h 6934899"/>
                <a:gd name="connsiteX1" fmla="*/ 1354350 w 1771852"/>
                <a:gd name="connsiteY1" fmla="*/ 0 h 6934899"/>
                <a:gd name="connsiteX2" fmla="*/ 429494 w 1771852"/>
                <a:gd name="connsiteY2" fmla="*/ 6901460 h 6934899"/>
                <a:gd name="connsiteX3" fmla="*/ 379454 w 1771852"/>
                <a:gd name="connsiteY3" fmla="*/ 6934594 h 6934899"/>
                <a:gd name="connsiteX4" fmla="*/ 0 w 1771852"/>
                <a:gd name="connsiteY4" fmla="*/ 6575741 h 6934899"/>
                <a:gd name="connsiteX0" fmla="*/ 0 w 2153116"/>
                <a:gd name="connsiteY0" fmla="*/ 6339028 h 6934899"/>
                <a:gd name="connsiteX1" fmla="*/ 1735614 w 2153116"/>
                <a:gd name="connsiteY1" fmla="*/ 0 h 6934899"/>
                <a:gd name="connsiteX2" fmla="*/ 810758 w 2153116"/>
                <a:gd name="connsiteY2" fmla="*/ 6901460 h 6934899"/>
                <a:gd name="connsiteX3" fmla="*/ 760718 w 2153116"/>
                <a:gd name="connsiteY3" fmla="*/ 6934594 h 6934899"/>
                <a:gd name="connsiteX4" fmla="*/ 0 w 2153116"/>
                <a:gd name="connsiteY4" fmla="*/ 6339028 h 6934899"/>
                <a:gd name="connsiteX0" fmla="*/ 0 w 2078512"/>
                <a:gd name="connsiteY0" fmla="*/ 6339028 h 6934890"/>
                <a:gd name="connsiteX1" fmla="*/ 1735614 w 2078512"/>
                <a:gd name="connsiteY1" fmla="*/ 0 h 6934890"/>
                <a:gd name="connsiteX2" fmla="*/ 515436 w 2078512"/>
                <a:gd name="connsiteY2" fmla="*/ 6900086 h 6934890"/>
                <a:gd name="connsiteX3" fmla="*/ 760718 w 2078512"/>
                <a:gd name="connsiteY3" fmla="*/ 6934594 h 6934890"/>
                <a:gd name="connsiteX4" fmla="*/ 0 w 2078512"/>
                <a:gd name="connsiteY4" fmla="*/ 6339028 h 6934890"/>
                <a:gd name="connsiteX0" fmla="*/ 52808 w 2131320"/>
                <a:gd name="connsiteY0" fmla="*/ 6339028 h 7490704"/>
                <a:gd name="connsiteX1" fmla="*/ 1788422 w 2131320"/>
                <a:gd name="connsiteY1" fmla="*/ 0 h 7490704"/>
                <a:gd name="connsiteX2" fmla="*/ 568244 w 2131320"/>
                <a:gd name="connsiteY2" fmla="*/ 6900086 h 7490704"/>
                <a:gd name="connsiteX3" fmla="*/ 52808 w 2131320"/>
                <a:gd name="connsiteY3" fmla="*/ 6339028 h 7490704"/>
                <a:gd name="connsiteX0" fmla="*/ 50558 w 2129070"/>
                <a:gd name="connsiteY0" fmla="*/ 6339028 h 6982312"/>
                <a:gd name="connsiteX1" fmla="*/ 1786172 w 2129070"/>
                <a:gd name="connsiteY1" fmla="*/ 0 h 6982312"/>
                <a:gd name="connsiteX2" fmla="*/ 565994 w 2129070"/>
                <a:gd name="connsiteY2" fmla="*/ 6900086 h 6982312"/>
                <a:gd name="connsiteX3" fmla="*/ 50558 w 2129070"/>
                <a:gd name="connsiteY3" fmla="*/ 6339028 h 6982312"/>
                <a:gd name="connsiteX0" fmla="*/ 0 w 2078512"/>
                <a:gd name="connsiteY0" fmla="*/ 6339028 h 6900086"/>
                <a:gd name="connsiteX1" fmla="*/ 1735614 w 2078512"/>
                <a:gd name="connsiteY1" fmla="*/ 0 h 6900086"/>
                <a:gd name="connsiteX2" fmla="*/ 515436 w 2078512"/>
                <a:gd name="connsiteY2" fmla="*/ 6900086 h 6900086"/>
                <a:gd name="connsiteX3" fmla="*/ 0 w 2078512"/>
                <a:gd name="connsiteY3" fmla="*/ 6339028 h 6900086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11283"/>
                <a:gd name="connsiteY0" fmla="*/ 6483332 h 6863807"/>
                <a:gd name="connsiteX1" fmla="*/ 1661547 w 2011283"/>
                <a:gd name="connsiteY1" fmla="*/ 0 h 6863807"/>
                <a:gd name="connsiteX2" fmla="*/ 472442 w 2011283"/>
                <a:gd name="connsiteY2" fmla="*/ 6863807 h 6863807"/>
                <a:gd name="connsiteX3" fmla="*/ 0 w 2011283"/>
                <a:gd name="connsiteY3" fmla="*/ 6483332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4244" h="6863807">
                  <a:moveTo>
                    <a:pt x="0" y="6436711"/>
                  </a:moveTo>
                  <a:cubicBezTo>
                    <a:pt x="1399248" y="4673254"/>
                    <a:pt x="2105413" y="2082553"/>
                    <a:pt x="1684508" y="0"/>
                  </a:cubicBezTo>
                  <a:cubicBezTo>
                    <a:pt x="2463404" y="2006750"/>
                    <a:pt x="1886739" y="5134580"/>
                    <a:pt x="495403" y="6863807"/>
                  </a:cubicBezTo>
                  <a:cubicBezTo>
                    <a:pt x="244171" y="6659076"/>
                    <a:pt x="210034" y="6611053"/>
                    <a:pt x="0" y="64367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Right Triangle 6"/>
            <p:cNvSpPr/>
            <p:nvPr/>
          </p:nvSpPr>
          <p:spPr>
            <a:xfrm rot="13500000">
              <a:off x="5913507" y="1124699"/>
              <a:ext cx="914400" cy="914400"/>
            </a:xfrm>
            <a:prstGeom prst="rt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4807254" y="2111926"/>
            <a:ext cx="936104" cy="936104"/>
          </a:xfrm>
          <a:prstGeom prst="ellipse">
            <a:avLst/>
          </a:prstGeom>
          <a:solidFill>
            <a:schemeClr val="accent4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H4</a:t>
            </a:r>
            <a:endParaRPr lang="ko-KR" altLang="en-US" dirty="0"/>
          </a:p>
        </p:txBody>
      </p:sp>
      <p:sp>
        <p:nvSpPr>
          <p:cNvPr id="9" name="Oval 8"/>
          <p:cNvSpPr/>
          <p:nvPr/>
        </p:nvSpPr>
        <p:spPr>
          <a:xfrm>
            <a:off x="3318707" y="2684916"/>
            <a:ext cx="756000" cy="756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H3</a:t>
            </a:r>
            <a:endParaRPr lang="ko-KR" altLang="en-US" dirty="0"/>
          </a:p>
        </p:txBody>
      </p:sp>
      <p:sp>
        <p:nvSpPr>
          <p:cNvPr id="10" name="Oval 9"/>
          <p:cNvSpPr/>
          <p:nvPr/>
        </p:nvSpPr>
        <p:spPr>
          <a:xfrm>
            <a:off x="2140155" y="3372725"/>
            <a:ext cx="813026" cy="576000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H2</a:t>
            </a:r>
            <a:endParaRPr lang="ko-KR" altLang="en-US" dirty="0"/>
          </a:p>
        </p:txBody>
      </p:sp>
      <p:sp>
        <p:nvSpPr>
          <p:cNvPr id="11" name="Oval 10"/>
          <p:cNvSpPr/>
          <p:nvPr/>
        </p:nvSpPr>
        <p:spPr>
          <a:xfrm>
            <a:off x="568183" y="4468205"/>
            <a:ext cx="815046" cy="662648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H1</a:t>
            </a:r>
            <a:endParaRPr lang="ko-KR" altLang="en-US" dirty="0"/>
          </a:p>
        </p:txBody>
      </p:sp>
      <p:cxnSp>
        <p:nvCxnSpPr>
          <p:cNvPr id="24" name="Elbow Connector 23"/>
          <p:cNvCxnSpPr>
            <a:stCxn id="8" idx="4"/>
          </p:cNvCxnSpPr>
          <p:nvPr/>
        </p:nvCxnSpPr>
        <p:spPr>
          <a:xfrm rot="16200000" flipH="1">
            <a:off x="5241419" y="3081917"/>
            <a:ext cx="504360" cy="436586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9" idx="4"/>
          </p:cNvCxnSpPr>
          <p:nvPr/>
        </p:nvCxnSpPr>
        <p:spPr>
          <a:xfrm rot="16200000" flipH="1">
            <a:off x="3650972" y="3486651"/>
            <a:ext cx="690496" cy="599027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0" idx="4"/>
          </p:cNvCxnSpPr>
          <p:nvPr/>
        </p:nvCxnSpPr>
        <p:spPr>
          <a:xfrm rot="16200000" flipH="1">
            <a:off x="2466655" y="4028738"/>
            <a:ext cx="622932" cy="462906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4"/>
          </p:cNvCxnSpPr>
          <p:nvPr/>
        </p:nvCxnSpPr>
        <p:spPr>
          <a:xfrm rot="16200000" flipH="1">
            <a:off x="1060814" y="5045745"/>
            <a:ext cx="342190" cy="512406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463421" y="5118360"/>
            <a:ext cx="543780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Simultaneous positive effect of self-regulatory skills, self- discipline and need for achievement on learning outcomes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70915" y="4478754"/>
            <a:ext cx="320220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Positive effect of self-regulatory skills on learning outcomes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95734" y="3835318"/>
            <a:ext cx="29149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Positive effect of self-discipline on learning outcomes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70653" y="3169207"/>
            <a:ext cx="32421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Positive effect of need for achievement on learning outcomes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110" y="339629"/>
            <a:ext cx="4701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Hypothesis Development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5A311-BE80-4CD8-84CB-0A113E76F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9386"/>
            <a:ext cx="9144000" cy="88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24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24" y="2422084"/>
            <a:ext cx="1829700" cy="1368174"/>
            <a:chOff x="0" y="1564834"/>
            <a:chExt cx="1829700" cy="1368174"/>
          </a:xfrm>
          <a:solidFill>
            <a:schemeClr val="accent1"/>
          </a:solidFill>
        </p:grpSpPr>
        <p:sp>
          <p:nvSpPr>
            <p:cNvPr id="6" name="Rectangle 5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756698" y="2450496"/>
            <a:ext cx="1825200" cy="1368175"/>
            <a:chOff x="1829700" y="1564833"/>
            <a:chExt cx="1825200" cy="1368175"/>
          </a:xfrm>
          <a:solidFill>
            <a:schemeClr val="accent2"/>
          </a:solidFill>
        </p:grpSpPr>
        <p:sp>
          <p:nvSpPr>
            <p:cNvPr id="9" name="Rectangle 8"/>
            <p:cNvSpPr/>
            <p:nvPr/>
          </p:nvSpPr>
          <p:spPr>
            <a:xfrm>
              <a:off x="1829700" y="1564833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 flipH="1">
              <a:off x="27331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59400" y="2422082"/>
            <a:ext cx="1825200" cy="1368176"/>
            <a:chOff x="3659400" y="1564832"/>
            <a:chExt cx="1825200" cy="1368176"/>
          </a:xfrm>
          <a:solidFill>
            <a:schemeClr val="accent3"/>
          </a:solidFill>
        </p:grpSpPr>
        <p:sp>
          <p:nvSpPr>
            <p:cNvPr id="12" name="Rectangle 11"/>
            <p:cNvSpPr/>
            <p:nvPr/>
          </p:nvSpPr>
          <p:spPr>
            <a:xfrm>
              <a:off x="3659400" y="1564832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Isosceles Triangle 9"/>
            <p:cNvSpPr/>
            <p:nvPr/>
          </p:nvSpPr>
          <p:spPr>
            <a:xfrm rot="10800000" flipH="1">
              <a:off x="45583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9100" y="2422082"/>
            <a:ext cx="1825200" cy="1368177"/>
            <a:chOff x="5489100" y="1564831"/>
            <a:chExt cx="1825200" cy="1368177"/>
          </a:xfrm>
          <a:solidFill>
            <a:schemeClr val="accent4"/>
          </a:solidFill>
        </p:grpSpPr>
        <p:sp>
          <p:nvSpPr>
            <p:cNvPr id="15" name="Rectangle 14"/>
            <p:cNvSpPr/>
            <p:nvPr/>
          </p:nvSpPr>
          <p:spPr>
            <a:xfrm>
              <a:off x="5489100" y="1564831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Isosceles Triangle 9"/>
            <p:cNvSpPr/>
            <p:nvPr/>
          </p:nvSpPr>
          <p:spPr>
            <a:xfrm rot="10800000" flipH="1">
              <a:off x="63835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oogle Shape;460;p38"/>
          <p:cNvGrpSpPr/>
          <p:nvPr/>
        </p:nvGrpSpPr>
        <p:grpSpPr>
          <a:xfrm>
            <a:off x="659067" y="2714392"/>
            <a:ext cx="518391" cy="537793"/>
            <a:chOff x="611175" y="2326900"/>
            <a:chExt cx="362700" cy="389575"/>
          </a:xfrm>
          <a:solidFill>
            <a:schemeClr val="bg1"/>
          </a:solidFill>
        </p:grpSpPr>
        <p:sp>
          <p:nvSpPr>
            <p:cNvPr id="28" name="Google Shape;461;p38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Google Shape;462;p38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Google Shape;463;p38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Google Shape;464;p38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2" name="Google Shape;359;p38"/>
          <p:cNvSpPr/>
          <p:nvPr/>
        </p:nvSpPr>
        <p:spPr>
          <a:xfrm>
            <a:off x="2514847" y="2671388"/>
            <a:ext cx="463087" cy="580797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33" name="Google Shape;499;p38"/>
          <p:cNvGrpSpPr/>
          <p:nvPr/>
        </p:nvGrpSpPr>
        <p:grpSpPr>
          <a:xfrm>
            <a:off x="4258635" y="2669751"/>
            <a:ext cx="693757" cy="635530"/>
            <a:chOff x="5255200" y="3006475"/>
            <a:chExt cx="511700" cy="378575"/>
          </a:xfrm>
          <a:solidFill>
            <a:schemeClr val="bg1"/>
          </a:solidFill>
        </p:grpSpPr>
        <p:sp>
          <p:nvSpPr>
            <p:cNvPr id="34" name="Google Shape;500;p38"/>
            <p:cNvSpPr/>
            <p:nvPr/>
          </p:nvSpPr>
          <p:spPr>
            <a:xfrm>
              <a:off x="5255200" y="3006475"/>
              <a:ext cx="416045" cy="314227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Google Shape;501;p38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6" name="Google Shape;523;p38"/>
          <p:cNvGrpSpPr/>
          <p:nvPr/>
        </p:nvGrpSpPr>
        <p:grpSpPr>
          <a:xfrm>
            <a:off x="6083835" y="2657110"/>
            <a:ext cx="591285" cy="595076"/>
            <a:chOff x="3294650" y="3652450"/>
            <a:chExt cx="388350" cy="405450"/>
          </a:xfrm>
          <a:solidFill>
            <a:schemeClr val="bg1"/>
          </a:solidFill>
        </p:grpSpPr>
        <p:sp>
          <p:nvSpPr>
            <p:cNvPr id="37" name="Google Shape;524;p38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Google Shape;525;p38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Google Shape;526;p38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318800" y="2422082"/>
            <a:ext cx="1825200" cy="1368177"/>
            <a:chOff x="5489100" y="1564831"/>
            <a:chExt cx="1825200" cy="1368177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1" name="Rectangle 40"/>
            <p:cNvSpPr/>
            <p:nvPr/>
          </p:nvSpPr>
          <p:spPr>
            <a:xfrm>
              <a:off x="5489100" y="1564831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Isosceles Triangle 9"/>
            <p:cNvSpPr/>
            <p:nvPr/>
          </p:nvSpPr>
          <p:spPr>
            <a:xfrm rot="10800000" flipH="1">
              <a:off x="63835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Google Shape;477;p38"/>
          <p:cNvSpPr/>
          <p:nvPr/>
        </p:nvSpPr>
        <p:spPr>
          <a:xfrm>
            <a:off x="7942260" y="2644950"/>
            <a:ext cx="542048" cy="619283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4" name="Rectangle 43"/>
          <p:cNvSpPr/>
          <p:nvPr/>
        </p:nvSpPr>
        <p:spPr>
          <a:xfrm>
            <a:off x="358432" y="3805888"/>
            <a:ext cx="1488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Multiple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regression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analysis, survey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data and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path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analysis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36414" y="3807917"/>
            <a:ext cx="1521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UPBJJ-UT of Makassar that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sampled students in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Selayar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Regency during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2018.1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27141" y="3805888"/>
            <a:ext cx="13852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Simple 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random samples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questionnaires </a:t>
            </a:r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and </a:t>
            </a:r>
            <a:r>
              <a:rPr lang="en-US" sz="16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interview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26557" y="3790258"/>
            <a:ext cx="1792753" cy="191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Self-regulated learning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(X1)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Self-discipline (X2)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for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achievement (Y1)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outcomes (Y2)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36877" y="3805888"/>
            <a:ext cx="1436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43 students in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 packet system semester (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Sistem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Paket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Semester or SIPAS) for Non TTM (Onsite Tutoring)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5489" y="2043993"/>
            <a:ext cx="1488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Research Type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159393" y="2043993"/>
            <a:ext cx="1488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Place &amp; Time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827748" y="2056696"/>
            <a:ext cx="1488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Data Collection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938849" y="2056168"/>
            <a:ext cx="1488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Variables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469032" y="2043993"/>
            <a:ext cx="1488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Sample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74407" y="339629"/>
            <a:ext cx="1529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Method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4A35A311-BE80-4CD8-84CB-0A113E76F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9841"/>
            <a:ext cx="9144000" cy="78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2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3" grpId="0" animBg="1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74052"/>
              </p:ext>
            </p:extLst>
          </p:nvPr>
        </p:nvGraphicFramePr>
        <p:xfrm>
          <a:off x="1667690" y="2481213"/>
          <a:ext cx="661416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832">
                  <a:extLst>
                    <a:ext uri="{9D8B030D-6E8A-4147-A177-3AD203B41FA5}">
                      <a16:colId xmlns:a16="http://schemas.microsoft.com/office/drawing/2014/main" val="3564973892"/>
                    </a:ext>
                  </a:extLst>
                </a:gridCol>
                <a:gridCol w="1322832">
                  <a:extLst>
                    <a:ext uri="{9D8B030D-6E8A-4147-A177-3AD203B41FA5}">
                      <a16:colId xmlns:a16="http://schemas.microsoft.com/office/drawing/2014/main" val="326589114"/>
                    </a:ext>
                  </a:extLst>
                </a:gridCol>
                <a:gridCol w="1322832">
                  <a:extLst>
                    <a:ext uri="{9D8B030D-6E8A-4147-A177-3AD203B41FA5}">
                      <a16:colId xmlns:a16="http://schemas.microsoft.com/office/drawing/2014/main" val="4147127385"/>
                    </a:ext>
                  </a:extLst>
                </a:gridCol>
                <a:gridCol w="1322832">
                  <a:extLst>
                    <a:ext uri="{9D8B030D-6E8A-4147-A177-3AD203B41FA5}">
                      <a16:colId xmlns:a16="http://schemas.microsoft.com/office/drawing/2014/main" val="3482164693"/>
                    </a:ext>
                  </a:extLst>
                </a:gridCol>
                <a:gridCol w="1322832">
                  <a:extLst>
                    <a:ext uri="{9D8B030D-6E8A-4147-A177-3AD203B41FA5}">
                      <a16:colId xmlns:a16="http://schemas.microsoft.com/office/drawing/2014/main" val="2131157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Model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R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R Squared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Adjusted R Squared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Std. Error of Estimate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53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.880</a:t>
                      </a:r>
                      <a:r>
                        <a:rPr lang="en-US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.774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.755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.566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05064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58354" y="3537169"/>
            <a:ext cx="6836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a. Predictors: (Constant), Need for Achievement (Y1), Self-Regulated Learning (X1), Self-Discipline (X2)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67048" y="2111881"/>
            <a:ext cx="1693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Model Summary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1" name="Google Shape;481;p38"/>
          <p:cNvGrpSpPr/>
          <p:nvPr/>
        </p:nvGrpSpPr>
        <p:grpSpPr>
          <a:xfrm>
            <a:off x="327243" y="4545873"/>
            <a:ext cx="948560" cy="1363103"/>
            <a:chOff x="6730350" y="2315900"/>
            <a:chExt cx="257700" cy="420100"/>
          </a:xfrm>
          <a:solidFill>
            <a:schemeClr val="bg1"/>
          </a:solidFill>
        </p:grpSpPr>
        <p:sp>
          <p:nvSpPr>
            <p:cNvPr id="22" name="Google Shape;482;p38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483;p38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Google Shape;484;p38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485;p38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Google Shape;486;p38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79E2A07-6F9C-4917-BBC9-ECBA8FBE5B87}"/>
              </a:ext>
            </a:extLst>
          </p:cNvPr>
          <p:cNvGrpSpPr/>
          <p:nvPr/>
        </p:nvGrpSpPr>
        <p:grpSpPr>
          <a:xfrm flipH="1">
            <a:off x="3640181" y="4388655"/>
            <a:ext cx="5503819" cy="1795930"/>
            <a:chOff x="2499805" y="4719592"/>
            <a:chExt cx="2694742" cy="677103"/>
          </a:xfrm>
        </p:grpSpPr>
        <p:sp>
          <p:nvSpPr>
            <p:cNvPr id="70" name="Freeform 3">
              <a:extLst>
                <a:ext uri="{FF2B5EF4-FFF2-40B4-BE49-F238E27FC236}">
                  <a16:creationId xmlns:a16="http://schemas.microsoft.com/office/drawing/2014/main" id="{B0980BFE-9FD4-40DC-9CE1-0A5B6EF9D046}"/>
                </a:ext>
              </a:extLst>
            </p:cNvPr>
            <p:cNvSpPr/>
            <p:nvPr/>
          </p:nvSpPr>
          <p:spPr>
            <a:xfrm flipH="1">
              <a:off x="3322830" y="4719592"/>
              <a:ext cx="1871717" cy="630148"/>
            </a:xfrm>
            <a:custGeom>
              <a:avLst/>
              <a:gdLst>
                <a:gd name="connsiteX0" fmla="*/ 5029200 w 5029200"/>
                <a:gd name="connsiteY0" fmla="*/ 666750 h 1752600"/>
                <a:gd name="connsiteX1" fmla="*/ 4848225 w 5029200"/>
                <a:gd name="connsiteY1" fmla="*/ 1752600 h 1752600"/>
                <a:gd name="connsiteX2" fmla="*/ 2238375 w 5029200"/>
                <a:gd name="connsiteY2" fmla="*/ 1219200 h 1752600"/>
                <a:gd name="connsiteX3" fmla="*/ 1914525 w 5029200"/>
                <a:gd name="connsiteY3" fmla="*/ 1085850 h 1752600"/>
                <a:gd name="connsiteX4" fmla="*/ 200025 w 5029200"/>
                <a:gd name="connsiteY4" fmla="*/ 723900 h 1752600"/>
                <a:gd name="connsiteX5" fmla="*/ 323850 w 5029200"/>
                <a:gd name="connsiteY5" fmla="*/ 533400 h 1752600"/>
                <a:gd name="connsiteX6" fmla="*/ 0 w 5029200"/>
                <a:gd name="connsiteY6" fmla="*/ 485775 h 1752600"/>
                <a:gd name="connsiteX7" fmla="*/ 590550 w 5029200"/>
                <a:gd name="connsiteY7" fmla="*/ 266700 h 1752600"/>
                <a:gd name="connsiteX8" fmla="*/ 1495425 w 5029200"/>
                <a:gd name="connsiteY8" fmla="*/ 504825 h 1752600"/>
                <a:gd name="connsiteX9" fmla="*/ 2257425 w 5029200"/>
                <a:gd name="connsiteY9" fmla="*/ 409575 h 1752600"/>
                <a:gd name="connsiteX10" fmla="*/ 2171700 w 5029200"/>
                <a:gd name="connsiteY10" fmla="*/ 409575 h 1752600"/>
                <a:gd name="connsiteX11" fmla="*/ 1476375 w 5029200"/>
                <a:gd name="connsiteY11" fmla="*/ 361950 h 1752600"/>
                <a:gd name="connsiteX12" fmla="*/ 1362075 w 5029200"/>
                <a:gd name="connsiteY12" fmla="*/ 85725 h 1752600"/>
                <a:gd name="connsiteX13" fmla="*/ 2333625 w 5029200"/>
                <a:gd name="connsiteY13" fmla="*/ 0 h 1752600"/>
                <a:gd name="connsiteX14" fmla="*/ 3724275 w 5029200"/>
                <a:gd name="connsiteY14" fmla="*/ 66675 h 1752600"/>
                <a:gd name="connsiteX15" fmla="*/ 5029200 w 5029200"/>
                <a:gd name="connsiteY15" fmla="*/ 666750 h 1752600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00421 w 5077377"/>
                <a:gd name="connsiteY14" fmla="*/ 82578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00421 w 5077377"/>
                <a:gd name="connsiteY14" fmla="*/ 82578 h 1763901"/>
                <a:gd name="connsiteX15" fmla="*/ 4973541 w 5077377"/>
                <a:gd name="connsiteY15" fmla="*/ 694580 h 1763901"/>
                <a:gd name="connsiteX0" fmla="*/ 4973541 w 5077377"/>
                <a:gd name="connsiteY0" fmla="*/ 775793 h 1845114"/>
                <a:gd name="connsiteX1" fmla="*/ 4848225 w 5077377"/>
                <a:gd name="connsiteY1" fmla="*/ 1833813 h 1845114"/>
                <a:gd name="connsiteX2" fmla="*/ 2238375 w 5077377"/>
                <a:gd name="connsiteY2" fmla="*/ 1300413 h 1845114"/>
                <a:gd name="connsiteX3" fmla="*/ 1914525 w 5077377"/>
                <a:gd name="connsiteY3" fmla="*/ 1167063 h 1845114"/>
                <a:gd name="connsiteX4" fmla="*/ 200025 w 5077377"/>
                <a:gd name="connsiteY4" fmla="*/ 805113 h 1845114"/>
                <a:gd name="connsiteX5" fmla="*/ 323850 w 5077377"/>
                <a:gd name="connsiteY5" fmla="*/ 614613 h 1845114"/>
                <a:gd name="connsiteX6" fmla="*/ 0 w 5077377"/>
                <a:gd name="connsiteY6" fmla="*/ 566988 h 1845114"/>
                <a:gd name="connsiteX7" fmla="*/ 590550 w 5077377"/>
                <a:gd name="connsiteY7" fmla="*/ 347913 h 1845114"/>
                <a:gd name="connsiteX8" fmla="*/ 1495425 w 5077377"/>
                <a:gd name="connsiteY8" fmla="*/ 586038 h 1845114"/>
                <a:gd name="connsiteX9" fmla="*/ 2257425 w 5077377"/>
                <a:gd name="connsiteY9" fmla="*/ 490788 h 1845114"/>
                <a:gd name="connsiteX10" fmla="*/ 2171700 w 5077377"/>
                <a:gd name="connsiteY10" fmla="*/ 490788 h 1845114"/>
                <a:gd name="connsiteX11" fmla="*/ 1476375 w 5077377"/>
                <a:gd name="connsiteY11" fmla="*/ 443163 h 1845114"/>
                <a:gd name="connsiteX12" fmla="*/ 1362075 w 5077377"/>
                <a:gd name="connsiteY12" fmla="*/ 166938 h 1845114"/>
                <a:gd name="connsiteX13" fmla="*/ 2333625 w 5077377"/>
                <a:gd name="connsiteY13" fmla="*/ 81213 h 1845114"/>
                <a:gd name="connsiteX14" fmla="*/ 3700421 w 5077377"/>
                <a:gd name="connsiteY14" fmla="*/ 163791 h 1845114"/>
                <a:gd name="connsiteX15" fmla="*/ 4973541 w 5077377"/>
                <a:gd name="connsiteY15" fmla="*/ 775793 h 1845114"/>
                <a:gd name="connsiteX0" fmla="*/ 4973541 w 5077377"/>
                <a:gd name="connsiteY0" fmla="*/ 771984 h 1841305"/>
                <a:gd name="connsiteX1" fmla="*/ 4848225 w 5077377"/>
                <a:gd name="connsiteY1" fmla="*/ 1830004 h 1841305"/>
                <a:gd name="connsiteX2" fmla="*/ 2238375 w 5077377"/>
                <a:gd name="connsiteY2" fmla="*/ 1296604 h 1841305"/>
                <a:gd name="connsiteX3" fmla="*/ 1914525 w 5077377"/>
                <a:gd name="connsiteY3" fmla="*/ 1163254 h 1841305"/>
                <a:gd name="connsiteX4" fmla="*/ 200025 w 5077377"/>
                <a:gd name="connsiteY4" fmla="*/ 801304 h 1841305"/>
                <a:gd name="connsiteX5" fmla="*/ 323850 w 5077377"/>
                <a:gd name="connsiteY5" fmla="*/ 610804 h 1841305"/>
                <a:gd name="connsiteX6" fmla="*/ 0 w 5077377"/>
                <a:gd name="connsiteY6" fmla="*/ 563179 h 1841305"/>
                <a:gd name="connsiteX7" fmla="*/ 590550 w 5077377"/>
                <a:gd name="connsiteY7" fmla="*/ 344104 h 1841305"/>
                <a:gd name="connsiteX8" fmla="*/ 1495425 w 5077377"/>
                <a:gd name="connsiteY8" fmla="*/ 582229 h 1841305"/>
                <a:gd name="connsiteX9" fmla="*/ 2257425 w 5077377"/>
                <a:gd name="connsiteY9" fmla="*/ 486979 h 1841305"/>
                <a:gd name="connsiteX10" fmla="*/ 2171700 w 5077377"/>
                <a:gd name="connsiteY10" fmla="*/ 486979 h 1841305"/>
                <a:gd name="connsiteX11" fmla="*/ 1476375 w 5077377"/>
                <a:gd name="connsiteY11" fmla="*/ 439354 h 1841305"/>
                <a:gd name="connsiteX12" fmla="*/ 1362075 w 5077377"/>
                <a:gd name="connsiteY12" fmla="*/ 163129 h 1841305"/>
                <a:gd name="connsiteX13" fmla="*/ 2345552 w 5077377"/>
                <a:gd name="connsiteY13" fmla="*/ 89331 h 1841305"/>
                <a:gd name="connsiteX14" fmla="*/ 3700421 w 5077377"/>
                <a:gd name="connsiteY14" fmla="*/ 159982 h 1841305"/>
                <a:gd name="connsiteX15" fmla="*/ 4973541 w 5077377"/>
                <a:gd name="connsiteY15" fmla="*/ 771984 h 1841305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659255 w 5077377"/>
                <a:gd name="connsiteY11" fmla="*/ 517177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659255 w 5077377"/>
                <a:gd name="connsiteY11" fmla="*/ 517177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25620 w 5077377"/>
                <a:gd name="connsiteY9" fmla="*/ 513119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27450 w 5077377"/>
                <a:gd name="connsiteY10" fmla="*/ 48537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27450 w 5077377"/>
                <a:gd name="connsiteY10" fmla="*/ 48537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7516 w 5081352"/>
                <a:gd name="connsiteY0" fmla="*/ 814026 h 1883347"/>
                <a:gd name="connsiteX1" fmla="*/ 4852200 w 5081352"/>
                <a:gd name="connsiteY1" fmla="*/ 1872046 h 1883347"/>
                <a:gd name="connsiteX2" fmla="*/ 2242350 w 5081352"/>
                <a:gd name="connsiteY2" fmla="*/ 1338646 h 1883347"/>
                <a:gd name="connsiteX3" fmla="*/ 1918500 w 5081352"/>
                <a:gd name="connsiteY3" fmla="*/ 1205296 h 1883347"/>
                <a:gd name="connsiteX4" fmla="*/ 204000 w 5081352"/>
                <a:gd name="connsiteY4" fmla="*/ 843346 h 1883347"/>
                <a:gd name="connsiteX5" fmla="*/ 327825 w 5081352"/>
                <a:gd name="connsiteY5" fmla="*/ 652846 h 1883347"/>
                <a:gd name="connsiteX6" fmla="*/ 0 w 5081352"/>
                <a:gd name="connsiteY6" fmla="*/ 585343 h 1883347"/>
                <a:gd name="connsiteX7" fmla="*/ 594525 w 5081352"/>
                <a:gd name="connsiteY7" fmla="*/ 386146 h 1883347"/>
                <a:gd name="connsiteX8" fmla="*/ 1499400 w 5081352"/>
                <a:gd name="connsiteY8" fmla="*/ 624271 h 1883347"/>
                <a:gd name="connsiteX9" fmla="*/ 2209716 w 5081352"/>
                <a:gd name="connsiteY9" fmla="*/ 525046 h 1883347"/>
                <a:gd name="connsiteX10" fmla="*/ 1623474 w 5081352"/>
                <a:gd name="connsiteY10" fmla="*/ 493323 h 1883347"/>
                <a:gd name="connsiteX11" fmla="*/ 1413758 w 5081352"/>
                <a:gd name="connsiteY11" fmla="*/ 165415 h 1883347"/>
                <a:gd name="connsiteX12" fmla="*/ 2349527 w 5081352"/>
                <a:gd name="connsiteY12" fmla="*/ 131373 h 1883347"/>
                <a:gd name="connsiteX13" fmla="*/ 3704396 w 5081352"/>
                <a:gd name="connsiteY13" fmla="*/ 202024 h 1883347"/>
                <a:gd name="connsiteX14" fmla="*/ 4977516 w 5081352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06018 w 5083370"/>
                <a:gd name="connsiteY4" fmla="*/ 843346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06018 w 5083370"/>
                <a:gd name="connsiteY4" fmla="*/ 843346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170237 w 5083370"/>
                <a:gd name="connsiteY4" fmla="*/ 835395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170237 w 5083370"/>
                <a:gd name="connsiteY4" fmla="*/ 835395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920518 w 5083370"/>
                <a:gd name="connsiteY3" fmla="*/ 1205296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920518 w 5083370"/>
                <a:gd name="connsiteY3" fmla="*/ 1205296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829078 w 5083370"/>
                <a:gd name="connsiteY3" fmla="*/ 1181443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80329"/>
                <a:gd name="connsiteX1" fmla="*/ 4854218 w 5083370"/>
                <a:gd name="connsiteY1" fmla="*/ 1872046 h 1880329"/>
                <a:gd name="connsiteX2" fmla="*/ 2244368 w 5083370"/>
                <a:gd name="connsiteY2" fmla="*/ 1338646 h 1880329"/>
                <a:gd name="connsiteX3" fmla="*/ 1829078 w 5083370"/>
                <a:gd name="connsiteY3" fmla="*/ 1181443 h 1880329"/>
                <a:gd name="connsiteX4" fmla="*/ 225897 w 5083370"/>
                <a:gd name="connsiteY4" fmla="*/ 879127 h 1880329"/>
                <a:gd name="connsiteX5" fmla="*/ 329843 w 5083370"/>
                <a:gd name="connsiteY5" fmla="*/ 652846 h 1880329"/>
                <a:gd name="connsiteX6" fmla="*/ 2018 w 5083370"/>
                <a:gd name="connsiteY6" fmla="*/ 585343 h 1880329"/>
                <a:gd name="connsiteX7" fmla="*/ 596543 w 5083370"/>
                <a:gd name="connsiteY7" fmla="*/ 386146 h 1880329"/>
                <a:gd name="connsiteX8" fmla="*/ 1501418 w 5083370"/>
                <a:gd name="connsiteY8" fmla="*/ 624271 h 1880329"/>
                <a:gd name="connsiteX9" fmla="*/ 2211734 w 5083370"/>
                <a:gd name="connsiteY9" fmla="*/ 525046 h 1880329"/>
                <a:gd name="connsiteX10" fmla="*/ 1625492 w 5083370"/>
                <a:gd name="connsiteY10" fmla="*/ 493323 h 1880329"/>
                <a:gd name="connsiteX11" fmla="*/ 1415776 w 5083370"/>
                <a:gd name="connsiteY11" fmla="*/ 165415 h 1880329"/>
                <a:gd name="connsiteX12" fmla="*/ 2351545 w 5083370"/>
                <a:gd name="connsiteY12" fmla="*/ 131373 h 1880329"/>
                <a:gd name="connsiteX13" fmla="*/ 3706414 w 5083370"/>
                <a:gd name="connsiteY13" fmla="*/ 202024 h 1880329"/>
                <a:gd name="connsiteX14" fmla="*/ 4979534 w 5083370"/>
                <a:gd name="connsiteY14" fmla="*/ 814026 h 1880329"/>
                <a:gd name="connsiteX0" fmla="*/ 4979534 w 5083370"/>
                <a:gd name="connsiteY0" fmla="*/ 814026 h 1880329"/>
                <a:gd name="connsiteX1" fmla="*/ 4854218 w 5083370"/>
                <a:gd name="connsiteY1" fmla="*/ 1872046 h 1880329"/>
                <a:gd name="connsiteX2" fmla="*/ 2244368 w 5083370"/>
                <a:gd name="connsiteY2" fmla="*/ 1338646 h 1880329"/>
                <a:gd name="connsiteX3" fmla="*/ 1829078 w 5083370"/>
                <a:gd name="connsiteY3" fmla="*/ 1181443 h 1880329"/>
                <a:gd name="connsiteX4" fmla="*/ 225897 w 5083370"/>
                <a:gd name="connsiteY4" fmla="*/ 879127 h 1880329"/>
                <a:gd name="connsiteX5" fmla="*/ 329843 w 5083370"/>
                <a:gd name="connsiteY5" fmla="*/ 652846 h 1880329"/>
                <a:gd name="connsiteX6" fmla="*/ 2018 w 5083370"/>
                <a:gd name="connsiteY6" fmla="*/ 585343 h 1880329"/>
                <a:gd name="connsiteX7" fmla="*/ 596543 w 5083370"/>
                <a:gd name="connsiteY7" fmla="*/ 386146 h 1880329"/>
                <a:gd name="connsiteX8" fmla="*/ 1501418 w 5083370"/>
                <a:gd name="connsiteY8" fmla="*/ 624271 h 1880329"/>
                <a:gd name="connsiteX9" fmla="*/ 2211734 w 5083370"/>
                <a:gd name="connsiteY9" fmla="*/ 525046 h 1880329"/>
                <a:gd name="connsiteX10" fmla="*/ 1625492 w 5083370"/>
                <a:gd name="connsiteY10" fmla="*/ 493323 h 1880329"/>
                <a:gd name="connsiteX11" fmla="*/ 1415776 w 5083370"/>
                <a:gd name="connsiteY11" fmla="*/ 165415 h 1880329"/>
                <a:gd name="connsiteX12" fmla="*/ 2351545 w 5083370"/>
                <a:gd name="connsiteY12" fmla="*/ 131373 h 1880329"/>
                <a:gd name="connsiteX13" fmla="*/ 3706414 w 5083370"/>
                <a:gd name="connsiteY13" fmla="*/ 202024 h 1880329"/>
                <a:gd name="connsiteX14" fmla="*/ 4979534 w 5083370"/>
                <a:gd name="connsiteY14" fmla="*/ 814026 h 1880329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5026969"/>
                <a:gd name="connsiteY0" fmla="*/ 814026 h 1837656"/>
                <a:gd name="connsiteX1" fmla="*/ 4905901 w 5026969"/>
                <a:gd name="connsiteY1" fmla="*/ 1832290 h 1837656"/>
                <a:gd name="connsiteX2" fmla="*/ 3494379 w 5026969"/>
                <a:gd name="connsiteY2" fmla="*/ 1219542 h 1837656"/>
                <a:gd name="connsiteX3" fmla="*/ 2244368 w 5026969"/>
                <a:gd name="connsiteY3" fmla="*/ 1338646 h 1837656"/>
                <a:gd name="connsiteX4" fmla="*/ 1829078 w 5026969"/>
                <a:gd name="connsiteY4" fmla="*/ 1181443 h 1837656"/>
                <a:gd name="connsiteX5" fmla="*/ 225897 w 5026969"/>
                <a:gd name="connsiteY5" fmla="*/ 879127 h 1837656"/>
                <a:gd name="connsiteX6" fmla="*/ 329843 w 5026969"/>
                <a:gd name="connsiteY6" fmla="*/ 652846 h 1837656"/>
                <a:gd name="connsiteX7" fmla="*/ 2018 w 5026969"/>
                <a:gd name="connsiteY7" fmla="*/ 585343 h 1837656"/>
                <a:gd name="connsiteX8" fmla="*/ 596543 w 5026969"/>
                <a:gd name="connsiteY8" fmla="*/ 386146 h 1837656"/>
                <a:gd name="connsiteX9" fmla="*/ 1501418 w 5026969"/>
                <a:gd name="connsiteY9" fmla="*/ 624271 h 1837656"/>
                <a:gd name="connsiteX10" fmla="*/ 2211734 w 5026969"/>
                <a:gd name="connsiteY10" fmla="*/ 525046 h 1837656"/>
                <a:gd name="connsiteX11" fmla="*/ 1625492 w 5026969"/>
                <a:gd name="connsiteY11" fmla="*/ 493323 h 1837656"/>
                <a:gd name="connsiteX12" fmla="*/ 1415776 w 5026969"/>
                <a:gd name="connsiteY12" fmla="*/ 165415 h 1837656"/>
                <a:gd name="connsiteX13" fmla="*/ 2351545 w 5026969"/>
                <a:gd name="connsiteY13" fmla="*/ 131373 h 1837656"/>
                <a:gd name="connsiteX14" fmla="*/ 3706414 w 5026969"/>
                <a:gd name="connsiteY14" fmla="*/ 202024 h 1837656"/>
                <a:gd name="connsiteX15" fmla="*/ 4979534 w 5026969"/>
                <a:gd name="connsiteY15" fmla="*/ 814026 h 1837656"/>
                <a:gd name="connsiteX0" fmla="*/ 4979534 w 5013760"/>
                <a:gd name="connsiteY0" fmla="*/ 814026 h 1847738"/>
                <a:gd name="connsiteX1" fmla="*/ 4905901 w 5013760"/>
                <a:gd name="connsiteY1" fmla="*/ 1832290 h 1847738"/>
                <a:gd name="connsiteX2" fmla="*/ 3494379 w 5013760"/>
                <a:gd name="connsiteY2" fmla="*/ 1219542 h 1847738"/>
                <a:gd name="connsiteX3" fmla="*/ 2244368 w 5013760"/>
                <a:gd name="connsiteY3" fmla="*/ 1338646 h 1847738"/>
                <a:gd name="connsiteX4" fmla="*/ 1829078 w 5013760"/>
                <a:gd name="connsiteY4" fmla="*/ 1181443 h 1847738"/>
                <a:gd name="connsiteX5" fmla="*/ 225897 w 5013760"/>
                <a:gd name="connsiteY5" fmla="*/ 879127 h 1847738"/>
                <a:gd name="connsiteX6" fmla="*/ 329843 w 5013760"/>
                <a:gd name="connsiteY6" fmla="*/ 652846 h 1847738"/>
                <a:gd name="connsiteX7" fmla="*/ 2018 w 5013760"/>
                <a:gd name="connsiteY7" fmla="*/ 585343 h 1847738"/>
                <a:gd name="connsiteX8" fmla="*/ 596543 w 5013760"/>
                <a:gd name="connsiteY8" fmla="*/ 386146 h 1847738"/>
                <a:gd name="connsiteX9" fmla="*/ 1501418 w 5013760"/>
                <a:gd name="connsiteY9" fmla="*/ 624271 h 1847738"/>
                <a:gd name="connsiteX10" fmla="*/ 2211734 w 5013760"/>
                <a:gd name="connsiteY10" fmla="*/ 525046 h 1847738"/>
                <a:gd name="connsiteX11" fmla="*/ 1625492 w 5013760"/>
                <a:gd name="connsiteY11" fmla="*/ 493323 h 1847738"/>
                <a:gd name="connsiteX12" fmla="*/ 1415776 w 5013760"/>
                <a:gd name="connsiteY12" fmla="*/ 165415 h 1847738"/>
                <a:gd name="connsiteX13" fmla="*/ 2351545 w 5013760"/>
                <a:gd name="connsiteY13" fmla="*/ 131373 h 1847738"/>
                <a:gd name="connsiteX14" fmla="*/ 3706414 w 5013760"/>
                <a:gd name="connsiteY14" fmla="*/ 202024 h 1847738"/>
                <a:gd name="connsiteX15" fmla="*/ 4979534 w 5013760"/>
                <a:gd name="connsiteY15" fmla="*/ 814026 h 1847738"/>
                <a:gd name="connsiteX0" fmla="*/ 4979534 w 5013760"/>
                <a:gd name="connsiteY0" fmla="*/ 814026 h 1847738"/>
                <a:gd name="connsiteX1" fmla="*/ 4905901 w 5013760"/>
                <a:gd name="connsiteY1" fmla="*/ 1832290 h 1847738"/>
                <a:gd name="connsiteX2" fmla="*/ 3494379 w 5013760"/>
                <a:gd name="connsiteY2" fmla="*/ 1219542 h 1847738"/>
                <a:gd name="connsiteX3" fmla="*/ 2244368 w 5013760"/>
                <a:gd name="connsiteY3" fmla="*/ 1338646 h 1847738"/>
                <a:gd name="connsiteX4" fmla="*/ 1829078 w 5013760"/>
                <a:gd name="connsiteY4" fmla="*/ 1181443 h 1847738"/>
                <a:gd name="connsiteX5" fmla="*/ 225897 w 5013760"/>
                <a:gd name="connsiteY5" fmla="*/ 879127 h 1847738"/>
                <a:gd name="connsiteX6" fmla="*/ 329843 w 5013760"/>
                <a:gd name="connsiteY6" fmla="*/ 652846 h 1847738"/>
                <a:gd name="connsiteX7" fmla="*/ 2018 w 5013760"/>
                <a:gd name="connsiteY7" fmla="*/ 585343 h 1847738"/>
                <a:gd name="connsiteX8" fmla="*/ 596543 w 5013760"/>
                <a:gd name="connsiteY8" fmla="*/ 386146 h 1847738"/>
                <a:gd name="connsiteX9" fmla="*/ 1501418 w 5013760"/>
                <a:gd name="connsiteY9" fmla="*/ 624271 h 1847738"/>
                <a:gd name="connsiteX10" fmla="*/ 2211734 w 5013760"/>
                <a:gd name="connsiteY10" fmla="*/ 525046 h 1847738"/>
                <a:gd name="connsiteX11" fmla="*/ 1625492 w 5013760"/>
                <a:gd name="connsiteY11" fmla="*/ 493323 h 1847738"/>
                <a:gd name="connsiteX12" fmla="*/ 1415776 w 5013760"/>
                <a:gd name="connsiteY12" fmla="*/ 165415 h 1847738"/>
                <a:gd name="connsiteX13" fmla="*/ 2351545 w 5013760"/>
                <a:gd name="connsiteY13" fmla="*/ 131373 h 1847738"/>
                <a:gd name="connsiteX14" fmla="*/ 3706414 w 5013760"/>
                <a:gd name="connsiteY14" fmla="*/ 202024 h 1847738"/>
                <a:gd name="connsiteX15" fmla="*/ 4979534 w 5013760"/>
                <a:gd name="connsiteY15" fmla="*/ 814026 h 1847738"/>
                <a:gd name="connsiteX0" fmla="*/ 4979534 w 4979534"/>
                <a:gd name="connsiteY0" fmla="*/ 814026 h 1676452"/>
                <a:gd name="connsiteX1" fmla="*/ 4587849 w 4979534"/>
                <a:gd name="connsiteY1" fmla="*/ 1657361 h 1676452"/>
                <a:gd name="connsiteX2" fmla="*/ 3494379 w 4979534"/>
                <a:gd name="connsiteY2" fmla="*/ 1219542 h 1676452"/>
                <a:gd name="connsiteX3" fmla="*/ 2244368 w 4979534"/>
                <a:gd name="connsiteY3" fmla="*/ 1338646 h 1676452"/>
                <a:gd name="connsiteX4" fmla="*/ 1829078 w 4979534"/>
                <a:gd name="connsiteY4" fmla="*/ 1181443 h 1676452"/>
                <a:gd name="connsiteX5" fmla="*/ 225897 w 4979534"/>
                <a:gd name="connsiteY5" fmla="*/ 879127 h 1676452"/>
                <a:gd name="connsiteX6" fmla="*/ 329843 w 4979534"/>
                <a:gd name="connsiteY6" fmla="*/ 652846 h 1676452"/>
                <a:gd name="connsiteX7" fmla="*/ 2018 w 4979534"/>
                <a:gd name="connsiteY7" fmla="*/ 585343 h 1676452"/>
                <a:gd name="connsiteX8" fmla="*/ 596543 w 4979534"/>
                <a:gd name="connsiteY8" fmla="*/ 386146 h 1676452"/>
                <a:gd name="connsiteX9" fmla="*/ 1501418 w 4979534"/>
                <a:gd name="connsiteY9" fmla="*/ 624271 h 1676452"/>
                <a:gd name="connsiteX10" fmla="*/ 2211734 w 4979534"/>
                <a:gd name="connsiteY10" fmla="*/ 525046 h 1676452"/>
                <a:gd name="connsiteX11" fmla="*/ 1625492 w 4979534"/>
                <a:gd name="connsiteY11" fmla="*/ 493323 h 1676452"/>
                <a:gd name="connsiteX12" fmla="*/ 1415776 w 4979534"/>
                <a:gd name="connsiteY12" fmla="*/ 165415 h 1676452"/>
                <a:gd name="connsiteX13" fmla="*/ 2351545 w 4979534"/>
                <a:gd name="connsiteY13" fmla="*/ 131373 h 1676452"/>
                <a:gd name="connsiteX14" fmla="*/ 3706414 w 4979534"/>
                <a:gd name="connsiteY14" fmla="*/ 202024 h 1676452"/>
                <a:gd name="connsiteX15" fmla="*/ 4979534 w 4979534"/>
                <a:gd name="connsiteY15" fmla="*/ 814026 h 1676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79534" h="1676452">
                  <a:moveTo>
                    <a:pt x="4979534" y="814026"/>
                  </a:moveTo>
                  <a:cubicBezTo>
                    <a:pt x="4937762" y="1166699"/>
                    <a:pt x="4805185" y="1793751"/>
                    <a:pt x="4587849" y="1657361"/>
                  </a:cubicBezTo>
                  <a:cubicBezTo>
                    <a:pt x="4062028" y="1327381"/>
                    <a:pt x="3949232" y="1260734"/>
                    <a:pt x="3494379" y="1219542"/>
                  </a:cubicBezTo>
                  <a:cubicBezTo>
                    <a:pt x="3059404" y="1154496"/>
                    <a:pt x="2535170" y="1357585"/>
                    <a:pt x="2244368" y="1338646"/>
                  </a:cubicBezTo>
                  <a:cubicBezTo>
                    <a:pt x="2148345" y="1322026"/>
                    <a:pt x="1937028" y="1225893"/>
                    <a:pt x="1829078" y="1181443"/>
                  </a:cubicBezTo>
                  <a:cubicBezTo>
                    <a:pt x="1264204" y="1072720"/>
                    <a:pt x="814625" y="948093"/>
                    <a:pt x="225897" y="879127"/>
                  </a:cubicBezTo>
                  <a:cubicBezTo>
                    <a:pt x="124047" y="863334"/>
                    <a:pt x="213030" y="700444"/>
                    <a:pt x="329843" y="652846"/>
                  </a:cubicBezTo>
                  <a:lnTo>
                    <a:pt x="2018" y="585343"/>
                  </a:lnTo>
                  <a:cubicBezTo>
                    <a:pt x="-27744" y="365219"/>
                    <a:pt x="276448" y="339902"/>
                    <a:pt x="596543" y="386146"/>
                  </a:cubicBezTo>
                  <a:cubicBezTo>
                    <a:pt x="933949" y="453594"/>
                    <a:pt x="1164012" y="517067"/>
                    <a:pt x="1501418" y="624271"/>
                  </a:cubicBezTo>
                  <a:cubicBezTo>
                    <a:pt x="1738190" y="591196"/>
                    <a:pt x="2050499" y="645585"/>
                    <a:pt x="2211734" y="525046"/>
                  </a:cubicBezTo>
                  <a:cubicBezTo>
                    <a:pt x="2016320" y="514472"/>
                    <a:pt x="1793077" y="539678"/>
                    <a:pt x="1625492" y="493323"/>
                  </a:cubicBezTo>
                  <a:cubicBezTo>
                    <a:pt x="1428366" y="479436"/>
                    <a:pt x="1278946" y="258815"/>
                    <a:pt x="1415776" y="165415"/>
                  </a:cubicBezTo>
                  <a:cubicBezTo>
                    <a:pt x="1711796" y="77205"/>
                    <a:pt x="2166843" y="187777"/>
                    <a:pt x="2351545" y="131373"/>
                  </a:cubicBezTo>
                  <a:cubicBezTo>
                    <a:pt x="2616313" y="19751"/>
                    <a:pt x="3111667" y="-127652"/>
                    <a:pt x="3706414" y="202024"/>
                  </a:cubicBezTo>
                  <a:cubicBezTo>
                    <a:pt x="4114885" y="423253"/>
                    <a:pt x="4443842" y="584846"/>
                    <a:pt x="4979534" y="814026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2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63B33D0F-FB47-4C9A-8BF9-9EAC8CB17DCC}"/>
                </a:ext>
              </a:extLst>
            </p:cNvPr>
            <p:cNvGrpSpPr/>
            <p:nvPr/>
          </p:nvGrpSpPr>
          <p:grpSpPr>
            <a:xfrm flipH="1">
              <a:off x="2499805" y="4765428"/>
              <a:ext cx="1258190" cy="631267"/>
              <a:chOff x="5250372" y="3335610"/>
              <a:chExt cx="1258190" cy="631267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5459061F-5EAB-490A-96D7-943B4AA0D02C}"/>
                  </a:ext>
                </a:extLst>
              </p:cNvPr>
              <p:cNvSpPr/>
              <p:nvPr/>
            </p:nvSpPr>
            <p:spPr>
              <a:xfrm flipH="1">
                <a:off x="5496730" y="3335610"/>
                <a:ext cx="1011832" cy="63126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2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E0E897D6-AD18-4FDD-8A3A-90C792FBB09E}"/>
                  </a:ext>
                </a:extLst>
              </p:cNvPr>
              <p:cNvSpPr/>
              <p:nvPr/>
            </p:nvSpPr>
            <p:spPr>
              <a:xfrm flipH="1">
                <a:off x="5250372" y="3364667"/>
                <a:ext cx="246361" cy="504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2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FAC8701B-6199-4637-9C10-0294C8E9FB26}"/>
                  </a:ext>
                </a:extLst>
              </p:cNvPr>
              <p:cNvSpPr/>
              <p:nvPr/>
            </p:nvSpPr>
            <p:spPr>
              <a:xfrm flipH="1">
                <a:off x="5328935" y="3730353"/>
                <a:ext cx="108000" cy="108000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2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1667686" y="1495605"/>
            <a:ext cx="6929078" cy="69844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 Narrow" panose="020B0606020202030204" pitchFamily="34" charset="0"/>
              </a:rPr>
              <a:t>Output of Correlation and Coefficient of Determination 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5A311-BE80-4CD8-84CB-0A113E76F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9386"/>
            <a:ext cx="9144000" cy="88803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758354" y="4668301"/>
            <a:ext cx="68362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  <a:r>
              <a:rPr lang="en-US" dirty="0"/>
              <a:t>the statistical inference of R of 0.880 means that the group of predictor variables is strongly correlated with learning outcomes. With R</a:t>
            </a:r>
            <a:r>
              <a:rPr lang="en-US" baseline="30000" dirty="0"/>
              <a:t>2</a:t>
            </a:r>
            <a:r>
              <a:rPr lang="en-US" dirty="0"/>
              <a:t> of 0.774, the total effect of the predictor variables reaches 77.4%. The other 27.6% accounts for unknown variable(s). </a:t>
            </a:r>
          </a:p>
          <a:p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86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48286"/>
              </p:ext>
            </p:extLst>
          </p:nvPr>
        </p:nvGraphicFramePr>
        <p:xfrm>
          <a:off x="1667690" y="1421048"/>
          <a:ext cx="6614159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413">
                  <a:extLst>
                    <a:ext uri="{9D8B030D-6E8A-4147-A177-3AD203B41FA5}">
                      <a16:colId xmlns:a16="http://schemas.microsoft.com/office/drawing/2014/main" val="2958778924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1842363959"/>
                    </a:ext>
                  </a:extLst>
                </a:gridCol>
                <a:gridCol w="600892">
                  <a:extLst>
                    <a:ext uri="{9D8B030D-6E8A-4147-A177-3AD203B41FA5}">
                      <a16:colId xmlns:a16="http://schemas.microsoft.com/office/drawing/2014/main" val="3383360016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2267444892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1598119380"/>
                    </a:ext>
                  </a:extLst>
                </a:gridCol>
                <a:gridCol w="783769">
                  <a:extLst>
                    <a:ext uri="{9D8B030D-6E8A-4147-A177-3AD203B41FA5}">
                      <a16:colId xmlns:a16="http://schemas.microsoft.com/office/drawing/2014/main" val="3390923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Model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Sum of Squares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 Narrow" panose="020B0606020202030204" pitchFamily="34" charset="0"/>
                        </a:rPr>
                        <a:t>df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Mean Square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F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Sig.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7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1       Regression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39.453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13.151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41.089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.000</a:t>
                      </a:r>
                      <a:r>
                        <a:rPr lang="en-US" sz="1600" b="1" kern="12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236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        Residual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11.522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36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.320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8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        Total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50.975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39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561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602375" y="3099625"/>
            <a:ext cx="43804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a. Predictors: (Constant), Need for Achievement (Y1), Self-Regulated Learning (X1), Self-Discipline (X2)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5843" y="3610456"/>
            <a:ext cx="6836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b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. Dependent variable: Learning Outcomes (Y2)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3580" y="1031395"/>
            <a:ext cx="1693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Anova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3" name="Google Shape;481;p38"/>
          <p:cNvGrpSpPr/>
          <p:nvPr/>
        </p:nvGrpSpPr>
        <p:grpSpPr>
          <a:xfrm>
            <a:off x="288054" y="4506687"/>
            <a:ext cx="948560" cy="1363103"/>
            <a:chOff x="6730350" y="2315900"/>
            <a:chExt cx="257700" cy="420100"/>
          </a:xfrm>
          <a:solidFill>
            <a:schemeClr val="bg1"/>
          </a:solidFill>
        </p:grpSpPr>
        <p:sp>
          <p:nvSpPr>
            <p:cNvPr id="14" name="Google Shape;482;p38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Google Shape;483;p38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Google Shape;484;p38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Google Shape;485;p38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486;p38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E2ACF8F-412B-4259-9576-1D195438BE9E}"/>
              </a:ext>
            </a:extLst>
          </p:cNvPr>
          <p:cNvGrpSpPr/>
          <p:nvPr/>
        </p:nvGrpSpPr>
        <p:grpSpPr>
          <a:xfrm>
            <a:off x="5264331" y="3252652"/>
            <a:ext cx="3703319" cy="3605347"/>
            <a:chOff x="2894307" y="788255"/>
            <a:chExt cx="5026316" cy="452796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20A5C67-A09E-41E0-8719-B15397341675}"/>
                </a:ext>
              </a:extLst>
            </p:cNvPr>
            <p:cNvGrpSpPr/>
            <p:nvPr/>
          </p:nvGrpSpPr>
          <p:grpSpPr>
            <a:xfrm>
              <a:off x="3617375" y="788255"/>
              <a:ext cx="4303248" cy="4527967"/>
              <a:chOff x="5266044" y="3820965"/>
              <a:chExt cx="2472245" cy="2601348"/>
            </a:xfrm>
          </p:grpSpPr>
          <p:sp>
            <p:nvSpPr>
              <p:cNvPr id="26" name="Freeform: Shape 10">
                <a:extLst>
                  <a:ext uri="{FF2B5EF4-FFF2-40B4-BE49-F238E27FC236}">
                    <a16:creationId xmlns:a16="http://schemas.microsoft.com/office/drawing/2014/main" id="{B4C59625-C7FB-408D-B215-BD166DC61295}"/>
                  </a:ext>
                </a:extLst>
              </p:cNvPr>
              <p:cNvSpPr/>
              <p:nvPr/>
            </p:nvSpPr>
            <p:spPr>
              <a:xfrm>
                <a:off x="6011852" y="5793663"/>
                <a:ext cx="266700" cy="628650"/>
              </a:xfrm>
              <a:custGeom>
                <a:avLst/>
                <a:gdLst>
                  <a:gd name="connsiteX0" fmla="*/ 7144 w 266700"/>
                  <a:gd name="connsiteY0" fmla="*/ 243364 h 628650"/>
                  <a:gd name="connsiteX1" fmla="*/ 259556 w 266700"/>
                  <a:gd name="connsiteY1" fmla="*/ 627221 h 628650"/>
                  <a:gd name="connsiteX2" fmla="*/ 193834 w 266700"/>
                  <a:gd name="connsiteY2" fmla="*/ 7144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00" h="628650">
                    <a:moveTo>
                      <a:pt x="7144" y="243364"/>
                    </a:moveTo>
                    <a:lnTo>
                      <a:pt x="259556" y="627221"/>
                    </a:lnTo>
                    <a:lnTo>
                      <a:pt x="193834" y="71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11">
                <a:extLst>
                  <a:ext uri="{FF2B5EF4-FFF2-40B4-BE49-F238E27FC236}">
                    <a16:creationId xmlns:a16="http://schemas.microsoft.com/office/drawing/2014/main" id="{40908E7C-5307-428C-9E05-94ABF7F940A2}"/>
                  </a:ext>
                </a:extLst>
              </p:cNvPr>
              <p:cNvSpPr/>
              <p:nvPr/>
            </p:nvSpPr>
            <p:spPr>
              <a:xfrm>
                <a:off x="6016614" y="5793663"/>
                <a:ext cx="228600" cy="342900"/>
              </a:xfrm>
              <a:custGeom>
                <a:avLst/>
                <a:gdLst>
                  <a:gd name="connsiteX0" fmla="*/ 7144 w 228600"/>
                  <a:gd name="connsiteY0" fmla="*/ 243364 h 342900"/>
                  <a:gd name="connsiteX1" fmla="*/ 224314 w 228600"/>
                  <a:gd name="connsiteY1" fmla="*/ 340519 h 342900"/>
                  <a:gd name="connsiteX2" fmla="*/ 189071 w 228600"/>
                  <a:gd name="connsiteY2" fmla="*/ 7144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342900">
                    <a:moveTo>
                      <a:pt x="7144" y="243364"/>
                    </a:moveTo>
                    <a:lnTo>
                      <a:pt x="224314" y="340519"/>
                    </a:lnTo>
                    <a:lnTo>
                      <a:pt x="189071" y="71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12">
                <a:extLst>
                  <a:ext uri="{FF2B5EF4-FFF2-40B4-BE49-F238E27FC236}">
                    <a16:creationId xmlns:a16="http://schemas.microsoft.com/office/drawing/2014/main" id="{5098541D-8915-4926-8EAA-271CB0CCF89D}"/>
                  </a:ext>
                </a:extLst>
              </p:cNvPr>
              <p:cNvSpPr/>
              <p:nvPr/>
            </p:nvSpPr>
            <p:spPr>
              <a:xfrm>
                <a:off x="6002327" y="5438381"/>
                <a:ext cx="914400" cy="609600"/>
              </a:xfrm>
              <a:custGeom>
                <a:avLst/>
                <a:gdLst>
                  <a:gd name="connsiteX0" fmla="*/ 915829 w 914400"/>
                  <a:gd name="connsiteY0" fmla="*/ 362426 h 609600"/>
                  <a:gd name="connsiteX1" fmla="*/ 7144 w 914400"/>
                  <a:gd name="connsiteY1" fmla="*/ 603409 h 609600"/>
                  <a:gd name="connsiteX2" fmla="*/ 411004 w 914400"/>
                  <a:gd name="connsiteY2" fmla="*/ 7144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14400" h="609600">
                    <a:moveTo>
                      <a:pt x="915829" y="362426"/>
                    </a:moveTo>
                    <a:lnTo>
                      <a:pt x="7144" y="603409"/>
                    </a:lnTo>
                    <a:lnTo>
                      <a:pt x="411004" y="71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13">
                <a:extLst>
                  <a:ext uri="{FF2B5EF4-FFF2-40B4-BE49-F238E27FC236}">
                    <a16:creationId xmlns:a16="http://schemas.microsoft.com/office/drawing/2014/main" id="{E487868F-3510-4147-938A-BE68F2183A54}"/>
                  </a:ext>
                </a:extLst>
              </p:cNvPr>
              <p:cNvSpPr/>
              <p:nvPr/>
            </p:nvSpPr>
            <p:spPr>
              <a:xfrm>
                <a:off x="6188064" y="5469813"/>
                <a:ext cx="733425" cy="333375"/>
              </a:xfrm>
              <a:custGeom>
                <a:avLst/>
                <a:gdLst>
                  <a:gd name="connsiteX0" fmla="*/ 730091 w 733425"/>
                  <a:gd name="connsiteY0" fmla="*/ 330994 h 333375"/>
                  <a:gd name="connsiteX1" fmla="*/ 7144 w 733425"/>
                  <a:gd name="connsiteY1" fmla="*/ 305276 h 333375"/>
                  <a:gd name="connsiteX2" fmla="*/ 198596 w 733425"/>
                  <a:gd name="connsiteY2" fmla="*/ 7144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3425" h="333375">
                    <a:moveTo>
                      <a:pt x="730091" y="330994"/>
                    </a:moveTo>
                    <a:lnTo>
                      <a:pt x="7144" y="305276"/>
                    </a:lnTo>
                    <a:lnTo>
                      <a:pt x="198596" y="71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14">
                <a:extLst>
                  <a:ext uri="{FF2B5EF4-FFF2-40B4-BE49-F238E27FC236}">
                    <a16:creationId xmlns:a16="http://schemas.microsoft.com/office/drawing/2014/main" id="{D92633D7-D0C2-417C-9461-9559C8CE68E8}"/>
                  </a:ext>
                </a:extLst>
              </p:cNvPr>
              <p:cNvSpPr/>
              <p:nvPr/>
            </p:nvSpPr>
            <p:spPr>
              <a:xfrm>
                <a:off x="5266044" y="5024043"/>
                <a:ext cx="1819275" cy="781050"/>
              </a:xfrm>
              <a:custGeom>
                <a:avLst/>
                <a:gdLst>
                  <a:gd name="connsiteX0" fmla="*/ 7144 w 1819275"/>
                  <a:gd name="connsiteY0" fmla="*/ 210026 h 781050"/>
                  <a:gd name="connsiteX1" fmla="*/ 1652111 w 1819275"/>
                  <a:gd name="connsiteY1" fmla="*/ 776764 h 781050"/>
                  <a:gd name="connsiteX2" fmla="*/ 1814036 w 1819275"/>
                  <a:gd name="connsiteY2" fmla="*/ 7144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9275" h="781050">
                    <a:moveTo>
                      <a:pt x="7144" y="210026"/>
                    </a:moveTo>
                    <a:lnTo>
                      <a:pt x="1652111" y="776764"/>
                    </a:lnTo>
                    <a:lnTo>
                      <a:pt x="1814036" y="71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15">
                <a:extLst>
                  <a:ext uri="{FF2B5EF4-FFF2-40B4-BE49-F238E27FC236}">
                    <a16:creationId xmlns:a16="http://schemas.microsoft.com/office/drawing/2014/main" id="{716C971D-B04E-4997-98E7-0D28B39A7AE2}"/>
                  </a:ext>
                </a:extLst>
              </p:cNvPr>
              <p:cNvSpPr/>
              <p:nvPr/>
            </p:nvSpPr>
            <p:spPr>
              <a:xfrm>
                <a:off x="5266044" y="5140248"/>
                <a:ext cx="1790700" cy="304800"/>
              </a:xfrm>
              <a:custGeom>
                <a:avLst/>
                <a:gdLst>
                  <a:gd name="connsiteX0" fmla="*/ 7144 w 1790700"/>
                  <a:gd name="connsiteY0" fmla="*/ 93821 h 304800"/>
                  <a:gd name="connsiteX1" fmla="*/ 1727359 w 1790700"/>
                  <a:gd name="connsiteY1" fmla="*/ 305276 h 304800"/>
                  <a:gd name="connsiteX2" fmla="*/ 1792129 w 1790700"/>
                  <a:gd name="connsiteY2" fmla="*/ 7144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90700" h="304800">
                    <a:moveTo>
                      <a:pt x="7144" y="93821"/>
                    </a:moveTo>
                    <a:lnTo>
                      <a:pt x="1727359" y="305276"/>
                    </a:lnTo>
                    <a:lnTo>
                      <a:pt x="1792129" y="71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16">
                <a:extLst>
                  <a:ext uri="{FF2B5EF4-FFF2-40B4-BE49-F238E27FC236}">
                    <a16:creationId xmlns:a16="http://schemas.microsoft.com/office/drawing/2014/main" id="{7EF1BC10-5394-4692-A653-21E97C02C741}"/>
                  </a:ext>
                </a:extLst>
              </p:cNvPr>
              <p:cNvSpPr/>
              <p:nvPr/>
            </p:nvSpPr>
            <p:spPr>
              <a:xfrm>
                <a:off x="5273188" y="3820965"/>
                <a:ext cx="2465101" cy="1458824"/>
              </a:xfrm>
              <a:custGeom>
                <a:avLst/>
                <a:gdLst>
                  <a:gd name="connsiteX0" fmla="*/ 92869 w 2847975"/>
                  <a:gd name="connsiteY0" fmla="*/ 282416 h 1504950"/>
                  <a:gd name="connsiteX1" fmla="*/ 2715101 w 2847975"/>
                  <a:gd name="connsiteY1" fmla="*/ 7144 h 1504950"/>
                  <a:gd name="connsiteX2" fmla="*/ 2843689 w 2847975"/>
                  <a:gd name="connsiteY2" fmla="*/ 1497806 h 1504950"/>
                  <a:gd name="connsiteX3" fmla="*/ 7144 w 2847975"/>
                  <a:gd name="connsiteY3" fmla="*/ 1452086 h 1504950"/>
                  <a:gd name="connsiteX0" fmla="*/ 85725 w 2836545"/>
                  <a:gd name="connsiteY0" fmla="*/ 243434 h 1458824"/>
                  <a:gd name="connsiteX1" fmla="*/ 2400189 w 2836545"/>
                  <a:gd name="connsiteY1" fmla="*/ 0 h 1458824"/>
                  <a:gd name="connsiteX2" fmla="*/ 2836545 w 2836545"/>
                  <a:gd name="connsiteY2" fmla="*/ 1458824 h 1458824"/>
                  <a:gd name="connsiteX3" fmla="*/ 0 w 2836545"/>
                  <a:gd name="connsiteY3" fmla="*/ 1413104 h 1458824"/>
                  <a:gd name="connsiteX4" fmla="*/ 85725 w 2836545"/>
                  <a:gd name="connsiteY4" fmla="*/ 243434 h 1458824"/>
                  <a:gd name="connsiteX0" fmla="*/ 85725 w 2465101"/>
                  <a:gd name="connsiteY0" fmla="*/ 243434 h 1458824"/>
                  <a:gd name="connsiteX1" fmla="*/ 2400189 w 2465101"/>
                  <a:gd name="connsiteY1" fmla="*/ 0 h 1458824"/>
                  <a:gd name="connsiteX2" fmla="*/ 2465101 w 2465101"/>
                  <a:gd name="connsiteY2" fmla="*/ 1458824 h 1458824"/>
                  <a:gd name="connsiteX3" fmla="*/ 0 w 2465101"/>
                  <a:gd name="connsiteY3" fmla="*/ 1413104 h 1458824"/>
                  <a:gd name="connsiteX4" fmla="*/ 85725 w 2465101"/>
                  <a:gd name="connsiteY4" fmla="*/ 243434 h 1458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5101" h="1458824">
                    <a:moveTo>
                      <a:pt x="85725" y="243434"/>
                    </a:moveTo>
                    <a:lnTo>
                      <a:pt x="2400189" y="0"/>
                    </a:lnTo>
                    <a:lnTo>
                      <a:pt x="2465101" y="1458824"/>
                    </a:lnTo>
                    <a:lnTo>
                      <a:pt x="0" y="1413104"/>
                    </a:lnTo>
                    <a:lnTo>
                      <a:pt x="85725" y="24343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B05B07-7AC0-439B-831A-7713EFCBADB2}"/>
                </a:ext>
              </a:extLst>
            </p:cNvPr>
            <p:cNvSpPr/>
            <p:nvPr/>
          </p:nvSpPr>
          <p:spPr>
            <a:xfrm rot="1779947">
              <a:off x="3205947" y="3169645"/>
              <a:ext cx="247650" cy="238125"/>
            </a:xfrm>
            <a:custGeom>
              <a:avLst/>
              <a:gdLst>
                <a:gd name="connsiteX0" fmla="*/ 71914 w 247650"/>
                <a:gd name="connsiteY0" fmla="*/ 231934 h 238125"/>
                <a:gd name="connsiteX1" fmla="*/ 242411 w 247650"/>
                <a:gd name="connsiteY1" fmla="*/ 7144 h 238125"/>
                <a:gd name="connsiteX2" fmla="*/ 7144 w 247650"/>
                <a:gd name="connsiteY2" fmla="*/ 34766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238125">
                  <a:moveTo>
                    <a:pt x="71914" y="231934"/>
                  </a:moveTo>
                  <a:lnTo>
                    <a:pt x="242411" y="7144"/>
                  </a:lnTo>
                  <a:lnTo>
                    <a:pt x="7144" y="3476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7CA0A9A-B4C5-44E3-AD6F-D32EC651C94B}"/>
                </a:ext>
              </a:extLst>
            </p:cNvPr>
            <p:cNvSpPr/>
            <p:nvPr/>
          </p:nvSpPr>
          <p:spPr>
            <a:xfrm rot="20731799">
              <a:off x="3220235" y="3315378"/>
              <a:ext cx="409575" cy="342900"/>
            </a:xfrm>
            <a:custGeom>
              <a:avLst/>
              <a:gdLst>
                <a:gd name="connsiteX0" fmla="*/ 407194 w 409575"/>
                <a:gd name="connsiteY0" fmla="*/ 7144 h 342900"/>
                <a:gd name="connsiteX1" fmla="*/ 7144 w 409575"/>
                <a:gd name="connsiteY1" fmla="*/ 270986 h 342900"/>
                <a:gd name="connsiteX2" fmla="*/ 163354 w 409575"/>
                <a:gd name="connsiteY2" fmla="*/ 338614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575" h="342900">
                  <a:moveTo>
                    <a:pt x="407194" y="7144"/>
                  </a:moveTo>
                  <a:lnTo>
                    <a:pt x="7144" y="270986"/>
                  </a:lnTo>
                  <a:lnTo>
                    <a:pt x="163354" y="33861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Cross 22">
              <a:extLst>
                <a:ext uri="{FF2B5EF4-FFF2-40B4-BE49-F238E27FC236}">
                  <a16:creationId xmlns:a16="http://schemas.microsoft.com/office/drawing/2014/main" id="{F2C440BD-A1EE-4511-A092-66A0C3562169}"/>
                </a:ext>
              </a:extLst>
            </p:cNvPr>
            <p:cNvSpPr/>
            <p:nvPr/>
          </p:nvSpPr>
          <p:spPr>
            <a:xfrm rot="1642289">
              <a:off x="2894307" y="2939798"/>
              <a:ext cx="140339" cy="140339"/>
            </a:xfrm>
            <a:prstGeom prst="plus">
              <a:avLst>
                <a:gd name="adj" fmla="val 4377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tar: 5 Points 23">
              <a:extLst>
                <a:ext uri="{FF2B5EF4-FFF2-40B4-BE49-F238E27FC236}">
                  <a16:creationId xmlns:a16="http://schemas.microsoft.com/office/drawing/2014/main" id="{1567340D-C398-499C-B7C4-D71207E9DAA5}"/>
                </a:ext>
              </a:extLst>
            </p:cNvPr>
            <p:cNvSpPr/>
            <p:nvPr/>
          </p:nvSpPr>
          <p:spPr>
            <a:xfrm rot="1627316">
              <a:off x="3122393" y="3454277"/>
              <a:ext cx="155440" cy="155440"/>
            </a:xfrm>
            <a:prstGeom prst="star5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DAE22E-C2FD-42A4-82EB-6374FBA71F36}"/>
                </a:ext>
              </a:extLst>
            </p:cNvPr>
            <p:cNvSpPr/>
            <p:nvPr/>
          </p:nvSpPr>
          <p:spPr>
            <a:xfrm rot="160678" flipV="1">
              <a:off x="3216871" y="2860160"/>
              <a:ext cx="291865" cy="238731"/>
            </a:xfrm>
            <a:custGeom>
              <a:avLst/>
              <a:gdLst>
                <a:gd name="connsiteX0" fmla="*/ 407194 w 409575"/>
                <a:gd name="connsiteY0" fmla="*/ 7144 h 342900"/>
                <a:gd name="connsiteX1" fmla="*/ 7144 w 409575"/>
                <a:gd name="connsiteY1" fmla="*/ 270986 h 342900"/>
                <a:gd name="connsiteX2" fmla="*/ 163354 w 409575"/>
                <a:gd name="connsiteY2" fmla="*/ 338614 h 342900"/>
                <a:gd name="connsiteX0" fmla="*/ 291865 w 291865"/>
                <a:gd name="connsiteY0" fmla="*/ 0 h 244921"/>
                <a:gd name="connsiteX1" fmla="*/ 0 w 291865"/>
                <a:gd name="connsiteY1" fmla="*/ 177293 h 244921"/>
                <a:gd name="connsiteX2" fmla="*/ 156210 w 291865"/>
                <a:gd name="connsiteY2" fmla="*/ 244921 h 244921"/>
                <a:gd name="connsiteX3" fmla="*/ 291865 w 291865"/>
                <a:gd name="connsiteY3" fmla="*/ 0 h 244921"/>
                <a:gd name="connsiteX0" fmla="*/ 291865 w 291865"/>
                <a:gd name="connsiteY0" fmla="*/ 0 h 202224"/>
                <a:gd name="connsiteX1" fmla="*/ 0 w 291865"/>
                <a:gd name="connsiteY1" fmla="*/ 177293 h 202224"/>
                <a:gd name="connsiteX2" fmla="*/ 138611 w 291865"/>
                <a:gd name="connsiteY2" fmla="*/ 202224 h 202224"/>
                <a:gd name="connsiteX3" fmla="*/ 291865 w 291865"/>
                <a:gd name="connsiteY3" fmla="*/ 0 h 202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1865" h="202224">
                  <a:moveTo>
                    <a:pt x="291865" y="0"/>
                  </a:moveTo>
                  <a:lnTo>
                    <a:pt x="0" y="177293"/>
                  </a:lnTo>
                  <a:lnTo>
                    <a:pt x="138611" y="202224"/>
                  </a:lnTo>
                  <a:cubicBezTo>
                    <a:pt x="219891" y="91734"/>
                    <a:pt x="210585" y="110490"/>
                    <a:pt x="29186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933630" y="4077847"/>
            <a:ext cx="290662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Simultaneous Test</a:t>
            </a:r>
            <a:endParaRPr lang="en-US" sz="2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A35A311-BE80-4CD8-84CB-0A113E76F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3616"/>
            <a:ext cx="9144000" cy="753801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1897916" y="4861349"/>
            <a:ext cx="683623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With F value of 41.089 at a significance of 0.00, the evidence that the three predictor variables as a whole have positive and significant effects on learning outcomes is statistically confirmed. This suggests that the increase in self-regulated learning, discipline and need for achievement can be used to predict the increase in learning outcomes.  </a:t>
            </a:r>
            <a:endParaRPr lang="en-US" sz="1400" dirty="0"/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0585" y="588116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indicating a positive and significant effect 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on learning outcomes;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5584" y="641742"/>
            <a:ext cx="523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Naw</a:t>
            </a:r>
            <a:r>
              <a:rPr lang="en-US" dirty="0" smtClean="0"/>
              <a:t> </a:t>
            </a:r>
            <a:r>
              <a:rPr lang="en-US" dirty="0" err="1" smtClean="0"/>
              <a:t>lets,s</a:t>
            </a:r>
            <a:r>
              <a:rPr lang="en-US" dirty="0" smtClean="0"/>
              <a:t> see the result of </a:t>
            </a:r>
            <a:r>
              <a:rPr lang="en-US" dirty="0" err="1" smtClean="0"/>
              <a:t>simolaeneous</a:t>
            </a:r>
            <a:r>
              <a:rPr lang="en-US" dirty="0" smtClean="0"/>
              <a:t>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98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524006"/>
              </p:ext>
            </p:extLst>
          </p:nvPr>
        </p:nvGraphicFramePr>
        <p:xfrm>
          <a:off x="1576249" y="1421048"/>
          <a:ext cx="7391402" cy="206248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3034940">
                  <a:extLst>
                    <a:ext uri="{9D8B030D-6E8A-4147-A177-3AD203B41FA5}">
                      <a16:colId xmlns:a16="http://schemas.microsoft.com/office/drawing/2014/main" val="2958778924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1842363959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val="3383360016"/>
                    </a:ext>
                  </a:extLst>
                </a:gridCol>
                <a:gridCol w="928820">
                  <a:extLst>
                    <a:ext uri="{9D8B030D-6E8A-4147-A177-3AD203B41FA5}">
                      <a16:colId xmlns:a16="http://schemas.microsoft.com/office/drawing/2014/main" val="2267444892"/>
                    </a:ext>
                  </a:extLst>
                </a:gridCol>
                <a:gridCol w="840993">
                  <a:extLst>
                    <a:ext uri="{9D8B030D-6E8A-4147-A177-3AD203B41FA5}">
                      <a16:colId xmlns:a16="http://schemas.microsoft.com/office/drawing/2014/main" val="1598119380"/>
                    </a:ext>
                  </a:extLst>
                </a:gridCol>
                <a:gridCol w="770912">
                  <a:extLst>
                    <a:ext uri="{9D8B030D-6E8A-4147-A177-3AD203B41FA5}">
                      <a16:colId xmlns:a16="http://schemas.microsoft.com/office/drawing/2014/main" val="3390923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Model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B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Std. Error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Beta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t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Sig.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7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1    (Constant)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1.477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1.628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.908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.370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236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     Self-Regulated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     Learning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(X1)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.207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.056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.344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3.718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.001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8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     Self-Discipline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(X2)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.275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.083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.312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3.329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.002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     Need for Achievement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(Y1)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.387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.087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.476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4.458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.000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2510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76248" y="3583280"/>
            <a:ext cx="4070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a. Dependent variable: Learning Outcomes (Y2)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3579" y="419717"/>
            <a:ext cx="1693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Coefficient</a:t>
            </a:r>
            <a:r>
              <a:rPr lang="en-US" b="1" baseline="30000" dirty="0" err="1">
                <a:solidFill>
                  <a:schemeClr val="dk1"/>
                </a:solidFill>
                <a:latin typeface="Arial Narrow" panose="020B0606020202030204" pitchFamily="34" charset="0"/>
              </a:rPr>
              <a:t>a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3" name="Google Shape;481;p38"/>
          <p:cNvGrpSpPr/>
          <p:nvPr/>
        </p:nvGrpSpPr>
        <p:grpSpPr>
          <a:xfrm>
            <a:off x="288054" y="4506687"/>
            <a:ext cx="948560" cy="1363103"/>
            <a:chOff x="6730350" y="2315900"/>
            <a:chExt cx="257700" cy="420100"/>
          </a:xfrm>
          <a:solidFill>
            <a:schemeClr val="bg1"/>
          </a:solidFill>
        </p:grpSpPr>
        <p:sp>
          <p:nvSpPr>
            <p:cNvPr id="14" name="Google Shape;482;p38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Google Shape;483;p38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Google Shape;484;p38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Google Shape;485;p38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486;p38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E2ACF8F-412B-4259-9576-1D195438BE9E}"/>
              </a:ext>
            </a:extLst>
          </p:cNvPr>
          <p:cNvGrpSpPr/>
          <p:nvPr/>
        </p:nvGrpSpPr>
        <p:grpSpPr>
          <a:xfrm>
            <a:off x="6244046" y="3707512"/>
            <a:ext cx="2723604" cy="3215800"/>
            <a:chOff x="2894307" y="788255"/>
            <a:chExt cx="5026316" cy="452796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20A5C67-A09E-41E0-8719-B15397341675}"/>
                </a:ext>
              </a:extLst>
            </p:cNvPr>
            <p:cNvGrpSpPr/>
            <p:nvPr/>
          </p:nvGrpSpPr>
          <p:grpSpPr>
            <a:xfrm>
              <a:off x="3617375" y="788255"/>
              <a:ext cx="4303248" cy="4527967"/>
              <a:chOff x="5266044" y="3820965"/>
              <a:chExt cx="2472245" cy="2601348"/>
            </a:xfrm>
          </p:grpSpPr>
          <p:sp>
            <p:nvSpPr>
              <p:cNvPr id="26" name="Freeform: Shape 10">
                <a:extLst>
                  <a:ext uri="{FF2B5EF4-FFF2-40B4-BE49-F238E27FC236}">
                    <a16:creationId xmlns:a16="http://schemas.microsoft.com/office/drawing/2014/main" id="{B4C59625-C7FB-408D-B215-BD166DC61295}"/>
                  </a:ext>
                </a:extLst>
              </p:cNvPr>
              <p:cNvSpPr/>
              <p:nvPr/>
            </p:nvSpPr>
            <p:spPr>
              <a:xfrm>
                <a:off x="6011852" y="5793663"/>
                <a:ext cx="266700" cy="628650"/>
              </a:xfrm>
              <a:custGeom>
                <a:avLst/>
                <a:gdLst>
                  <a:gd name="connsiteX0" fmla="*/ 7144 w 266700"/>
                  <a:gd name="connsiteY0" fmla="*/ 243364 h 628650"/>
                  <a:gd name="connsiteX1" fmla="*/ 259556 w 266700"/>
                  <a:gd name="connsiteY1" fmla="*/ 627221 h 628650"/>
                  <a:gd name="connsiteX2" fmla="*/ 193834 w 266700"/>
                  <a:gd name="connsiteY2" fmla="*/ 7144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00" h="628650">
                    <a:moveTo>
                      <a:pt x="7144" y="243364"/>
                    </a:moveTo>
                    <a:lnTo>
                      <a:pt x="259556" y="627221"/>
                    </a:lnTo>
                    <a:lnTo>
                      <a:pt x="193834" y="71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11">
                <a:extLst>
                  <a:ext uri="{FF2B5EF4-FFF2-40B4-BE49-F238E27FC236}">
                    <a16:creationId xmlns:a16="http://schemas.microsoft.com/office/drawing/2014/main" id="{40908E7C-5307-428C-9E05-94ABF7F940A2}"/>
                  </a:ext>
                </a:extLst>
              </p:cNvPr>
              <p:cNvSpPr/>
              <p:nvPr/>
            </p:nvSpPr>
            <p:spPr>
              <a:xfrm>
                <a:off x="6016614" y="5793663"/>
                <a:ext cx="228600" cy="342900"/>
              </a:xfrm>
              <a:custGeom>
                <a:avLst/>
                <a:gdLst>
                  <a:gd name="connsiteX0" fmla="*/ 7144 w 228600"/>
                  <a:gd name="connsiteY0" fmla="*/ 243364 h 342900"/>
                  <a:gd name="connsiteX1" fmla="*/ 224314 w 228600"/>
                  <a:gd name="connsiteY1" fmla="*/ 340519 h 342900"/>
                  <a:gd name="connsiteX2" fmla="*/ 189071 w 228600"/>
                  <a:gd name="connsiteY2" fmla="*/ 7144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342900">
                    <a:moveTo>
                      <a:pt x="7144" y="243364"/>
                    </a:moveTo>
                    <a:lnTo>
                      <a:pt x="224314" y="340519"/>
                    </a:lnTo>
                    <a:lnTo>
                      <a:pt x="189071" y="71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12">
                <a:extLst>
                  <a:ext uri="{FF2B5EF4-FFF2-40B4-BE49-F238E27FC236}">
                    <a16:creationId xmlns:a16="http://schemas.microsoft.com/office/drawing/2014/main" id="{5098541D-8915-4926-8EAA-271CB0CCF89D}"/>
                  </a:ext>
                </a:extLst>
              </p:cNvPr>
              <p:cNvSpPr/>
              <p:nvPr/>
            </p:nvSpPr>
            <p:spPr>
              <a:xfrm>
                <a:off x="6002327" y="5438381"/>
                <a:ext cx="914400" cy="609600"/>
              </a:xfrm>
              <a:custGeom>
                <a:avLst/>
                <a:gdLst>
                  <a:gd name="connsiteX0" fmla="*/ 915829 w 914400"/>
                  <a:gd name="connsiteY0" fmla="*/ 362426 h 609600"/>
                  <a:gd name="connsiteX1" fmla="*/ 7144 w 914400"/>
                  <a:gd name="connsiteY1" fmla="*/ 603409 h 609600"/>
                  <a:gd name="connsiteX2" fmla="*/ 411004 w 914400"/>
                  <a:gd name="connsiteY2" fmla="*/ 7144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14400" h="609600">
                    <a:moveTo>
                      <a:pt x="915829" y="362426"/>
                    </a:moveTo>
                    <a:lnTo>
                      <a:pt x="7144" y="603409"/>
                    </a:lnTo>
                    <a:lnTo>
                      <a:pt x="411004" y="71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13">
                <a:extLst>
                  <a:ext uri="{FF2B5EF4-FFF2-40B4-BE49-F238E27FC236}">
                    <a16:creationId xmlns:a16="http://schemas.microsoft.com/office/drawing/2014/main" id="{E487868F-3510-4147-938A-BE68F2183A54}"/>
                  </a:ext>
                </a:extLst>
              </p:cNvPr>
              <p:cNvSpPr/>
              <p:nvPr/>
            </p:nvSpPr>
            <p:spPr>
              <a:xfrm>
                <a:off x="6188064" y="5469813"/>
                <a:ext cx="733425" cy="333375"/>
              </a:xfrm>
              <a:custGeom>
                <a:avLst/>
                <a:gdLst>
                  <a:gd name="connsiteX0" fmla="*/ 730091 w 733425"/>
                  <a:gd name="connsiteY0" fmla="*/ 330994 h 333375"/>
                  <a:gd name="connsiteX1" fmla="*/ 7144 w 733425"/>
                  <a:gd name="connsiteY1" fmla="*/ 305276 h 333375"/>
                  <a:gd name="connsiteX2" fmla="*/ 198596 w 733425"/>
                  <a:gd name="connsiteY2" fmla="*/ 7144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3425" h="333375">
                    <a:moveTo>
                      <a:pt x="730091" y="330994"/>
                    </a:moveTo>
                    <a:lnTo>
                      <a:pt x="7144" y="305276"/>
                    </a:lnTo>
                    <a:lnTo>
                      <a:pt x="198596" y="71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14">
                <a:extLst>
                  <a:ext uri="{FF2B5EF4-FFF2-40B4-BE49-F238E27FC236}">
                    <a16:creationId xmlns:a16="http://schemas.microsoft.com/office/drawing/2014/main" id="{D92633D7-D0C2-417C-9461-9559C8CE68E8}"/>
                  </a:ext>
                </a:extLst>
              </p:cNvPr>
              <p:cNvSpPr/>
              <p:nvPr/>
            </p:nvSpPr>
            <p:spPr>
              <a:xfrm>
                <a:off x="5266044" y="5024043"/>
                <a:ext cx="1819275" cy="781050"/>
              </a:xfrm>
              <a:custGeom>
                <a:avLst/>
                <a:gdLst>
                  <a:gd name="connsiteX0" fmla="*/ 7144 w 1819275"/>
                  <a:gd name="connsiteY0" fmla="*/ 210026 h 781050"/>
                  <a:gd name="connsiteX1" fmla="*/ 1652111 w 1819275"/>
                  <a:gd name="connsiteY1" fmla="*/ 776764 h 781050"/>
                  <a:gd name="connsiteX2" fmla="*/ 1814036 w 1819275"/>
                  <a:gd name="connsiteY2" fmla="*/ 7144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9275" h="781050">
                    <a:moveTo>
                      <a:pt x="7144" y="210026"/>
                    </a:moveTo>
                    <a:lnTo>
                      <a:pt x="1652111" y="776764"/>
                    </a:lnTo>
                    <a:lnTo>
                      <a:pt x="1814036" y="71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15">
                <a:extLst>
                  <a:ext uri="{FF2B5EF4-FFF2-40B4-BE49-F238E27FC236}">
                    <a16:creationId xmlns:a16="http://schemas.microsoft.com/office/drawing/2014/main" id="{716C971D-B04E-4997-98E7-0D28B39A7AE2}"/>
                  </a:ext>
                </a:extLst>
              </p:cNvPr>
              <p:cNvSpPr/>
              <p:nvPr/>
            </p:nvSpPr>
            <p:spPr>
              <a:xfrm>
                <a:off x="5266044" y="5140248"/>
                <a:ext cx="1790700" cy="304800"/>
              </a:xfrm>
              <a:custGeom>
                <a:avLst/>
                <a:gdLst>
                  <a:gd name="connsiteX0" fmla="*/ 7144 w 1790700"/>
                  <a:gd name="connsiteY0" fmla="*/ 93821 h 304800"/>
                  <a:gd name="connsiteX1" fmla="*/ 1727359 w 1790700"/>
                  <a:gd name="connsiteY1" fmla="*/ 305276 h 304800"/>
                  <a:gd name="connsiteX2" fmla="*/ 1792129 w 1790700"/>
                  <a:gd name="connsiteY2" fmla="*/ 7144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90700" h="304800">
                    <a:moveTo>
                      <a:pt x="7144" y="93821"/>
                    </a:moveTo>
                    <a:lnTo>
                      <a:pt x="1727359" y="305276"/>
                    </a:lnTo>
                    <a:lnTo>
                      <a:pt x="1792129" y="71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16">
                <a:extLst>
                  <a:ext uri="{FF2B5EF4-FFF2-40B4-BE49-F238E27FC236}">
                    <a16:creationId xmlns:a16="http://schemas.microsoft.com/office/drawing/2014/main" id="{7EF1BC10-5394-4692-A653-21E97C02C741}"/>
                  </a:ext>
                </a:extLst>
              </p:cNvPr>
              <p:cNvSpPr/>
              <p:nvPr/>
            </p:nvSpPr>
            <p:spPr>
              <a:xfrm>
                <a:off x="5273188" y="3820965"/>
                <a:ext cx="2465101" cy="1458824"/>
              </a:xfrm>
              <a:custGeom>
                <a:avLst/>
                <a:gdLst>
                  <a:gd name="connsiteX0" fmla="*/ 92869 w 2847975"/>
                  <a:gd name="connsiteY0" fmla="*/ 282416 h 1504950"/>
                  <a:gd name="connsiteX1" fmla="*/ 2715101 w 2847975"/>
                  <a:gd name="connsiteY1" fmla="*/ 7144 h 1504950"/>
                  <a:gd name="connsiteX2" fmla="*/ 2843689 w 2847975"/>
                  <a:gd name="connsiteY2" fmla="*/ 1497806 h 1504950"/>
                  <a:gd name="connsiteX3" fmla="*/ 7144 w 2847975"/>
                  <a:gd name="connsiteY3" fmla="*/ 1452086 h 1504950"/>
                  <a:gd name="connsiteX0" fmla="*/ 85725 w 2836545"/>
                  <a:gd name="connsiteY0" fmla="*/ 243434 h 1458824"/>
                  <a:gd name="connsiteX1" fmla="*/ 2400189 w 2836545"/>
                  <a:gd name="connsiteY1" fmla="*/ 0 h 1458824"/>
                  <a:gd name="connsiteX2" fmla="*/ 2836545 w 2836545"/>
                  <a:gd name="connsiteY2" fmla="*/ 1458824 h 1458824"/>
                  <a:gd name="connsiteX3" fmla="*/ 0 w 2836545"/>
                  <a:gd name="connsiteY3" fmla="*/ 1413104 h 1458824"/>
                  <a:gd name="connsiteX4" fmla="*/ 85725 w 2836545"/>
                  <a:gd name="connsiteY4" fmla="*/ 243434 h 1458824"/>
                  <a:gd name="connsiteX0" fmla="*/ 85725 w 2465101"/>
                  <a:gd name="connsiteY0" fmla="*/ 243434 h 1458824"/>
                  <a:gd name="connsiteX1" fmla="*/ 2400189 w 2465101"/>
                  <a:gd name="connsiteY1" fmla="*/ 0 h 1458824"/>
                  <a:gd name="connsiteX2" fmla="*/ 2465101 w 2465101"/>
                  <a:gd name="connsiteY2" fmla="*/ 1458824 h 1458824"/>
                  <a:gd name="connsiteX3" fmla="*/ 0 w 2465101"/>
                  <a:gd name="connsiteY3" fmla="*/ 1413104 h 1458824"/>
                  <a:gd name="connsiteX4" fmla="*/ 85725 w 2465101"/>
                  <a:gd name="connsiteY4" fmla="*/ 243434 h 1458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5101" h="1458824">
                    <a:moveTo>
                      <a:pt x="85725" y="243434"/>
                    </a:moveTo>
                    <a:lnTo>
                      <a:pt x="2400189" y="0"/>
                    </a:lnTo>
                    <a:lnTo>
                      <a:pt x="2465101" y="1458824"/>
                    </a:lnTo>
                    <a:lnTo>
                      <a:pt x="0" y="1413104"/>
                    </a:lnTo>
                    <a:lnTo>
                      <a:pt x="85725" y="24343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B05B07-7AC0-439B-831A-7713EFCBADB2}"/>
                </a:ext>
              </a:extLst>
            </p:cNvPr>
            <p:cNvSpPr/>
            <p:nvPr/>
          </p:nvSpPr>
          <p:spPr>
            <a:xfrm rot="1779947">
              <a:off x="3205947" y="3169645"/>
              <a:ext cx="247650" cy="238125"/>
            </a:xfrm>
            <a:custGeom>
              <a:avLst/>
              <a:gdLst>
                <a:gd name="connsiteX0" fmla="*/ 71914 w 247650"/>
                <a:gd name="connsiteY0" fmla="*/ 231934 h 238125"/>
                <a:gd name="connsiteX1" fmla="*/ 242411 w 247650"/>
                <a:gd name="connsiteY1" fmla="*/ 7144 h 238125"/>
                <a:gd name="connsiteX2" fmla="*/ 7144 w 247650"/>
                <a:gd name="connsiteY2" fmla="*/ 34766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238125">
                  <a:moveTo>
                    <a:pt x="71914" y="231934"/>
                  </a:moveTo>
                  <a:lnTo>
                    <a:pt x="242411" y="7144"/>
                  </a:lnTo>
                  <a:lnTo>
                    <a:pt x="7144" y="3476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7CA0A9A-B4C5-44E3-AD6F-D32EC651C94B}"/>
                </a:ext>
              </a:extLst>
            </p:cNvPr>
            <p:cNvSpPr/>
            <p:nvPr/>
          </p:nvSpPr>
          <p:spPr>
            <a:xfrm rot="20731799">
              <a:off x="3220235" y="3315378"/>
              <a:ext cx="409575" cy="342900"/>
            </a:xfrm>
            <a:custGeom>
              <a:avLst/>
              <a:gdLst>
                <a:gd name="connsiteX0" fmla="*/ 407194 w 409575"/>
                <a:gd name="connsiteY0" fmla="*/ 7144 h 342900"/>
                <a:gd name="connsiteX1" fmla="*/ 7144 w 409575"/>
                <a:gd name="connsiteY1" fmla="*/ 270986 h 342900"/>
                <a:gd name="connsiteX2" fmla="*/ 163354 w 409575"/>
                <a:gd name="connsiteY2" fmla="*/ 338614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575" h="342900">
                  <a:moveTo>
                    <a:pt x="407194" y="7144"/>
                  </a:moveTo>
                  <a:lnTo>
                    <a:pt x="7144" y="270986"/>
                  </a:lnTo>
                  <a:lnTo>
                    <a:pt x="163354" y="33861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Cross 22">
              <a:extLst>
                <a:ext uri="{FF2B5EF4-FFF2-40B4-BE49-F238E27FC236}">
                  <a16:creationId xmlns:a16="http://schemas.microsoft.com/office/drawing/2014/main" id="{F2C440BD-A1EE-4511-A092-66A0C3562169}"/>
                </a:ext>
              </a:extLst>
            </p:cNvPr>
            <p:cNvSpPr/>
            <p:nvPr/>
          </p:nvSpPr>
          <p:spPr>
            <a:xfrm rot="1642289">
              <a:off x="2894307" y="2939798"/>
              <a:ext cx="140339" cy="140339"/>
            </a:xfrm>
            <a:prstGeom prst="plus">
              <a:avLst>
                <a:gd name="adj" fmla="val 4377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tar: 5 Points 23">
              <a:extLst>
                <a:ext uri="{FF2B5EF4-FFF2-40B4-BE49-F238E27FC236}">
                  <a16:creationId xmlns:a16="http://schemas.microsoft.com/office/drawing/2014/main" id="{1567340D-C398-499C-B7C4-D71207E9DAA5}"/>
                </a:ext>
              </a:extLst>
            </p:cNvPr>
            <p:cNvSpPr/>
            <p:nvPr/>
          </p:nvSpPr>
          <p:spPr>
            <a:xfrm rot="1627316">
              <a:off x="3122393" y="3454277"/>
              <a:ext cx="155440" cy="155440"/>
            </a:xfrm>
            <a:prstGeom prst="star5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DAE22E-C2FD-42A4-82EB-6374FBA71F36}"/>
                </a:ext>
              </a:extLst>
            </p:cNvPr>
            <p:cNvSpPr/>
            <p:nvPr/>
          </p:nvSpPr>
          <p:spPr>
            <a:xfrm rot="160678" flipV="1">
              <a:off x="3216871" y="2860160"/>
              <a:ext cx="291865" cy="238731"/>
            </a:xfrm>
            <a:custGeom>
              <a:avLst/>
              <a:gdLst>
                <a:gd name="connsiteX0" fmla="*/ 407194 w 409575"/>
                <a:gd name="connsiteY0" fmla="*/ 7144 h 342900"/>
                <a:gd name="connsiteX1" fmla="*/ 7144 w 409575"/>
                <a:gd name="connsiteY1" fmla="*/ 270986 h 342900"/>
                <a:gd name="connsiteX2" fmla="*/ 163354 w 409575"/>
                <a:gd name="connsiteY2" fmla="*/ 338614 h 342900"/>
                <a:gd name="connsiteX0" fmla="*/ 291865 w 291865"/>
                <a:gd name="connsiteY0" fmla="*/ 0 h 244921"/>
                <a:gd name="connsiteX1" fmla="*/ 0 w 291865"/>
                <a:gd name="connsiteY1" fmla="*/ 177293 h 244921"/>
                <a:gd name="connsiteX2" fmla="*/ 156210 w 291865"/>
                <a:gd name="connsiteY2" fmla="*/ 244921 h 244921"/>
                <a:gd name="connsiteX3" fmla="*/ 291865 w 291865"/>
                <a:gd name="connsiteY3" fmla="*/ 0 h 244921"/>
                <a:gd name="connsiteX0" fmla="*/ 291865 w 291865"/>
                <a:gd name="connsiteY0" fmla="*/ 0 h 202224"/>
                <a:gd name="connsiteX1" fmla="*/ 0 w 291865"/>
                <a:gd name="connsiteY1" fmla="*/ 177293 h 202224"/>
                <a:gd name="connsiteX2" fmla="*/ 138611 w 291865"/>
                <a:gd name="connsiteY2" fmla="*/ 202224 h 202224"/>
                <a:gd name="connsiteX3" fmla="*/ 291865 w 291865"/>
                <a:gd name="connsiteY3" fmla="*/ 0 h 202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1865" h="202224">
                  <a:moveTo>
                    <a:pt x="291865" y="0"/>
                  </a:moveTo>
                  <a:lnTo>
                    <a:pt x="0" y="177293"/>
                  </a:lnTo>
                  <a:lnTo>
                    <a:pt x="138611" y="202224"/>
                  </a:lnTo>
                  <a:cubicBezTo>
                    <a:pt x="219891" y="91734"/>
                    <a:pt x="210585" y="110490"/>
                    <a:pt x="29186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6282068" y="4175673"/>
            <a:ext cx="290662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Partial Test</a:t>
            </a:r>
            <a:endParaRPr lang="en-US" sz="2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7234" y="809371"/>
            <a:ext cx="1799843" cy="5913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Unstandardized Coefficients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97077" y="813989"/>
            <a:ext cx="1255753" cy="5913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tandardized Coefficients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11332" y="3786457"/>
            <a:ext cx="5001937" cy="170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>
              <a:lnSpc>
                <a:spcPct val="106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equation:  </a:t>
            </a:r>
          </a:p>
          <a:p>
            <a:pPr indent="285750">
              <a:lnSpc>
                <a:spcPct val="106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Y1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1.477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0.207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6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0.275 X</a:t>
            </a:r>
            <a:r>
              <a:rPr lang="en-US" sz="16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0.387</a:t>
            </a:r>
          </a:p>
          <a:p>
            <a:r>
              <a:rPr lang="en-GB" dirty="0"/>
              <a:t>Based on the data in the table, the model for individual partial regression coefficients is:</a:t>
            </a:r>
            <a:endParaRPr lang="en-US" dirty="0"/>
          </a:p>
          <a:p>
            <a:endParaRPr lang="en-US" dirty="0"/>
          </a:p>
          <a:p>
            <a:pPr indent="285750" algn="r">
              <a:lnSpc>
                <a:spcPct val="106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A35A311-BE80-4CD8-84CB-0A113E76F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9386"/>
            <a:ext cx="9144000" cy="8880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57623" y="4982413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hole </a:t>
            </a:r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variabels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indicties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positif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signifikan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effect to learning out cam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6248" y="75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This table entails a </a:t>
            </a:r>
            <a:r>
              <a:rPr lang="en-US" b="1" dirty="0" err="1" smtClean="0"/>
              <a:t>tes</a:t>
            </a:r>
            <a:r>
              <a:rPr lang="en-US" b="1" dirty="0" smtClean="0"/>
              <a:t> partial </a:t>
            </a:r>
            <a:r>
              <a:rPr lang="en-US" b="1" dirty="0" err="1" smtClean="0"/>
              <a:t>cocelation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49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>
          <a:xfrm>
            <a:off x="1941460" y="2347545"/>
            <a:ext cx="2239760" cy="659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8" idx="6"/>
          </p:cNvCxnSpPr>
          <p:nvPr/>
        </p:nvCxnSpPr>
        <p:spPr>
          <a:xfrm flipV="1">
            <a:off x="2001591" y="3539197"/>
            <a:ext cx="2179629" cy="472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E93515D-D424-40C0-9CEC-61A4736B9A83}"/>
              </a:ext>
            </a:extLst>
          </p:cNvPr>
          <p:cNvSpPr txBox="1"/>
          <p:nvPr/>
        </p:nvSpPr>
        <p:spPr>
          <a:xfrm>
            <a:off x="141342" y="279117"/>
            <a:ext cx="5606316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altLang="ko-KR" sz="3200" b="1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itchFamily="34" charset="0"/>
              </a:rPr>
              <a:t>Correlation between Variables</a:t>
            </a:r>
            <a:endParaRPr lang="ko-KR" altLang="en-US" sz="3200" b="1" dirty="0">
              <a:solidFill>
                <a:prstClr val="white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BCFAAA2-5226-4404-822B-2CE030488D33}"/>
              </a:ext>
            </a:extLst>
          </p:cNvPr>
          <p:cNvSpPr/>
          <p:nvPr/>
        </p:nvSpPr>
        <p:spPr>
          <a:xfrm>
            <a:off x="284565" y="1663147"/>
            <a:ext cx="1717026" cy="11485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2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BCFAAA2-5226-4404-822B-2CE030488D33}"/>
              </a:ext>
            </a:extLst>
          </p:cNvPr>
          <p:cNvSpPr/>
          <p:nvPr/>
        </p:nvSpPr>
        <p:spPr>
          <a:xfrm>
            <a:off x="284565" y="3383453"/>
            <a:ext cx="1717026" cy="125677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2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CFAAA2-5226-4404-822B-2CE030488D33}"/>
              </a:ext>
            </a:extLst>
          </p:cNvPr>
          <p:cNvSpPr/>
          <p:nvPr/>
        </p:nvSpPr>
        <p:spPr>
          <a:xfrm>
            <a:off x="4181220" y="2684688"/>
            <a:ext cx="1717026" cy="121584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2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3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>
            <a:off x="406036" y="2001193"/>
            <a:ext cx="1681571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X1</a:t>
            </a:r>
            <a:endParaRPr lang="en-US" altLang="ko-KR" sz="4400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 rot="627524">
            <a:off x="2234456" y="3447731"/>
            <a:ext cx="7419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0.465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 rot="21366229">
            <a:off x="2218763" y="2674302"/>
            <a:ext cx="76293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0.441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BCFAAA2-5226-4404-822B-2CE030488D33}"/>
              </a:ext>
            </a:extLst>
          </p:cNvPr>
          <p:cNvSpPr/>
          <p:nvPr/>
        </p:nvSpPr>
        <p:spPr>
          <a:xfrm>
            <a:off x="7209493" y="2625463"/>
            <a:ext cx="1717026" cy="1167635"/>
          </a:xfrm>
          <a:prstGeom prst="ellipse">
            <a:avLst/>
          </a:prstGeom>
          <a:solidFill>
            <a:schemeClr val="bg2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2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3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>
            <a:off x="569092" y="3574736"/>
            <a:ext cx="121443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X2</a:t>
            </a:r>
            <a:endParaRPr lang="en-US" altLang="ko-KR" sz="4400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>
            <a:off x="4363112" y="2881435"/>
            <a:ext cx="127332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Y1</a:t>
            </a:r>
            <a:endParaRPr lang="en-US" altLang="ko-KR" sz="4400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>
            <a:off x="7394394" y="2837493"/>
            <a:ext cx="124762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Y2</a:t>
            </a:r>
            <a:endParaRPr lang="en-US" altLang="ko-KR" sz="4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2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>
            <a:off x="6060755" y="3438291"/>
            <a:ext cx="82288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0.312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5905693" y="3299078"/>
            <a:ext cx="1303800" cy="19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1941460" y="3746183"/>
            <a:ext cx="5713374" cy="57602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7" idx="6"/>
            <a:endCxn id="72" idx="1"/>
          </p:cNvCxnSpPr>
          <p:nvPr/>
        </p:nvCxnSpPr>
        <p:spPr>
          <a:xfrm>
            <a:off x="2001591" y="2237413"/>
            <a:ext cx="5459355" cy="559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 rot="20975871">
            <a:off x="6013683" y="2098476"/>
            <a:ext cx="843834" cy="3661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0.344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81" name="직사각형 1">
            <a:extLst>
              <a:ext uri="{FF2B5EF4-FFF2-40B4-BE49-F238E27FC236}">
                <a16:creationId xmlns:a16="http://schemas.microsoft.com/office/drawing/2014/main" id="{741BC3C8-0623-4743-8510-F9F3725A0530}"/>
              </a:ext>
            </a:extLst>
          </p:cNvPr>
          <p:cNvSpPr/>
          <p:nvPr/>
        </p:nvSpPr>
        <p:spPr>
          <a:xfrm>
            <a:off x="6094033" y="2820740"/>
            <a:ext cx="919673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0.476</a:t>
            </a:r>
            <a:endParaRPr lang="en-US" altLang="ko-K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85AFA23-8180-4E47-81B3-E754AA4FBB78}"/>
              </a:ext>
            </a:extLst>
          </p:cNvPr>
          <p:cNvGrpSpPr/>
          <p:nvPr/>
        </p:nvGrpSpPr>
        <p:grpSpPr>
          <a:xfrm>
            <a:off x="170828" y="1365486"/>
            <a:ext cx="8737964" cy="144409"/>
            <a:chOff x="3632040" y="5304907"/>
            <a:chExt cx="8559959" cy="137006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448B566-5655-4FFA-A7BF-5A4DB467FC4C}"/>
                </a:ext>
              </a:extLst>
            </p:cNvPr>
            <p:cNvGrpSpPr/>
            <p:nvPr/>
          </p:nvGrpSpPr>
          <p:grpSpPr>
            <a:xfrm>
              <a:off x="3632040" y="5310936"/>
              <a:ext cx="4279981" cy="130977"/>
              <a:chOff x="11445923" y="0"/>
              <a:chExt cx="1119115" cy="2552282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D73106E-1504-44E4-93C3-7251F249B1BD}"/>
                  </a:ext>
                </a:extLst>
              </p:cNvPr>
              <p:cNvSpPr/>
              <p:nvPr/>
            </p:nvSpPr>
            <p:spPr>
              <a:xfrm>
                <a:off x="11818961" y="0"/>
                <a:ext cx="373038" cy="2552282"/>
              </a:xfrm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4DA80A20-7E76-4677-B1C4-837956DC50F2}"/>
                  </a:ext>
                </a:extLst>
              </p:cNvPr>
              <p:cNvSpPr/>
              <p:nvPr/>
            </p:nvSpPr>
            <p:spPr>
              <a:xfrm>
                <a:off x="11445923" y="0"/>
                <a:ext cx="373038" cy="2552282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76094F6A-A6CD-4DF6-9F3E-C44059BE6801}"/>
                  </a:ext>
                </a:extLst>
              </p:cNvPr>
              <p:cNvSpPr/>
              <p:nvPr/>
            </p:nvSpPr>
            <p:spPr>
              <a:xfrm>
                <a:off x="12192000" y="0"/>
                <a:ext cx="373038" cy="255228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989D586-919F-49B7-BBFA-8801B326B84E}"/>
                </a:ext>
              </a:extLst>
            </p:cNvPr>
            <p:cNvGrpSpPr/>
            <p:nvPr/>
          </p:nvGrpSpPr>
          <p:grpSpPr>
            <a:xfrm>
              <a:off x="7912018" y="5304907"/>
              <a:ext cx="4279981" cy="137006"/>
              <a:chOff x="11445923" y="0"/>
              <a:chExt cx="1119115" cy="2552282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EA0312F7-E999-4E29-A392-F29C9CDB764C}"/>
                  </a:ext>
                </a:extLst>
              </p:cNvPr>
              <p:cNvSpPr/>
              <p:nvPr/>
            </p:nvSpPr>
            <p:spPr>
              <a:xfrm>
                <a:off x="11818961" y="0"/>
                <a:ext cx="373038" cy="2552282"/>
              </a:xfrm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8A30DAA-0F4A-4CFF-AA3C-AD7BCFE3BC32}"/>
                  </a:ext>
                </a:extLst>
              </p:cNvPr>
              <p:cNvSpPr/>
              <p:nvPr/>
            </p:nvSpPr>
            <p:spPr>
              <a:xfrm>
                <a:off x="11445923" y="0"/>
                <a:ext cx="373038" cy="2552282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8AF7194E-3828-4F9E-B007-AD078C1183C8}"/>
                  </a:ext>
                </a:extLst>
              </p:cNvPr>
              <p:cNvSpPr/>
              <p:nvPr/>
            </p:nvSpPr>
            <p:spPr>
              <a:xfrm>
                <a:off x="12192000" y="0"/>
                <a:ext cx="373038" cy="255228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4A35A311-BE80-4CD8-84CB-0A113E76F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9386"/>
            <a:ext cx="9144000" cy="888031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214846" y="5196777"/>
            <a:ext cx="7682378" cy="1150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indicating a positive and significant effect of self-regulated learning on learning outcomes;</a:t>
            </a:r>
            <a:endParaRPr lang="en-US" sz="1400" dirty="0" smtClean="0"/>
          </a:p>
          <a:p>
            <a:r>
              <a:rPr lang="en-US" sz="1600" dirty="0" smtClean="0"/>
              <a:t>Among the </a:t>
            </a:r>
            <a:r>
              <a:rPr lang="en-US" sz="1600" dirty="0" err="1" smtClean="0"/>
              <a:t>variabels</a:t>
            </a:r>
            <a:r>
              <a:rPr lang="en-US" sz="1600" dirty="0" smtClean="0"/>
              <a:t> Y1 has the dominant effect to learning outcomes Id means that all the </a:t>
            </a:r>
            <a:r>
              <a:rPr lang="en-US" sz="1600" dirty="0" err="1" smtClean="0">
                <a:solidFill>
                  <a:srgbClr val="C00000"/>
                </a:solidFill>
              </a:rPr>
              <a:t>hypotesis</a:t>
            </a:r>
            <a:r>
              <a:rPr lang="en-US" sz="1600" dirty="0" smtClean="0">
                <a:solidFill>
                  <a:srgbClr val="C00000"/>
                </a:solidFill>
              </a:rPr>
              <a:t> are accepted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8421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1057</Words>
  <Application>Microsoft Office PowerPoint</Application>
  <PresentationFormat>On-screen Show 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맑은 고딕</vt:lpstr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Output of Correlation and Coefficient of Determination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63</cp:revision>
  <dcterms:created xsi:type="dcterms:W3CDTF">2019-09-19T10:39:26Z</dcterms:created>
  <dcterms:modified xsi:type="dcterms:W3CDTF">2019-10-12T01:15:52Z</dcterms:modified>
</cp:coreProperties>
</file>