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26"/>
  </p:notesMasterIdLst>
  <p:handoutMasterIdLst>
    <p:handoutMasterId r:id="rId27"/>
  </p:handoutMasterIdLst>
  <p:sldIdLst>
    <p:sldId id="311" r:id="rId2"/>
    <p:sldId id="287" r:id="rId3"/>
    <p:sldId id="288" r:id="rId4"/>
    <p:sldId id="289" r:id="rId5"/>
    <p:sldId id="307" r:id="rId6"/>
    <p:sldId id="257" r:id="rId7"/>
    <p:sldId id="284" r:id="rId8"/>
    <p:sldId id="299" r:id="rId9"/>
    <p:sldId id="285" r:id="rId10"/>
    <p:sldId id="258" r:id="rId11"/>
    <p:sldId id="291" r:id="rId12"/>
    <p:sldId id="290" r:id="rId13"/>
    <p:sldId id="292" r:id="rId14"/>
    <p:sldId id="310" r:id="rId15"/>
    <p:sldId id="293" r:id="rId16"/>
    <p:sldId id="295" r:id="rId17"/>
    <p:sldId id="294" r:id="rId18"/>
    <p:sldId id="300" r:id="rId19"/>
    <p:sldId id="303" r:id="rId20"/>
    <p:sldId id="302" r:id="rId21"/>
    <p:sldId id="304" r:id="rId22"/>
    <p:sldId id="305" r:id="rId23"/>
    <p:sldId id="309" r:id="rId24"/>
    <p:sldId id="260" r:id="rId25"/>
  </p:sldIdLst>
  <p:sldSz cx="9144000" cy="5143500" type="screen16x9"/>
  <p:notesSz cx="7010400" cy="9296400"/>
  <p:embeddedFontLst>
    <p:embeddedFont>
      <p:font typeface="Calibri" pitchFamily="34" charset="0"/>
      <p:regular r:id="rId28"/>
      <p:bold r:id="rId29"/>
      <p:italic r:id="rId30"/>
      <p:boldItalic r:id="rId31"/>
    </p:embeddedFont>
    <p:embeddedFont>
      <p:font typeface="Wingdings 3" pitchFamily="18" charset="2"/>
      <p:regular r:id="rId32"/>
    </p:embeddedFont>
    <p:embeddedFont>
      <p:font typeface="Narkisim" pitchFamily="34" charset="-79"/>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A0E800D2-EE55-41BB-982C-7E5D4250FFBF}">
  <a:tblStyle styleId="{A0E800D2-EE55-41BB-982C-7E5D4250FFB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43" autoAdjust="0"/>
  </p:normalViewPr>
  <p:slideViewPr>
    <p:cSldViewPr>
      <p:cViewPr>
        <p:scale>
          <a:sx n="148" d="100"/>
          <a:sy n="148" d="100"/>
        </p:scale>
        <p:origin x="-56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3E5B5B8-6AA8-49FE-A8E5-5A0D5E9FC088}" type="datetimeFigureOut">
              <a:rPr lang="en-US" smtClean="0"/>
              <a:t>10/11/2019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4B518BB-ACA1-4C82-9E83-A36735BF22D5}" type="slidenum">
              <a:rPr lang="en-US" smtClean="0"/>
              <a:t>‹#›</a:t>
            </a:fld>
            <a:endParaRPr lang="en-US"/>
          </a:p>
        </p:txBody>
      </p:sp>
    </p:spTree>
    <p:extLst>
      <p:ext uri="{BB962C8B-B14F-4D97-AF65-F5344CB8AC3E}">
        <p14:creationId xmlns:p14="http://schemas.microsoft.com/office/powerpoint/2010/main" val="3247519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4001899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Comparison of Blooms’ Taxonomy (Gonzalez-Major &amp; Albright, 2008)</a:t>
            </a:r>
          </a:p>
          <a:p>
            <a:pPr marL="142354" indent="0">
              <a:buNone/>
            </a:pPr>
            <a:endParaRPr lang="en-US" dirty="0"/>
          </a:p>
        </p:txBody>
      </p:sp>
    </p:spTree>
    <p:extLst>
      <p:ext uri="{BB962C8B-B14F-4D97-AF65-F5344CB8AC3E}">
        <p14:creationId xmlns:p14="http://schemas.microsoft.com/office/powerpoint/2010/main" val="3434142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Test was applied to determine the significance of difference on lower and higher order thinking of students.  Table shows that VUP students have higher mean (M=61.1) as compared to the conventional university (M=57.82) with p-value .01 for higher order thinking. Thus, the difference on higher order thinking skills of blooms’ digital taxonomy exists between virtual and conventional university students. On the other hand, table shows that for the lower order thinking skills teachers of Virtual university  have higher Median= 128.00 as compared to the conventional university’s  Median=119.000.  Thus, the difference on lower order thinking skills of blooms’ digital taxonomy between the virtual and conventional university teachers’ is significant.</a:t>
            </a:r>
          </a:p>
        </p:txBody>
      </p:sp>
    </p:spTree>
    <p:extLst>
      <p:ext uri="{BB962C8B-B14F-4D97-AF65-F5344CB8AC3E}">
        <p14:creationId xmlns:p14="http://schemas.microsoft.com/office/powerpoint/2010/main" val="1826896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The above table shows that by age difference in the use of digital blooms taxonomy is significant as (F = 2.961, p = .03). Based on significant p-value, “LSD Post Hoc Test of Multiple Comparisons was applied. </a:t>
            </a:r>
          </a:p>
          <a:p>
            <a:pPr marL="465887" indent="-323533" defTabSz="931774">
              <a:defRPr/>
            </a:pPr>
            <a:r>
              <a:rPr lang="en-US" dirty="0"/>
              <a:t>Post Hoc test showed that students with age group of 20-25 years, 31-35 years, and 36-40 years display significant notable difference on knowledge and use of blooms’ digital taxonomy as compared to other age groups. Interesting to note that the students of older age had the highest mean score followed by the youngest group with middle age group having the lowest mean score.</a:t>
            </a:r>
          </a:p>
          <a:p>
            <a:endParaRPr lang="en-US" dirty="0"/>
          </a:p>
        </p:txBody>
      </p:sp>
    </p:spTree>
    <p:extLst>
      <p:ext uri="{BB962C8B-B14F-4D97-AF65-F5344CB8AC3E}">
        <p14:creationId xmlns:p14="http://schemas.microsoft.com/office/powerpoint/2010/main" val="3156815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42354" indent="0">
              <a:buNone/>
            </a:pPr>
            <a:r>
              <a:rPr lang="en-US" dirty="0"/>
              <a:t>The </a:t>
            </a:r>
            <a:r>
              <a:rPr lang="en-US" dirty="0" err="1"/>
              <a:t>chatbot</a:t>
            </a:r>
            <a:r>
              <a:rPr lang="en-US" dirty="0"/>
              <a:t>, known as Becky, which is developed at Leeds Beckett University in two months for just £30, won the </a:t>
            </a:r>
            <a:r>
              <a:rPr lang="en-US" dirty="0" err="1"/>
              <a:t>Jisc</a:t>
            </a:r>
            <a:r>
              <a:rPr lang="en-US" dirty="0"/>
              <a:t>-sponsored digital innovation of the year award. </a:t>
            </a:r>
          </a:p>
          <a:p>
            <a:endParaRPr lang="en-US" sz="1200" dirty="0">
              <a:solidFill>
                <a:schemeClr val="accent3">
                  <a:lumMod val="50000"/>
                </a:schemeClr>
              </a:solidFill>
            </a:endParaRPr>
          </a:p>
        </p:txBody>
      </p:sp>
    </p:spTree>
    <p:extLst>
      <p:ext uri="{BB962C8B-B14F-4D97-AF65-F5344CB8AC3E}">
        <p14:creationId xmlns:p14="http://schemas.microsoft.com/office/powerpoint/2010/main" val="1693375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ed75ccf_0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ed75ccf_0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679372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606f1c2d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606f1c2d_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121945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125360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Bloom’s Digital Taxonomy with tools (Info graphic Credit: Ron Carranza, as cited in Sneed, 2016)</a:t>
            </a:r>
          </a:p>
          <a:p>
            <a:pPr marL="142354" indent="0">
              <a:buNone/>
            </a:pPr>
            <a:endParaRPr lang="en-US" dirty="0"/>
          </a:p>
        </p:txBody>
      </p:sp>
    </p:spTree>
    <p:extLst>
      <p:ext uri="{BB962C8B-B14F-4D97-AF65-F5344CB8AC3E}">
        <p14:creationId xmlns:p14="http://schemas.microsoft.com/office/powerpoint/2010/main" val="459577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a:t>
            </a:r>
            <a:r>
              <a:rPr lang="en-US" dirty="0" err="1"/>
              <a:t>skewness</a:t>
            </a:r>
            <a:r>
              <a:rPr lang="en-US" dirty="0"/>
              <a:t> of -.174 (SE = .118) and a kurtosis of -.073 (SE = .236)  for Students</a:t>
            </a:r>
          </a:p>
          <a:p>
            <a:r>
              <a:rPr lang="en-US" dirty="0"/>
              <a:t> </a:t>
            </a:r>
            <a:r>
              <a:rPr lang="en-US" dirty="0" err="1"/>
              <a:t>skewness</a:t>
            </a:r>
            <a:r>
              <a:rPr lang="en-US" dirty="0"/>
              <a:t> of .632 (SE = .337) and a kurtosis of -.148 (SE = .662) for Teachers</a:t>
            </a:r>
            <a:endParaRPr lang="en-US" dirty="0"/>
          </a:p>
        </p:txBody>
      </p:sp>
    </p:spTree>
    <p:extLst>
      <p:ext uri="{BB962C8B-B14F-4D97-AF65-F5344CB8AC3E}">
        <p14:creationId xmlns:p14="http://schemas.microsoft.com/office/powerpoint/2010/main" val="1005672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42354" indent="0" defTabSz="931774">
              <a:buNone/>
              <a:defRPr/>
            </a:pPr>
            <a:r>
              <a:rPr lang="en-US" i="1" dirty="0">
                <a:solidFill>
                  <a:schemeClr val="tx1"/>
                </a:solidFill>
                <a:latin typeface="Times New Roman" pitchFamily="18" charset="0"/>
                <a:ea typeface="Calibri" charset="0"/>
                <a:cs typeface="Times New Roman" pitchFamily="18" charset="0"/>
              </a:rPr>
              <a:t>*Actual Range/Theoretical range of instrument </a:t>
            </a:r>
            <a:endParaRPr lang="en-US" sz="1600" dirty="0">
              <a:solidFill>
                <a:schemeClr val="tx1"/>
              </a:solidFill>
              <a:latin typeface="Arial" pitchFamily="34" charset="0"/>
              <a:cs typeface="Arial" pitchFamily="34" charset="0"/>
            </a:endParaRPr>
          </a:p>
          <a:p>
            <a:pPr marL="142354" indent="0">
              <a:buNone/>
            </a:pPr>
            <a:r>
              <a:rPr lang="en-US" dirty="0"/>
              <a:t>Above table presents the mean of different levels of Bloom’s digital taxonomy. Highest Mean (M=23.77, SD=6.92) is attributed to applying level (Collaborating through e-tools) and Skyping (M=16.45, SD=4.31) for students. For other levels of Blooms’ digital taxonomy, the average means were observed. It is said that students’ knowledge and use of digital bloom’s taxonomy for applying level is less as compared to other levels. </a:t>
            </a:r>
          </a:p>
          <a:p>
            <a:pPr marL="142354" indent="0">
              <a:buNone/>
            </a:pPr>
            <a:r>
              <a:rPr lang="en-US" dirty="0"/>
              <a:t>Responses of teachers showed highest Mean (M=14.08, SD=2.92) for understanding level (advance searching) and for rest of the levels average means were observed. It is concluded that students of virtual university of Pakistan has more knowledge and use of digital tools as compared to teachers.</a:t>
            </a:r>
            <a:endParaRPr lang="en-US" dirty="0"/>
          </a:p>
        </p:txBody>
      </p:sp>
    </p:spTree>
    <p:extLst>
      <p:ext uri="{BB962C8B-B14F-4D97-AF65-F5344CB8AC3E}">
        <p14:creationId xmlns:p14="http://schemas.microsoft.com/office/powerpoint/2010/main" val="388173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Difference of knowledge and use of bloom digital taxonomy exists between virtual and conventional university students. On the other hand, Mann-Whitney U test revealed the difference in knowledge and use of Bloom’s digital taxonomy between virtual university teachers (</a:t>
            </a:r>
            <a:r>
              <a:rPr lang="en-US" dirty="0" err="1"/>
              <a:t>Md</a:t>
            </a:r>
            <a:r>
              <a:rPr lang="en-US" dirty="0"/>
              <a:t> = 188.5, n =18) and Punjab university teachers (</a:t>
            </a:r>
            <a:r>
              <a:rPr lang="en-US" dirty="0" err="1"/>
              <a:t>Md</a:t>
            </a:r>
            <a:r>
              <a:rPr lang="en-US" dirty="0"/>
              <a:t> =176.0, n =32), U = 172.500, z = -2.335, p= .02.  </a:t>
            </a:r>
          </a:p>
          <a:p>
            <a:r>
              <a:rPr lang="en-US" dirty="0"/>
              <a:t>The magnitude of difference was also tested by using eta square, universities showed (.01 &amp; .03) in the mean scores of students and teachers, respectively. </a:t>
            </a:r>
          </a:p>
          <a:p>
            <a:r>
              <a:rPr lang="en-US" dirty="0"/>
              <a:t>The magnitude of difference was also tested by using eta square, universities showed (.01 &amp; .03) in the mean scores of students and teachers, respectively</a:t>
            </a:r>
          </a:p>
          <a:p>
            <a:endParaRPr lang="en-US" dirty="0"/>
          </a:p>
        </p:txBody>
      </p:sp>
    </p:spTree>
    <p:extLst>
      <p:ext uri="{BB962C8B-B14F-4D97-AF65-F5344CB8AC3E}">
        <p14:creationId xmlns:p14="http://schemas.microsoft.com/office/powerpoint/2010/main" val="1649902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42354" indent="0">
              <a:buNone/>
            </a:pPr>
            <a:r>
              <a:rPr lang="en-US" dirty="0"/>
              <a:t>Independent sample t-test was applied to determine the significance of difference in the use of different levels of blooms’ digital taxonomy by the students of the two types of universities. Table shows that “p-value” .004, .000 &amp; .05 for understanding, applying and evaluating levels was significant. Thus, it is concluded that students’ knowledge and use of digital taxonomy is significantly different at the two universities at the three levels.</a:t>
            </a:r>
          </a:p>
          <a:p>
            <a:pPr marL="142354" indent="0">
              <a:buNone/>
            </a:pPr>
            <a:endParaRPr lang="en-US" dirty="0"/>
          </a:p>
          <a:p>
            <a:pPr marL="142354" indent="0">
              <a:buNone/>
            </a:pPr>
            <a:endParaRPr lang="en-US" dirty="0"/>
          </a:p>
        </p:txBody>
      </p:sp>
    </p:spTree>
    <p:extLst>
      <p:ext uri="{BB962C8B-B14F-4D97-AF65-F5344CB8AC3E}">
        <p14:creationId xmlns:p14="http://schemas.microsoft.com/office/powerpoint/2010/main" val="1649902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Mann-Whitney U test was applied to determine the significance of difference in the use of different levels of Blooms’ digital taxonomy by the teachers of the two types of university. Table shows that “p-value” .02, .04 &amp; .01 for remembering, understanding, applying and analyzing levels was significant. Thus, it is concluded that teachers’ knowledge and use of Blooms’ digital taxonomy is significantly different at the two universities at the four levels. </a:t>
            </a:r>
          </a:p>
        </p:txBody>
      </p:sp>
    </p:spTree>
    <p:extLst>
      <p:ext uri="{BB962C8B-B14F-4D97-AF65-F5344CB8AC3E}">
        <p14:creationId xmlns:p14="http://schemas.microsoft.com/office/powerpoint/2010/main" val="2040967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2914650"/>
            <a:ext cx="6858000" cy="74295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3843338"/>
            <a:ext cx="6858000" cy="40005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4766310"/>
            <a:ext cx="2286000" cy="274320"/>
          </a:xfrm>
        </p:spPr>
        <p:txBody>
          <a:bodyPr/>
          <a:lstStyle>
            <a:lvl1pPr>
              <a:defRPr sz="1400"/>
            </a:lvl1pPr>
          </a:lstStyle>
          <a:p>
            <a:pPr eaLnBrk="1" latinLnBrk="0" hangingPunct="1"/>
            <a:fld id="{ACDF6120-F1F0-4C60-9FE9-39AC71A9C79D}" type="datetimeFigureOut">
              <a:rPr lang="en-US" smtClean="0"/>
              <a:pPr eaLnBrk="1" latinLnBrk="0" hangingPunct="1"/>
              <a:t>10/11/2019</a:t>
            </a:fld>
            <a:endParaRPr lang="en-US" sz="1600" dirty="0"/>
          </a:p>
        </p:txBody>
      </p:sp>
      <p:sp>
        <p:nvSpPr>
          <p:cNvPr id="17" name="Footer Placeholder 16"/>
          <p:cNvSpPr>
            <a:spLocks noGrp="1"/>
          </p:cNvSpPr>
          <p:nvPr>
            <p:ph type="ftr" sz="quarter" idx="11"/>
          </p:nvPr>
        </p:nvSpPr>
        <p:spPr>
          <a:xfrm>
            <a:off x="2898648" y="4766310"/>
            <a:ext cx="3474720" cy="274320"/>
          </a:xfrm>
        </p:spPr>
        <p:txBody>
          <a:bodyPr/>
          <a:lstStyle/>
          <a:p>
            <a:endParaRPr kumimoji="0" lang="en-US" dirty="0"/>
          </a:p>
        </p:txBody>
      </p:sp>
      <p:sp>
        <p:nvSpPr>
          <p:cNvPr id="29" name="Slide Number Placeholder 28"/>
          <p:cNvSpPr>
            <a:spLocks noGrp="1"/>
          </p:cNvSpPr>
          <p:nvPr>
            <p:ph type="sldNum" sz="quarter" idx="12"/>
          </p:nvPr>
        </p:nvSpPr>
        <p:spPr>
          <a:xfrm>
            <a:off x="1216152" y="4766310"/>
            <a:ext cx="1219200" cy="274320"/>
          </a:xfrm>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21" name="Rectangle 20"/>
          <p:cNvSpPr/>
          <p:nvPr/>
        </p:nvSpPr>
        <p:spPr>
          <a:xfrm>
            <a:off x="904875" y="2736056"/>
            <a:ext cx="7315200" cy="96012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3786188"/>
            <a:ext cx="7315200" cy="51435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2736056"/>
            <a:ext cx="228600" cy="96012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3786188"/>
            <a:ext cx="228600" cy="51435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10/11/2019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10/11/2019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7" name="Straight Connector 6"/>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4361127" y="2401464"/>
            <a:ext cx="438912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7"/>
        <p:cNvGrpSpPr/>
        <p:nvPr/>
      </p:nvGrpSpPr>
      <p:grpSpPr>
        <a:xfrm>
          <a:off x="0" y="0"/>
          <a:ext cx="0" cy="0"/>
          <a:chOff x="0" y="0"/>
          <a:chExt cx="0" cy="0"/>
        </a:xfrm>
      </p:grpSpPr>
      <p:sp>
        <p:nvSpPr>
          <p:cNvPr id="29" name="Google Shape;29;p6"/>
          <p:cNvSpPr txBox="1">
            <a:spLocks noGrp="1"/>
          </p:cNvSpPr>
          <p:nvPr>
            <p:ph type="title"/>
          </p:nvPr>
        </p:nvSpPr>
        <p:spPr>
          <a:xfrm>
            <a:off x="1092425" y="1058825"/>
            <a:ext cx="6959100" cy="337200"/>
          </a:xfrm>
          <a:prstGeom prst="rect">
            <a:avLst/>
          </a:prstGeom>
        </p:spPr>
        <p:txBody>
          <a:bodyPr spcFirstLastPara="1" wrap="square" lIns="0" tIns="0" rIns="0" bIns="0" anchor="b"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30" name="Google Shape;30;p6"/>
          <p:cNvSpPr txBox="1">
            <a:spLocks noGrp="1"/>
          </p:cNvSpPr>
          <p:nvPr>
            <p:ph type="body" idx="1"/>
          </p:nvPr>
        </p:nvSpPr>
        <p:spPr>
          <a:xfrm>
            <a:off x="1092425" y="1617525"/>
            <a:ext cx="3280800" cy="26175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1" name="Google Shape;31;p6"/>
          <p:cNvSpPr txBox="1">
            <a:spLocks noGrp="1"/>
          </p:cNvSpPr>
          <p:nvPr>
            <p:ph type="body" idx="2"/>
          </p:nvPr>
        </p:nvSpPr>
        <p:spPr>
          <a:xfrm>
            <a:off x="4770714" y="1617525"/>
            <a:ext cx="3280800" cy="26175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2" name="Google Shape;32;p6"/>
          <p:cNvSpPr txBox="1">
            <a:spLocks noGrp="1"/>
          </p:cNvSpPr>
          <p:nvPr>
            <p:ph type="sldNum" idx="12"/>
          </p:nvPr>
        </p:nvSpPr>
        <p:spPr>
          <a:xfrm>
            <a:off x="4297650" y="4417099"/>
            <a:ext cx="548700" cy="7263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14" name="Google Shape;14;p3"/>
          <p:cNvSpPr txBox="1">
            <a:spLocks noGrp="1"/>
          </p:cNvSpPr>
          <p:nvPr>
            <p:ph type="ctrTitle"/>
          </p:nvPr>
        </p:nvSpPr>
        <p:spPr>
          <a:xfrm>
            <a:off x="685800" y="1735750"/>
            <a:ext cx="5563500" cy="1159800"/>
          </a:xfrm>
          <a:prstGeom prst="rect">
            <a:avLst/>
          </a:prstGeom>
          <a:effectLst>
            <a:outerShdw blurRad="14288" dist="28575" dir="7560000" algn="bl" rotWithShape="0">
              <a:srgbClr val="351C75">
                <a:alpha val="24000"/>
              </a:srgbClr>
            </a:outerShdw>
          </a:effectLst>
        </p:spPr>
        <p:txBody>
          <a:bodyPr spcFirstLastPara="1" wrap="square" lIns="0" tIns="0" rIns="0" bIns="0"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5" name="Google Shape;15;p3"/>
          <p:cNvSpPr txBox="1">
            <a:spLocks noGrp="1"/>
          </p:cNvSpPr>
          <p:nvPr>
            <p:ph type="subTitle" idx="1"/>
          </p:nvPr>
        </p:nvSpPr>
        <p:spPr>
          <a:xfrm>
            <a:off x="685800" y="2992454"/>
            <a:ext cx="5563500" cy="7848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 Shadow 3">
  <p:cSld name="Blank · Shadow 3">
    <p:spTree>
      <p:nvGrpSpPr>
        <p:cNvPr id="1" name="Shape 58"/>
        <p:cNvGrpSpPr/>
        <p:nvPr/>
      </p:nvGrpSpPr>
      <p:grpSpPr>
        <a:xfrm>
          <a:off x="0" y="0"/>
          <a:ext cx="0" cy="0"/>
          <a:chOff x="0" y="0"/>
          <a:chExt cx="0" cy="0"/>
        </a:xfrm>
      </p:grpSpPr>
      <p:sp>
        <p:nvSpPr>
          <p:cNvPr id="60" name="Google Shape;60;p12"/>
          <p:cNvSpPr txBox="1">
            <a:spLocks noGrp="1"/>
          </p:cNvSpPr>
          <p:nvPr>
            <p:ph type="sldNum" idx="12"/>
          </p:nvPr>
        </p:nvSpPr>
        <p:spPr>
          <a:xfrm>
            <a:off x="4297650" y="4417099"/>
            <a:ext cx="548700" cy="726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6"/>
        <p:cNvGrpSpPr/>
        <p:nvPr/>
      </p:nvGrpSpPr>
      <p:grpSpPr>
        <a:xfrm>
          <a:off x="0" y="0"/>
          <a:ext cx="0" cy="0"/>
          <a:chOff x="0" y="0"/>
          <a:chExt cx="0" cy="0"/>
        </a:xfrm>
      </p:grpSpPr>
      <p:sp>
        <p:nvSpPr>
          <p:cNvPr id="18" name="Google Shape;18;p4"/>
          <p:cNvSpPr txBox="1">
            <a:spLocks noGrp="1"/>
          </p:cNvSpPr>
          <p:nvPr>
            <p:ph type="body" idx="1"/>
          </p:nvPr>
        </p:nvSpPr>
        <p:spPr>
          <a:xfrm>
            <a:off x="1885450" y="1628400"/>
            <a:ext cx="5373000" cy="819900"/>
          </a:xfrm>
          <a:prstGeom prst="rect">
            <a:avLst/>
          </a:prstGeom>
          <a:effectLst>
            <a:outerShdw blurRad="14288" dist="28575" dir="7560000" algn="bl" rotWithShape="0">
              <a:srgbClr val="351C75">
                <a:alpha val="22000"/>
              </a:srgbClr>
            </a:outerShdw>
          </a:effectLst>
        </p:spPr>
        <p:txBody>
          <a:bodyPr spcFirstLastPara="1" wrap="square" lIns="0" tIns="0" rIns="0" bIns="0" anchor="t" anchorCtr="0">
            <a:noAutofit/>
          </a:bodyPr>
          <a:lstStyle>
            <a:lvl1pPr marL="457200" lvl="0" indent="-419100" algn="ctr" rtl="0">
              <a:spcBef>
                <a:spcPts val="600"/>
              </a:spcBef>
              <a:spcAft>
                <a:spcPts val="0"/>
              </a:spcAft>
              <a:buClr>
                <a:schemeClr val="lt1"/>
              </a:buClr>
              <a:buSzPts val="3000"/>
              <a:buChar char="⋄"/>
              <a:defRPr sz="3000" i="1">
                <a:solidFill>
                  <a:schemeClr val="lt1"/>
                </a:solidFill>
              </a:defRPr>
            </a:lvl1pPr>
            <a:lvl2pPr marL="914400" lvl="1" indent="-419100" algn="ctr" rtl="0">
              <a:spcBef>
                <a:spcPts val="0"/>
              </a:spcBef>
              <a:spcAft>
                <a:spcPts val="0"/>
              </a:spcAft>
              <a:buClr>
                <a:schemeClr val="lt1"/>
              </a:buClr>
              <a:buSzPts val="3000"/>
              <a:buChar char="⋄"/>
              <a:defRPr sz="3000" i="1">
                <a:solidFill>
                  <a:schemeClr val="lt1"/>
                </a:solidFill>
              </a:defRPr>
            </a:lvl2pPr>
            <a:lvl3pPr marL="1371600" lvl="2" indent="-419100" algn="ctr" rtl="0">
              <a:spcBef>
                <a:spcPts val="0"/>
              </a:spcBef>
              <a:spcAft>
                <a:spcPts val="0"/>
              </a:spcAft>
              <a:buClr>
                <a:schemeClr val="lt1"/>
              </a:buClr>
              <a:buSzPts val="3000"/>
              <a:buChar char="⋄"/>
              <a:defRPr sz="3000" i="1">
                <a:solidFill>
                  <a:schemeClr val="lt1"/>
                </a:solidFill>
              </a:defRPr>
            </a:lvl3pPr>
            <a:lvl4pPr marL="1828800" lvl="3" indent="-419100" algn="ctr" rtl="0">
              <a:spcBef>
                <a:spcPts val="0"/>
              </a:spcBef>
              <a:spcAft>
                <a:spcPts val="0"/>
              </a:spcAft>
              <a:buClr>
                <a:schemeClr val="lt1"/>
              </a:buClr>
              <a:buSzPts val="3000"/>
              <a:buChar char="⋄"/>
              <a:defRPr sz="3000" i="1">
                <a:solidFill>
                  <a:schemeClr val="lt1"/>
                </a:solidFill>
              </a:defRPr>
            </a:lvl4pPr>
            <a:lvl5pPr marL="2286000" lvl="4" indent="-419100" algn="ctr" rtl="0">
              <a:spcBef>
                <a:spcPts val="0"/>
              </a:spcBef>
              <a:spcAft>
                <a:spcPts val="0"/>
              </a:spcAft>
              <a:buClr>
                <a:schemeClr val="lt1"/>
              </a:buClr>
              <a:buSzPts val="3000"/>
              <a:buChar char="⋄"/>
              <a:defRPr sz="3000" i="1">
                <a:solidFill>
                  <a:schemeClr val="lt1"/>
                </a:solidFill>
              </a:defRPr>
            </a:lvl5pPr>
            <a:lvl6pPr marL="2743200" lvl="5" indent="-419100" algn="ctr" rtl="0">
              <a:spcBef>
                <a:spcPts val="0"/>
              </a:spcBef>
              <a:spcAft>
                <a:spcPts val="0"/>
              </a:spcAft>
              <a:buClr>
                <a:schemeClr val="lt1"/>
              </a:buClr>
              <a:buSzPts val="3000"/>
              <a:buChar char="■"/>
              <a:defRPr sz="3000" i="1">
                <a:solidFill>
                  <a:schemeClr val="lt1"/>
                </a:solidFill>
              </a:defRPr>
            </a:lvl6pPr>
            <a:lvl7pPr marL="3200400" lvl="6" indent="-419100" algn="ctr" rtl="0">
              <a:spcBef>
                <a:spcPts val="0"/>
              </a:spcBef>
              <a:spcAft>
                <a:spcPts val="0"/>
              </a:spcAft>
              <a:buClr>
                <a:schemeClr val="lt1"/>
              </a:buClr>
              <a:buSzPts val="3000"/>
              <a:buChar char="●"/>
              <a:defRPr sz="3000" i="1">
                <a:solidFill>
                  <a:schemeClr val="lt1"/>
                </a:solidFill>
              </a:defRPr>
            </a:lvl7pPr>
            <a:lvl8pPr marL="3657600" lvl="7" indent="-419100" algn="ctr" rtl="0">
              <a:spcBef>
                <a:spcPts val="0"/>
              </a:spcBef>
              <a:spcAft>
                <a:spcPts val="0"/>
              </a:spcAft>
              <a:buClr>
                <a:schemeClr val="lt1"/>
              </a:buClr>
              <a:buSzPts val="3000"/>
              <a:buChar char="○"/>
              <a:defRPr sz="3000" i="1">
                <a:solidFill>
                  <a:schemeClr val="lt1"/>
                </a:solidFill>
              </a:defRPr>
            </a:lvl8pPr>
            <a:lvl9pPr marL="4114800" lvl="8" indent="-419100" algn="ctr">
              <a:spcBef>
                <a:spcPts val="0"/>
              </a:spcBef>
              <a:spcAft>
                <a:spcPts val="0"/>
              </a:spcAft>
              <a:buClr>
                <a:schemeClr val="lt1"/>
              </a:buClr>
              <a:buSzPts val="3000"/>
              <a:buChar char="■"/>
              <a:defRPr sz="3000" i="1">
                <a:solidFill>
                  <a:schemeClr val="lt1"/>
                </a:solidFill>
              </a:defRPr>
            </a:lvl9pPr>
          </a:lstStyle>
          <a:p>
            <a:endParaRPr/>
          </a:p>
        </p:txBody>
      </p:sp>
      <p:sp>
        <p:nvSpPr>
          <p:cNvPr id="20" name="Google Shape;20;p4"/>
          <p:cNvSpPr txBox="1">
            <a:spLocks noGrp="1"/>
          </p:cNvSpPr>
          <p:nvPr>
            <p:ph type="sldNum" idx="12"/>
          </p:nvPr>
        </p:nvSpPr>
        <p:spPr>
          <a:xfrm>
            <a:off x="4297650" y="4417099"/>
            <a:ext cx="548700" cy="7263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10/11/2019</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8" name="Content Placeholder 7"/>
          <p:cNvSpPr>
            <a:spLocks noGrp="1"/>
          </p:cNvSpPr>
          <p:nvPr>
            <p:ph sz="quarter" idx="1"/>
          </p:nvPr>
        </p:nvSpPr>
        <p:spPr>
          <a:xfrm>
            <a:off x="457200" y="914400"/>
            <a:ext cx="8229600" cy="370332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228850"/>
            <a:ext cx="6858000" cy="8001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3200400"/>
            <a:ext cx="6781800" cy="85725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4766310"/>
            <a:ext cx="2286000" cy="274320"/>
          </a:xfrm>
        </p:spPr>
        <p:txBody>
          <a:bodyPr/>
          <a:lstStyle/>
          <a:p>
            <a:pPr eaLnBrk="1" latinLnBrk="0" hangingPunct="1"/>
            <a:fld id="{ACDF6120-F1F0-4C60-9FE9-39AC71A9C79D}" type="datetimeFigureOut">
              <a:rPr lang="en-US" smtClean="0"/>
              <a:pPr eaLnBrk="1" latinLnBrk="0" hangingPunct="1"/>
              <a:t>10/11/2019</a:t>
            </a:fld>
            <a:endParaRPr lang="en-US" dirty="0"/>
          </a:p>
        </p:txBody>
      </p:sp>
      <p:sp>
        <p:nvSpPr>
          <p:cNvPr id="5" name="Footer Placeholder 4"/>
          <p:cNvSpPr>
            <a:spLocks noGrp="1"/>
          </p:cNvSpPr>
          <p:nvPr>
            <p:ph type="ftr" sz="quarter" idx="11"/>
          </p:nvPr>
        </p:nvSpPr>
        <p:spPr>
          <a:xfrm>
            <a:off x="2898648" y="4766310"/>
            <a:ext cx="3474720" cy="274320"/>
          </a:xfrm>
        </p:spPr>
        <p:txBody>
          <a:bodyPr/>
          <a:lstStyle/>
          <a:p>
            <a:endParaRPr kumimoji="0" lang="en-US" dirty="0"/>
          </a:p>
        </p:txBody>
      </p:sp>
      <p:sp>
        <p:nvSpPr>
          <p:cNvPr id="6" name="Slide Number Placeholder 5"/>
          <p:cNvSpPr>
            <a:spLocks noGrp="1"/>
          </p:cNvSpPr>
          <p:nvPr>
            <p:ph type="sldNum" sz="quarter" idx="12"/>
          </p:nvPr>
        </p:nvSpPr>
        <p:spPr>
          <a:xfrm>
            <a:off x="1069848" y="4766310"/>
            <a:ext cx="1520952" cy="274320"/>
          </a:xfrm>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7" name="Rectangle 6"/>
          <p:cNvSpPr/>
          <p:nvPr/>
        </p:nvSpPr>
        <p:spPr>
          <a:xfrm>
            <a:off x="914400" y="2114550"/>
            <a:ext cx="7315200" cy="96012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114550"/>
            <a:ext cx="228600" cy="96012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6858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10/11/2019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9" name="Content Placeholder 8"/>
          <p:cNvSpPr>
            <a:spLocks noGrp="1"/>
          </p:cNvSpPr>
          <p:nvPr>
            <p:ph sz="quarter" idx="1"/>
          </p:nvPr>
        </p:nvSpPr>
        <p:spPr>
          <a:xfrm>
            <a:off x="457200" y="914400"/>
            <a:ext cx="4041648" cy="370332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912114"/>
            <a:ext cx="4041648" cy="370332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6858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964406"/>
            <a:ext cx="4040188" cy="51435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1" y="971550"/>
            <a:ext cx="4041775" cy="51435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10/11/2019</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11" name="Content Placeholder 10"/>
          <p:cNvSpPr>
            <a:spLocks noGrp="1"/>
          </p:cNvSpPr>
          <p:nvPr>
            <p:ph sz="quarter" idx="2"/>
          </p:nvPr>
        </p:nvSpPr>
        <p:spPr>
          <a:xfrm>
            <a:off x="457200" y="1600200"/>
            <a:ext cx="4038600" cy="30289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1600200"/>
            <a:ext cx="4038600" cy="30289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6858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10/11/2019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6" name="Isosceles Triangle 5"/>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10/11/2019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5" name="Straight Connector 4"/>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228600"/>
            <a:ext cx="2514600" cy="62865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914401"/>
            <a:ext cx="2514600" cy="3632597"/>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10/11/2019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8" name="Straight Connector 7"/>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915025" y="2493169"/>
            <a:ext cx="452628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228600"/>
            <a:ext cx="5715000" cy="42862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5642"/>
            <a:ext cx="8229600" cy="506016"/>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428750"/>
            <a:ext cx="8229600" cy="3202686"/>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914400"/>
            <a:ext cx="8229600" cy="40005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10/11/2019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8" name="Straight Connector 7"/>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375642"/>
            <a:ext cx="182880" cy="5143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14300"/>
            <a:ext cx="8229600" cy="74295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914400"/>
            <a:ext cx="8229600" cy="3682746"/>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4767263"/>
            <a:ext cx="2289048" cy="274320"/>
          </a:xfrm>
          <a:prstGeom prst="rect">
            <a:avLst/>
          </a:prstGeom>
        </p:spPr>
        <p:txBody>
          <a:bodyPr vert="horz"/>
          <a:lstStyle>
            <a:lvl1pPr algn="l" eaLnBrk="1" latinLnBrk="0" hangingPunct="1">
              <a:defRPr kumimoji="0" sz="1400">
                <a:solidFill>
                  <a:schemeClr val="tx2"/>
                </a:solidFill>
              </a:defRPr>
            </a:lvl1pPr>
          </a:lstStyle>
          <a:p>
            <a:pPr eaLnBrk="1" latinLnBrk="0" hangingPunct="1"/>
            <a:fld id="{ACDF6120-F1F0-4C60-9FE9-39AC71A9C79D}" type="datetimeFigureOut">
              <a:rPr lang="en-US" smtClean="0"/>
              <a:pPr eaLnBrk="1" latinLnBrk="0" hangingPunct="1"/>
              <a:t>10/11/2019</a:t>
            </a:fld>
            <a:endParaRPr lang="en-US" sz="1400" dirty="0">
              <a:solidFill>
                <a:schemeClr val="tx2"/>
              </a:solidFill>
            </a:endParaRPr>
          </a:p>
        </p:txBody>
      </p:sp>
      <p:sp>
        <p:nvSpPr>
          <p:cNvPr id="3" name="Footer Placeholder 2"/>
          <p:cNvSpPr>
            <a:spLocks noGrp="1"/>
          </p:cNvSpPr>
          <p:nvPr>
            <p:ph type="ftr" sz="quarter" idx="3"/>
          </p:nvPr>
        </p:nvSpPr>
        <p:spPr>
          <a:xfrm>
            <a:off x="2898648" y="4767263"/>
            <a:ext cx="3505200" cy="27432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lide Number Placeholder 22"/>
          <p:cNvSpPr>
            <a:spLocks noGrp="1"/>
          </p:cNvSpPr>
          <p:nvPr>
            <p:ph type="sldNum" sz="quarter" idx="4"/>
          </p:nvPr>
        </p:nvSpPr>
        <p:spPr>
          <a:xfrm>
            <a:off x="612648" y="4767263"/>
            <a:ext cx="1981200" cy="274320"/>
          </a:xfrm>
          <a:prstGeom prst="rect">
            <a:avLst/>
          </a:prstGeom>
        </p:spPr>
        <p:txBody>
          <a:bodyPr vert="horz"/>
          <a:lstStyle>
            <a:lvl1pPr algn="l" eaLnBrk="1" latinLnBrk="0" hangingPunct="1">
              <a:defRPr kumimoji="0" sz="1400">
                <a:solidFill>
                  <a:schemeClr val="tx2"/>
                </a:solidFill>
              </a:defRPr>
            </a:lvl1pPr>
          </a:lstStyle>
          <a:p>
            <a:pPr marL="0" lvl="0" indent="0" algn="ctr" rtl="0">
              <a:spcBef>
                <a:spcPts val="0"/>
              </a:spcBef>
              <a:spcAft>
                <a:spcPts val="0"/>
              </a:spcAft>
              <a:buNone/>
            </a:pPr>
            <a:fld id="{00000000-1234-1234-1234-123412341234}" type="slidenum">
              <a:rPr lang="en" smtClean="0"/>
              <a:t>‹#›</a:t>
            </a:fld>
            <a:endParaRPr lang="en"/>
          </a:p>
        </p:txBody>
      </p:sp>
      <p:sp>
        <p:nvSpPr>
          <p:cNvPr id="28" name="Straight Connector 27"/>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85725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 id="2147483677" r:id="rId15"/>
  </p:sldLayoutIdLst>
  <p:transition>
    <p:fade thruBlk="1"/>
  </p:transition>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www.educatorstechnology.com/2013/08/web-tools-to-use-with-blooms-digital.html"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666750"/>
            <a:ext cx="8458200" cy="4114800"/>
          </a:xfrm>
          <a:noFill/>
          <a:ln>
            <a:noFill/>
          </a:ln>
        </p:spPr>
        <p:txBody>
          <a:bodyPr/>
          <a:lstStyle/>
          <a:p>
            <a:pPr marL="38100" indent="0">
              <a:buNone/>
            </a:pPr>
            <a:r>
              <a:rPr lang="en-US" sz="2800" b="1" i="0" dirty="0">
                <a:solidFill>
                  <a:schemeClr val="tx2">
                    <a:lumMod val="10000"/>
                  </a:schemeClr>
                </a:solidFill>
                <a:latin typeface="Calibri" pitchFamily="34" charset="0"/>
                <a:cs typeface="Narkisim" pitchFamily="34" charset="-79"/>
              </a:rPr>
              <a:t>A Comparative Study of Knowledge and Use of Blooms’ Digital Taxonomy by Teachers and Students in Virtual and Conventional </a:t>
            </a:r>
            <a:r>
              <a:rPr lang="en-US" sz="2800" b="1" i="0" dirty="0" smtClean="0">
                <a:solidFill>
                  <a:schemeClr val="tx2">
                    <a:lumMod val="10000"/>
                  </a:schemeClr>
                </a:solidFill>
                <a:latin typeface="Calibri" pitchFamily="34" charset="0"/>
                <a:cs typeface="Narkisim" pitchFamily="34" charset="-79"/>
              </a:rPr>
              <a:t>University</a:t>
            </a:r>
          </a:p>
          <a:p>
            <a:pPr marL="38100" indent="0">
              <a:buNone/>
            </a:pPr>
            <a:r>
              <a:rPr lang="en-US" sz="2000" b="1" i="0" dirty="0">
                <a:solidFill>
                  <a:schemeClr val="tx2">
                    <a:lumMod val="10000"/>
                  </a:schemeClr>
                </a:solidFill>
                <a:latin typeface="Calibri" pitchFamily="34" charset="0"/>
                <a:cs typeface="Narkisim" pitchFamily="34" charset="-79"/>
              </a:rPr>
              <a:t>Presented </a:t>
            </a:r>
            <a:r>
              <a:rPr lang="en-US" sz="2000" b="1" i="0" dirty="0" smtClean="0">
                <a:solidFill>
                  <a:schemeClr val="tx2">
                    <a:lumMod val="10000"/>
                  </a:schemeClr>
                </a:solidFill>
                <a:latin typeface="Calibri" pitchFamily="34" charset="0"/>
                <a:cs typeface="Narkisim" pitchFamily="34" charset="-79"/>
              </a:rPr>
              <a:t>In</a:t>
            </a:r>
            <a:r>
              <a:rPr lang="en-US" sz="2000" b="1" i="0" dirty="0">
                <a:solidFill>
                  <a:schemeClr val="tx2">
                    <a:lumMod val="10000"/>
                  </a:schemeClr>
                </a:solidFill>
                <a:latin typeface="Calibri" pitchFamily="34" charset="0"/>
                <a:cs typeface="Narkisim" pitchFamily="34" charset="-79"/>
              </a:rPr>
              <a:t/>
            </a:r>
            <a:br>
              <a:rPr lang="en-US" sz="2000" b="1" i="0" dirty="0">
                <a:solidFill>
                  <a:schemeClr val="tx2">
                    <a:lumMod val="10000"/>
                  </a:schemeClr>
                </a:solidFill>
                <a:latin typeface="Calibri" pitchFamily="34" charset="0"/>
                <a:cs typeface="Narkisim" pitchFamily="34" charset="-79"/>
              </a:rPr>
            </a:br>
            <a:r>
              <a:rPr lang="en-US" sz="2000" b="1" i="0" dirty="0" smtClean="0">
                <a:solidFill>
                  <a:schemeClr val="tx2">
                    <a:lumMod val="10000"/>
                  </a:schemeClr>
                </a:solidFill>
                <a:latin typeface="Calibri" pitchFamily="34" charset="0"/>
                <a:cs typeface="Narkisim" pitchFamily="34" charset="-79"/>
              </a:rPr>
              <a:t> </a:t>
            </a:r>
            <a:r>
              <a:rPr lang="en-US" sz="2000" b="1" i="0" dirty="0">
                <a:solidFill>
                  <a:schemeClr val="tx2">
                    <a:lumMod val="10000"/>
                  </a:schemeClr>
                </a:solidFill>
                <a:latin typeface="Calibri" pitchFamily="34" charset="0"/>
                <a:cs typeface="Narkisim" pitchFamily="34" charset="-79"/>
              </a:rPr>
              <a:t>The 33rd Annual Conference of the Asian Association of Open Universities </a:t>
            </a:r>
            <a:endParaRPr lang="en-US" sz="1050" b="1" i="0" dirty="0">
              <a:solidFill>
                <a:schemeClr val="tx2">
                  <a:lumMod val="10000"/>
                </a:schemeClr>
              </a:solidFill>
              <a:cs typeface="Narkisim" pitchFamily="34" charset="-79"/>
            </a:endParaRPr>
          </a:p>
          <a:p>
            <a:pPr marL="38100" indent="0" algn="l">
              <a:buNone/>
            </a:pPr>
            <a:endParaRPr lang="en-US" sz="1600" b="1" i="0" dirty="0" smtClean="0">
              <a:solidFill>
                <a:schemeClr val="tx2">
                  <a:lumMod val="10000"/>
                </a:schemeClr>
              </a:solidFill>
              <a:cs typeface="Narkisim" pitchFamily="34" charset="-79"/>
            </a:endParaRPr>
          </a:p>
          <a:p>
            <a:pPr marL="38100" indent="0" algn="l">
              <a:buNone/>
            </a:pPr>
            <a:endParaRPr lang="en-US" sz="1600" b="1" i="0" dirty="0" smtClean="0">
              <a:solidFill>
                <a:schemeClr val="tx2">
                  <a:lumMod val="10000"/>
                </a:schemeClr>
              </a:solidFill>
              <a:cs typeface="Narkisim" pitchFamily="34" charset="-79"/>
            </a:endParaRPr>
          </a:p>
          <a:p>
            <a:pPr marL="38100" indent="0" algn="l">
              <a:buNone/>
            </a:pPr>
            <a:r>
              <a:rPr lang="en-US" sz="1600" b="1" i="0" dirty="0" err="1" smtClean="0">
                <a:solidFill>
                  <a:schemeClr val="tx2">
                    <a:lumMod val="10000"/>
                  </a:schemeClr>
                </a:solidFill>
                <a:cs typeface="Narkisim" pitchFamily="34" charset="-79"/>
              </a:rPr>
              <a:t>Hina</a:t>
            </a:r>
            <a:r>
              <a:rPr lang="en-US" sz="1600" b="1" i="0" dirty="0" smtClean="0">
                <a:solidFill>
                  <a:schemeClr val="tx2">
                    <a:lumMod val="10000"/>
                  </a:schemeClr>
                </a:solidFill>
                <a:cs typeface="Narkisim" pitchFamily="34" charset="-79"/>
              </a:rPr>
              <a:t> </a:t>
            </a:r>
            <a:r>
              <a:rPr lang="en-US" sz="1600" b="1" i="0" dirty="0">
                <a:solidFill>
                  <a:schemeClr val="tx2">
                    <a:lumMod val="10000"/>
                  </a:schemeClr>
                </a:solidFill>
                <a:cs typeface="Narkisim" pitchFamily="34" charset="-79"/>
              </a:rPr>
              <a:t>Amin</a:t>
            </a:r>
            <a:br>
              <a:rPr lang="en-US" sz="1600" b="1" i="0" dirty="0">
                <a:solidFill>
                  <a:schemeClr val="tx2">
                    <a:lumMod val="10000"/>
                  </a:schemeClr>
                </a:solidFill>
                <a:cs typeface="Narkisim" pitchFamily="34" charset="-79"/>
              </a:rPr>
            </a:br>
            <a:r>
              <a:rPr lang="en-US" sz="1200" i="0" dirty="0">
                <a:solidFill>
                  <a:schemeClr val="tx2">
                    <a:lumMod val="10000"/>
                  </a:schemeClr>
                </a:solidFill>
                <a:cs typeface="Narkisim" pitchFamily="34" charset="-79"/>
              </a:rPr>
              <a:t>Instructor Education &amp; PhD </a:t>
            </a:r>
            <a:r>
              <a:rPr lang="en-US" sz="1200" i="0" dirty="0" smtClean="0">
                <a:solidFill>
                  <a:schemeClr val="tx2">
                    <a:lumMod val="10000"/>
                  </a:schemeClr>
                </a:solidFill>
                <a:cs typeface="Narkisim" pitchFamily="34" charset="-79"/>
              </a:rPr>
              <a:t>Scholar</a:t>
            </a:r>
          </a:p>
          <a:p>
            <a:pPr marL="38100" indent="0" algn="l">
              <a:buNone/>
            </a:pPr>
            <a:r>
              <a:rPr lang="en-US" sz="1600" b="1" i="0" dirty="0" smtClean="0">
                <a:solidFill>
                  <a:schemeClr val="tx2">
                    <a:lumMod val="10000"/>
                  </a:schemeClr>
                </a:solidFill>
                <a:cs typeface="Narkisim" pitchFamily="34" charset="-79"/>
              </a:rPr>
              <a:t>Dr</a:t>
            </a:r>
            <a:r>
              <a:rPr lang="en-US" sz="1600" b="1" i="0" dirty="0">
                <a:solidFill>
                  <a:schemeClr val="tx2">
                    <a:lumMod val="10000"/>
                  </a:schemeClr>
                </a:solidFill>
                <a:cs typeface="Narkisim" pitchFamily="34" charset="-79"/>
              </a:rPr>
              <a:t>. </a:t>
            </a:r>
            <a:r>
              <a:rPr lang="en-US" sz="1600" b="1" i="0" dirty="0" err="1">
                <a:solidFill>
                  <a:schemeClr val="tx2">
                    <a:lumMod val="10000"/>
                  </a:schemeClr>
                </a:solidFill>
                <a:cs typeface="Narkisim" pitchFamily="34" charset="-79"/>
              </a:rPr>
              <a:t>Munawar</a:t>
            </a:r>
            <a:r>
              <a:rPr lang="en-US" sz="1600" b="1" i="0" dirty="0">
                <a:solidFill>
                  <a:schemeClr val="tx2">
                    <a:lumMod val="10000"/>
                  </a:schemeClr>
                </a:solidFill>
                <a:cs typeface="Narkisim" pitchFamily="34" charset="-79"/>
              </a:rPr>
              <a:t> Sultana </a:t>
            </a:r>
            <a:r>
              <a:rPr lang="en-US" sz="1600" b="1" i="0" dirty="0" err="1">
                <a:solidFill>
                  <a:schemeClr val="tx2">
                    <a:lumMod val="10000"/>
                  </a:schemeClr>
                </a:solidFill>
                <a:cs typeface="Narkisim" pitchFamily="34" charset="-79"/>
              </a:rPr>
              <a:t>Mirza</a:t>
            </a:r>
            <a:r>
              <a:rPr lang="en-US" sz="1600" b="1" i="0" dirty="0">
                <a:solidFill>
                  <a:schemeClr val="tx2">
                    <a:lumMod val="10000"/>
                  </a:schemeClr>
                </a:solidFill>
                <a:cs typeface="Narkisim" pitchFamily="34" charset="-79"/>
              </a:rPr>
              <a:t/>
            </a:r>
            <a:br>
              <a:rPr lang="en-US" sz="1600" b="1" i="0" dirty="0">
                <a:solidFill>
                  <a:schemeClr val="tx2">
                    <a:lumMod val="10000"/>
                  </a:schemeClr>
                </a:solidFill>
                <a:cs typeface="Narkisim" pitchFamily="34" charset="-79"/>
              </a:rPr>
            </a:br>
            <a:r>
              <a:rPr lang="en-US" sz="1200" i="0" dirty="0">
                <a:solidFill>
                  <a:schemeClr val="tx2">
                    <a:lumMod val="10000"/>
                  </a:schemeClr>
                </a:solidFill>
                <a:cs typeface="Narkisim" pitchFamily="34" charset="-79"/>
              </a:rPr>
              <a:t>Head of Department, </a:t>
            </a:r>
            <a:r>
              <a:rPr lang="en-US" sz="1200" i="0" dirty="0" smtClean="0">
                <a:solidFill>
                  <a:schemeClr val="tx2">
                    <a:lumMod val="10000"/>
                  </a:schemeClr>
                </a:solidFill>
                <a:cs typeface="Narkisim" pitchFamily="34" charset="-79"/>
              </a:rPr>
              <a:t>Education</a:t>
            </a:r>
          </a:p>
          <a:p>
            <a:pPr marL="38100" indent="0" algn="l">
              <a:buNone/>
            </a:pPr>
            <a:r>
              <a:rPr lang="en-US" sz="1200" i="0" dirty="0" smtClean="0">
                <a:solidFill>
                  <a:schemeClr val="tx2">
                    <a:lumMod val="10000"/>
                  </a:schemeClr>
                </a:solidFill>
                <a:cs typeface="Narkisim" pitchFamily="34" charset="-79"/>
              </a:rPr>
              <a:t>VIRTUAL UNIVERSIYTY OF PAKSITAN </a:t>
            </a:r>
            <a:endParaRPr lang="en-US" sz="1200" i="0" dirty="0"/>
          </a:p>
          <a:p>
            <a:pPr marL="38100" indent="0">
              <a:buNone/>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199" y="2762474"/>
            <a:ext cx="635261" cy="5524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461" y="2710086"/>
            <a:ext cx="762000" cy="657225"/>
          </a:xfrm>
          <a:prstGeom prst="rect">
            <a:avLst/>
          </a:prstGeom>
        </p:spPr>
      </p:pic>
    </p:spTree>
    <p:extLst>
      <p:ext uri="{BB962C8B-B14F-4D97-AF65-F5344CB8AC3E}">
        <p14:creationId xmlns:p14="http://schemas.microsoft.com/office/powerpoint/2010/main" val="2359946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14921276"/>
              </p:ext>
            </p:extLst>
          </p:nvPr>
        </p:nvGraphicFramePr>
        <p:xfrm>
          <a:off x="609600" y="183389"/>
          <a:ext cx="8153401" cy="4478527"/>
        </p:xfrm>
        <a:graphic>
          <a:graphicData uri="http://schemas.openxmlformats.org/drawingml/2006/table">
            <a:tbl>
              <a:tblPr firstRow="1" firstCol="1" bandRow="1"/>
              <a:tblGrid>
                <a:gridCol w="2139880">
                  <a:extLst>
                    <a:ext uri="{9D8B030D-6E8A-4147-A177-3AD203B41FA5}">
                      <a16:colId xmlns="" xmlns:a16="http://schemas.microsoft.com/office/drawing/2014/main" val="20000"/>
                    </a:ext>
                  </a:extLst>
                </a:gridCol>
                <a:gridCol w="152448">
                  <a:extLst>
                    <a:ext uri="{9D8B030D-6E8A-4147-A177-3AD203B41FA5}">
                      <a16:colId xmlns="" xmlns:a16="http://schemas.microsoft.com/office/drawing/2014/main" val="20001"/>
                    </a:ext>
                  </a:extLst>
                </a:gridCol>
                <a:gridCol w="2910319">
                  <a:extLst>
                    <a:ext uri="{9D8B030D-6E8A-4147-A177-3AD203B41FA5}">
                      <a16:colId xmlns="" xmlns:a16="http://schemas.microsoft.com/office/drawing/2014/main" val="20002"/>
                    </a:ext>
                  </a:extLst>
                </a:gridCol>
                <a:gridCol w="2950754">
                  <a:extLst>
                    <a:ext uri="{9D8B030D-6E8A-4147-A177-3AD203B41FA5}">
                      <a16:colId xmlns="" xmlns:a16="http://schemas.microsoft.com/office/drawing/2014/main" val="20003"/>
                    </a:ext>
                  </a:extLst>
                </a:gridCol>
              </a:tblGrid>
              <a:tr h="546847">
                <a:tc>
                  <a:txBody>
                    <a:bodyPr/>
                    <a:lstStyle/>
                    <a:p>
                      <a:pPr marL="0" marR="0">
                        <a:lnSpc>
                          <a:spcPct val="115000"/>
                        </a:lnSpc>
                        <a:spcBef>
                          <a:spcPts val="0"/>
                        </a:spcBef>
                        <a:spcAft>
                          <a:spcPts val="0"/>
                        </a:spcAft>
                      </a:pPr>
                      <a:r>
                        <a:rPr lang="en-US" sz="1600" dirty="0">
                          <a:solidFill>
                            <a:schemeClr val="tx2">
                              <a:lumMod val="10000"/>
                            </a:schemeClr>
                          </a:solidFill>
                          <a:effectLst/>
                          <a:latin typeface="Calibri" pitchFamily="34" charset="0"/>
                          <a:ea typeface="Calibri"/>
                          <a:cs typeface="Times New Roman"/>
                        </a:rPr>
                        <a:t>Level  of  Blooms’ Digital Taxonomy</a:t>
                      </a:r>
                    </a:p>
                  </a:txBody>
                  <a:tcPr marL="49795" marR="4979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600" dirty="0">
                          <a:solidFill>
                            <a:schemeClr val="tx2">
                              <a:lumMod val="10000"/>
                            </a:schemeClr>
                          </a:solidFill>
                          <a:effectLst/>
                          <a:latin typeface="Calibri" pitchFamily="34" charset="0"/>
                          <a:ea typeface="Calibri"/>
                          <a:cs typeface="Times New Roman"/>
                        </a:rPr>
                        <a:t>List of Blooms’ Digital Tools</a:t>
                      </a:r>
                    </a:p>
                  </a:txBody>
                  <a:tcPr marL="49795" marR="4979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273424">
                <a:tc gridSpan="2">
                  <a:txBody>
                    <a:bodyPr/>
                    <a:lstStyle/>
                    <a:p>
                      <a:pPr marL="0" marR="0">
                        <a:lnSpc>
                          <a:spcPct val="115000"/>
                        </a:lnSpc>
                        <a:spcBef>
                          <a:spcPts val="0"/>
                        </a:spcBef>
                        <a:spcAft>
                          <a:spcPts val="0"/>
                        </a:spcAft>
                      </a:pPr>
                      <a:r>
                        <a:rPr lang="en-US" sz="1600" dirty="0">
                          <a:solidFill>
                            <a:schemeClr val="tx2">
                              <a:lumMod val="10000"/>
                            </a:schemeClr>
                          </a:solidFill>
                          <a:effectLst/>
                          <a:latin typeface="Calibri" pitchFamily="34" charset="0"/>
                          <a:ea typeface="Calibri"/>
                          <a:cs typeface="Times New Roman"/>
                        </a:rPr>
                        <a:t> </a:t>
                      </a:r>
                    </a:p>
                  </a:txBody>
                  <a:tcPr marL="49795" marR="4979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1600">
                          <a:solidFill>
                            <a:schemeClr val="tx2">
                              <a:lumMod val="10000"/>
                            </a:schemeClr>
                          </a:solidFill>
                          <a:effectLst/>
                          <a:latin typeface="Calibri" pitchFamily="34" charset="0"/>
                          <a:ea typeface="Calibri"/>
                          <a:cs typeface="Times New Roman"/>
                        </a:rPr>
                        <a:t>Lower Order thinking </a:t>
                      </a:r>
                    </a:p>
                  </a:txBody>
                  <a:tcPr marL="49795" marR="4979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chemeClr val="tx2">
                              <a:lumMod val="10000"/>
                            </a:schemeClr>
                          </a:solidFill>
                          <a:effectLst/>
                          <a:latin typeface="Calibri" pitchFamily="34" charset="0"/>
                          <a:ea typeface="Calibri"/>
                          <a:cs typeface="Times New Roman"/>
                        </a:rPr>
                        <a:t>Higher order thinking </a:t>
                      </a:r>
                    </a:p>
                  </a:txBody>
                  <a:tcPr marL="49795" marR="4979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46847">
                <a:tc>
                  <a:txBody>
                    <a:bodyPr/>
                    <a:lstStyle/>
                    <a:p>
                      <a:pPr marL="0" marR="0">
                        <a:lnSpc>
                          <a:spcPct val="115000"/>
                        </a:lnSpc>
                        <a:spcBef>
                          <a:spcPts val="0"/>
                        </a:spcBef>
                        <a:spcAft>
                          <a:spcPts val="0"/>
                        </a:spcAft>
                      </a:pPr>
                      <a:r>
                        <a:rPr lang="en-US" sz="1600" dirty="0">
                          <a:solidFill>
                            <a:schemeClr val="tx2">
                              <a:lumMod val="10000"/>
                            </a:schemeClr>
                          </a:solidFill>
                          <a:effectLst/>
                          <a:latin typeface="Calibri" pitchFamily="34" charset="0"/>
                          <a:ea typeface="Calibri"/>
                          <a:cs typeface="Times New Roman"/>
                        </a:rPr>
                        <a:t>Remembering</a:t>
                      </a:r>
                    </a:p>
                  </a:txBody>
                  <a:tcPr marL="49795" marR="49795"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nSpc>
                          <a:spcPct val="115000"/>
                        </a:lnSpc>
                        <a:spcBef>
                          <a:spcPts val="0"/>
                        </a:spcBef>
                        <a:spcAft>
                          <a:spcPts val="0"/>
                        </a:spcAft>
                      </a:pPr>
                      <a:r>
                        <a:rPr lang="en-US" sz="1600" dirty="0">
                          <a:solidFill>
                            <a:schemeClr val="tx2">
                              <a:lumMod val="10000"/>
                            </a:schemeClr>
                          </a:solidFill>
                          <a:effectLst/>
                          <a:latin typeface="Calibri" pitchFamily="34" charset="0"/>
                          <a:ea typeface="Calibri"/>
                          <a:cs typeface="Times New Roman"/>
                        </a:rPr>
                        <a:t>Bookmarking/social book marking/ </a:t>
                      </a:r>
                      <a:r>
                        <a:rPr lang="en-US" sz="1600" dirty="0" err="1">
                          <a:solidFill>
                            <a:schemeClr val="tx2">
                              <a:lumMod val="10000"/>
                            </a:schemeClr>
                          </a:solidFill>
                          <a:effectLst/>
                          <a:latin typeface="Calibri" pitchFamily="34" charset="0"/>
                          <a:ea typeface="Calibri"/>
                          <a:cs typeface="Times New Roman"/>
                        </a:rPr>
                        <a:t>Favouriting</a:t>
                      </a:r>
                      <a:r>
                        <a:rPr lang="en-US" sz="1600" dirty="0">
                          <a:solidFill>
                            <a:schemeClr val="tx2">
                              <a:lumMod val="10000"/>
                            </a:schemeClr>
                          </a:solidFill>
                          <a:effectLst/>
                          <a:latin typeface="Calibri" pitchFamily="34" charset="0"/>
                          <a:ea typeface="Calibri"/>
                          <a:cs typeface="Times New Roman"/>
                        </a:rPr>
                        <a:t>,  </a:t>
                      </a:r>
                      <a:r>
                        <a:rPr lang="en-US" sz="1600" dirty="0" err="1">
                          <a:solidFill>
                            <a:schemeClr val="tx2">
                              <a:lumMod val="10000"/>
                            </a:schemeClr>
                          </a:solidFill>
                          <a:effectLst/>
                          <a:latin typeface="Calibri" pitchFamily="34" charset="0"/>
                          <a:ea typeface="Calibri"/>
                          <a:cs typeface="Times New Roman"/>
                        </a:rPr>
                        <a:t>Googling</a:t>
                      </a:r>
                      <a:endParaRPr lang="en-US" sz="1600" dirty="0">
                        <a:solidFill>
                          <a:schemeClr val="tx2">
                            <a:lumMod val="10000"/>
                          </a:schemeClr>
                        </a:solidFill>
                        <a:effectLst/>
                        <a:latin typeface="Calibri" pitchFamily="34" charset="0"/>
                        <a:ea typeface="Calibri"/>
                        <a:cs typeface="Times New Roman"/>
                      </a:endParaRPr>
                    </a:p>
                  </a:txBody>
                  <a:tcPr marL="49795" marR="49795"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nSpc>
                          <a:spcPct val="115000"/>
                        </a:lnSpc>
                        <a:spcBef>
                          <a:spcPts val="0"/>
                        </a:spcBef>
                        <a:spcAft>
                          <a:spcPts val="0"/>
                        </a:spcAft>
                      </a:pPr>
                      <a:r>
                        <a:rPr lang="en-US" sz="1600">
                          <a:solidFill>
                            <a:schemeClr val="tx2">
                              <a:lumMod val="10000"/>
                            </a:schemeClr>
                          </a:solidFill>
                          <a:effectLst/>
                          <a:latin typeface="Calibri" pitchFamily="34" charset="0"/>
                          <a:ea typeface="Calibri"/>
                          <a:cs typeface="Times New Roman"/>
                        </a:rPr>
                        <a:t> </a:t>
                      </a:r>
                    </a:p>
                  </a:txBody>
                  <a:tcPr marL="49795" marR="4979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2"/>
                  </a:ext>
                </a:extLst>
              </a:tr>
              <a:tr h="546847">
                <a:tc>
                  <a:txBody>
                    <a:bodyPr/>
                    <a:lstStyle/>
                    <a:p>
                      <a:pPr marL="0" marR="0">
                        <a:lnSpc>
                          <a:spcPct val="115000"/>
                        </a:lnSpc>
                        <a:spcBef>
                          <a:spcPts val="0"/>
                        </a:spcBef>
                        <a:spcAft>
                          <a:spcPts val="0"/>
                        </a:spcAft>
                      </a:pPr>
                      <a:r>
                        <a:rPr lang="en-US" sz="1600">
                          <a:solidFill>
                            <a:schemeClr val="tx2">
                              <a:lumMod val="10000"/>
                            </a:schemeClr>
                          </a:solidFill>
                          <a:effectLst/>
                          <a:latin typeface="Calibri" pitchFamily="34" charset="0"/>
                          <a:ea typeface="Calibri"/>
                          <a:cs typeface="Times New Roman"/>
                        </a:rPr>
                        <a:t>Understanding</a:t>
                      </a:r>
                    </a:p>
                  </a:txBody>
                  <a:tcPr marL="49795" marR="49795" marT="0" marB="0">
                    <a:lnL>
                      <a:noFill/>
                    </a:lnL>
                    <a:lnR>
                      <a:noFill/>
                    </a:lnR>
                    <a:lnT>
                      <a:noFill/>
                    </a:lnT>
                    <a:lnB>
                      <a:noFill/>
                    </a:lnB>
                  </a:tcPr>
                </a:tc>
                <a:tc gridSpan="2">
                  <a:txBody>
                    <a:bodyPr/>
                    <a:lstStyle/>
                    <a:p>
                      <a:pPr marL="0" marR="0">
                        <a:lnSpc>
                          <a:spcPct val="115000"/>
                        </a:lnSpc>
                        <a:spcBef>
                          <a:spcPts val="0"/>
                        </a:spcBef>
                        <a:spcAft>
                          <a:spcPts val="0"/>
                        </a:spcAft>
                      </a:pPr>
                      <a:r>
                        <a:rPr lang="en-US" sz="1600" dirty="0">
                          <a:solidFill>
                            <a:schemeClr val="tx2">
                              <a:lumMod val="10000"/>
                            </a:schemeClr>
                          </a:solidFill>
                          <a:effectLst/>
                          <a:latin typeface="Calibri" pitchFamily="34" charset="0"/>
                          <a:ea typeface="Calibri"/>
                          <a:cs typeface="Times New Roman"/>
                        </a:rPr>
                        <a:t>Advance </a:t>
                      </a:r>
                      <a:r>
                        <a:rPr lang="en-US" sz="1600" dirty="0" smtClean="0">
                          <a:solidFill>
                            <a:schemeClr val="tx2">
                              <a:lumMod val="10000"/>
                            </a:schemeClr>
                          </a:solidFill>
                          <a:effectLst/>
                          <a:latin typeface="Calibri" pitchFamily="34" charset="0"/>
                          <a:ea typeface="Calibri"/>
                          <a:cs typeface="Times New Roman"/>
                        </a:rPr>
                        <a:t>searching,</a:t>
                      </a:r>
                      <a:r>
                        <a:rPr lang="en-US" sz="1600" baseline="0" dirty="0" smtClean="0">
                          <a:solidFill>
                            <a:schemeClr val="tx2">
                              <a:lumMod val="10000"/>
                            </a:schemeClr>
                          </a:solidFill>
                          <a:effectLst/>
                          <a:latin typeface="Calibri" pitchFamily="34" charset="0"/>
                          <a:ea typeface="Calibri"/>
                          <a:cs typeface="Times New Roman"/>
                        </a:rPr>
                        <a:t> </a:t>
                      </a:r>
                      <a:r>
                        <a:rPr lang="en-US" sz="1600" dirty="0" smtClean="0">
                          <a:solidFill>
                            <a:schemeClr val="tx2">
                              <a:lumMod val="10000"/>
                            </a:schemeClr>
                          </a:solidFill>
                          <a:effectLst/>
                          <a:latin typeface="Calibri" pitchFamily="34" charset="0"/>
                          <a:ea typeface="Calibri"/>
                          <a:cs typeface="Times New Roman"/>
                        </a:rPr>
                        <a:t>Blog </a:t>
                      </a:r>
                      <a:r>
                        <a:rPr lang="en-US" sz="1600" dirty="0">
                          <a:solidFill>
                            <a:schemeClr val="tx2">
                              <a:lumMod val="10000"/>
                            </a:schemeClr>
                          </a:solidFill>
                          <a:effectLst/>
                          <a:latin typeface="Calibri" pitchFamily="34" charset="0"/>
                          <a:ea typeface="Calibri"/>
                          <a:cs typeface="Times New Roman"/>
                        </a:rPr>
                        <a:t>Journaling</a:t>
                      </a:r>
                    </a:p>
                    <a:p>
                      <a:pPr marL="0" marR="0">
                        <a:lnSpc>
                          <a:spcPct val="115000"/>
                        </a:lnSpc>
                        <a:spcBef>
                          <a:spcPts val="0"/>
                        </a:spcBef>
                        <a:spcAft>
                          <a:spcPts val="0"/>
                        </a:spcAft>
                      </a:pPr>
                      <a:r>
                        <a:rPr lang="en-US" sz="1600" dirty="0">
                          <a:solidFill>
                            <a:schemeClr val="tx2">
                              <a:lumMod val="10000"/>
                            </a:schemeClr>
                          </a:solidFill>
                          <a:effectLst/>
                          <a:latin typeface="Calibri" pitchFamily="34" charset="0"/>
                          <a:ea typeface="Calibri"/>
                          <a:cs typeface="Times New Roman"/>
                        </a:rPr>
                        <a:t>Subscribing, Tagging</a:t>
                      </a:r>
                    </a:p>
                  </a:txBody>
                  <a:tcPr marL="49795" marR="49795" marT="0" marB="0">
                    <a:lnL>
                      <a:noFill/>
                    </a:lnL>
                    <a:lnR>
                      <a:noFill/>
                    </a:lnR>
                    <a:lnT>
                      <a:noFill/>
                    </a:lnT>
                    <a:lnB>
                      <a:noFill/>
                    </a:lnB>
                  </a:tcPr>
                </a:tc>
                <a:tc hMerge="1">
                  <a:txBody>
                    <a:bodyPr/>
                    <a:lstStyle/>
                    <a:p>
                      <a:endParaRPr lang="en-US"/>
                    </a:p>
                  </a:txBody>
                  <a:tcPr/>
                </a:tc>
                <a:tc>
                  <a:txBody>
                    <a:bodyPr/>
                    <a:lstStyle/>
                    <a:p>
                      <a:pPr marL="0" marR="0">
                        <a:lnSpc>
                          <a:spcPct val="115000"/>
                        </a:lnSpc>
                        <a:spcBef>
                          <a:spcPts val="0"/>
                        </a:spcBef>
                        <a:spcAft>
                          <a:spcPts val="0"/>
                        </a:spcAft>
                      </a:pPr>
                      <a:r>
                        <a:rPr lang="en-US" sz="1600">
                          <a:solidFill>
                            <a:schemeClr val="tx2">
                              <a:lumMod val="10000"/>
                            </a:schemeClr>
                          </a:solidFill>
                          <a:effectLst/>
                          <a:latin typeface="Calibri" pitchFamily="34" charset="0"/>
                          <a:ea typeface="Calibri"/>
                          <a:cs typeface="Times New Roman"/>
                        </a:rPr>
                        <a:t> </a:t>
                      </a:r>
                    </a:p>
                  </a:txBody>
                  <a:tcPr marL="49795" marR="49795" marT="0" marB="0">
                    <a:lnL>
                      <a:noFill/>
                    </a:lnL>
                    <a:lnR>
                      <a:noFill/>
                    </a:lnR>
                    <a:lnT>
                      <a:noFill/>
                    </a:lnT>
                    <a:lnB>
                      <a:noFill/>
                    </a:lnB>
                  </a:tcPr>
                </a:tc>
                <a:extLst>
                  <a:ext uri="{0D108BD9-81ED-4DB2-BD59-A6C34878D82A}">
                    <a16:rowId xmlns="" xmlns:a16="http://schemas.microsoft.com/office/drawing/2014/main" val="10003"/>
                  </a:ext>
                </a:extLst>
              </a:tr>
              <a:tr h="896634">
                <a:tc>
                  <a:txBody>
                    <a:bodyPr/>
                    <a:lstStyle/>
                    <a:p>
                      <a:pPr marL="0" marR="0">
                        <a:lnSpc>
                          <a:spcPct val="115000"/>
                        </a:lnSpc>
                        <a:spcBef>
                          <a:spcPts val="0"/>
                        </a:spcBef>
                        <a:spcAft>
                          <a:spcPts val="0"/>
                        </a:spcAft>
                      </a:pPr>
                      <a:r>
                        <a:rPr lang="en-US" sz="1600" dirty="0">
                          <a:solidFill>
                            <a:schemeClr val="tx2">
                              <a:lumMod val="10000"/>
                            </a:schemeClr>
                          </a:solidFill>
                          <a:effectLst/>
                          <a:latin typeface="Calibri" pitchFamily="34" charset="0"/>
                          <a:ea typeface="Calibri"/>
                          <a:cs typeface="Times New Roman"/>
                        </a:rPr>
                        <a:t>Applying</a:t>
                      </a:r>
                    </a:p>
                  </a:txBody>
                  <a:tcPr marL="49795" marR="49795" marT="0" marB="0">
                    <a:lnL>
                      <a:noFill/>
                    </a:lnL>
                    <a:lnR>
                      <a:noFill/>
                    </a:lnR>
                    <a:lnT>
                      <a:noFill/>
                    </a:lnT>
                    <a:lnB>
                      <a:noFill/>
                    </a:lnB>
                  </a:tcPr>
                </a:tc>
                <a:tc gridSpan="2">
                  <a:txBody>
                    <a:bodyPr/>
                    <a:lstStyle/>
                    <a:p>
                      <a:pPr marL="0" marR="0">
                        <a:lnSpc>
                          <a:spcPct val="115000"/>
                        </a:lnSpc>
                        <a:spcBef>
                          <a:spcPts val="0"/>
                        </a:spcBef>
                        <a:spcAft>
                          <a:spcPts val="0"/>
                        </a:spcAft>
                      </a:pPr>
                      <a:r>
                        <a:rPr lang="en-US" sz="1600" dirty="0">
                          <a:solidFill>
                            <a:schemeClr val="tx2">
                              <a:lumMod val="10000"/>
                            </a:schemeClr>
                          </a:solidFill>
                          <a:effectLst/>
                          <a:latin typeface="Calibri" pitchFamily="34" charset="0"/>
                          <a:ea typeface="Calibri"/>
                          <a:cs typeface="Times New Roman"/>
                        </a:rPr>
                        <a:t>Content Authoring &amp; Wiki Editing </a:t>
                      </a:r>
                    </a:p>
                    <a:p>
                      <a:pPr marL="0" marR="0">
                        <a:lnSpc>
                          <a:spcPct val="115000"/>
                        </a:lnSpc>
                        <a:spcBef>
                          <a:spcPts val="0"/>
                        </a:spcBef>
                        <a:spcAft>
                          <a:spcPts val="0"/>
                        </a:spcAft>
                      </a:pPr>
                      <a:r>
                        <a:rPr lang="en-US" sz="1600" dirty="0">
                          <a:solidFill>
                            <a:schemeClr val="tx2">
                              <a:lumMod val="10000"/>
                            </a:schemeClr>
                          </a:solidFill>
                          <a:effectLst/>
                          <a:latin typeface="Calibri" pitchFamily="34" charset="0"/>
                          <a:ea typeface="Calibri"/>
                          <a:cs typeface="Times New Roman"/>
                        </a:rPr>
                        <a:t>Collaborating though e-tools</a:t>
                      </a:r>
                    </a:p>
                    <a:p>
                      <a:pPr marL="0" marR="0">
                        <a:lnSpc>
                          <a:spcPct val="115000"/>
                        </a:lnSpc>
                        <a:spcBef>
                          <a:spcPts val="0"/>
                        </a:spcBef>
                        <a:spcAft>
                          <a:spcPts val="0"/>
                        </a:spcAft>
                      </a:pPr>
                      <a:r>
                        <a:rPr lang="en-US" sz="1600" dirty="0" smtClean="0">
                          <a:solidFill>
                            <a:schemeClr val="tx2">
                              <a:lumMod val="10000"/>
                            </a:schemeClr>
                          </a:solidFill>
                          <a:effectLst/>
                          <a:latin typeface="Calibri" pitchFamily="34" charset="0"/>
                          <a:ea typeface="Calibri"/>
                          <a:cs typeface="Times New Roman"/>
                        </a:rPr>
                        <a:t>Skyping</a:t>
                      </a:r>
                      <a:r>
                        <a:rPr lang="en-US" sz="1600" baseline="0" dirty="0" smtClean="0">
                          <a:solidFill>
                            <a:schemeClr val="tx2">
                              <a:lumMod val="10000"/>
                            </a:schemeClr>
                          </a:solidFill>
                          <a:effectLst/>
                          <a:latin typeface="Calibri" pitchFamily="34" charset="0"/>
                          <a:ea typeface="Calibri"/>
                          <a:cs typeface="Times New Roman"/>
                        </a:rPr>
                        <a:t>, </a:t>
                      </a:r>
                      <a:r>
                        <a:rPr lang="en-US" sz="1600" dirty="0" smtClean="0">
                          <a:solidFill>
                            <a:schemeClr val="tx2">
                              <a:lumMod val="10000"/>
                            </a:schemeClr>
                          </a:solidFill>
                          <a:effectLst/>
                          <a:latin typeface="Calibri" pitchFamily="34" charset="0"/>
                          <a:ea typeface="Calibri"/>
                          <a:cs typeface="Times New Roman"/>
                        </a:rPr>
                        <a:t>Interactive </a:t>
                      </a:r>
                      <a:r>
                        <a:rPr lang="en-US" sz="1600" dirty="0">
                          <a:solidFill>
                            <a:schemeClr val="tx2">
                              <a:lumMod val="10000"/>
                            </a:schemeClr>
                          </a:solidFill>
                          <a:effectLst/>
                          <a:latin typeface="Calibri" pitchFamily="34" charset="0"/>
                          <a:ea typeface="Calibri"/>
                          <a:cs typeface="Times New Roman"/>
                        </a:rPr>
                        <a:t>Whiteboard</a:t>
                      </a:r>
                    </a:p>
                  </a:txBody>
                  <a:tcPr marL="49795" marR="49795" marT="0" marB="0">
                    <a:lnL>
                      <a:noFill/>
                    </a:lnL>
                    <a:lnR>
                      <a:noFill/>
                    </a:lnR>
                    <a:lnT>
                      <a:noFill/>
                    </a:lnT>
                    <a:lnB>
                      <a:noFill/>
                    </a:lnB>
                  </a:tcPr>
                </a:tc>
                <a:tc hMerge="1">
                  <a:txBody>
                    <a:bodyPr/>
                    <a:lstStyle/>
                    <a:p>
                      <a:endParaRPr lang="en-US"/>
                    </a:p>
                  </a:txBody>
                  <a:tcPr/>
                </a:tc>
                <a:tc>
                  <a:txBody>
                    <a:bodyPr/>
                    <a:lstStyle/>
                    <a:p>
                      <a:pPr marL="0" marR="0">
                        <a:lnSpc>
                          <a:spcPct val="115000"/>
                        </a:lnSpc>
                        <a:spcBef>
                          <a:spcPts val="0"/>
                        </a:spcBef>
                        <a:spcAft>
                          <a:spcPts val="0"/>
                        </a:spcAft>
                      </a:pPr>
                      <a:r>
                        <a:rPr lang="en-US" sz="1600" dirty="0">
                          <a:solidFill>
                            <a:schemeClr val="tx2">
                              <a:lumMod val="10000"/>
                            </a:schemeClr>
                          </a:solidFill>
                          <a:effectLst/>
                          <a:latin typeface="Calibri" pitchFamily="34" charset="0"/>
                          <a:ea typeface="Calibri"/>
                          <a:cs typeface="Times New Roman"/>
                        </a:rPr>
                        <a:t> </a:t>
                      </a:r>
                    </a:p>
                  </a:txBody>
                  <a:tcPr marL="49795" marR="49795" marT="0" marB="0">
                    <a:lnL>
                      <a:noFill/>
                    </a:lnL>
                    <a:lnR>
                      <a:noFill/>
                    </a:lnR>
                    <a:lnT>
                      <a:noFill/>
                    </a:lnT>
                    <a:lnB>
                      <a:noFill/>
                    </a:lnB>
                  </a:tcPr>
                </a:tc>
                <a:extLst>
                  <a:ext uri="{0D108BD9-81ED-4DB2-BD59-A6C34878D82A}">
                    <a16:rowId xmlns="" xmlns:a16="http://schemas.microsoft.com/office/drawing/2014/main" val="10004"/>
                  </a:ext>
                </a:extLst>
              </a:tr>
              <a:tr h="533400">
                <a:tc>
                  <a:txBody>
                    <a:bodyPr/>
                    <a:lstStyle/>
                    <a:p>
                      <a:pPr marL="0" marR="0">
                        <a:lnSpc>
                          <a:spcPct val="115000"/>
                        </a:lnSpc>
                        <a:spcBef>
                          <a:spcPts val="0"/>
                        </a:spcBef>
                        <a:spcAft>
                          <a:spcPts val="0"/>
                        </a:spcAft>
                      </a:pPr>
                      <a:r>
                        <a:rPr lang="en-US" sz="1600">
                          <a:solidFill>
                            <a:schemeClr val="tx2">
                              <a:lumMod val="10000"/>
                            </a:schemeClr>
                          </a:solidFill>
                          <a:effectLst/>
                          <a:latin typeface="Calibri" pitchFamily="34" charset="0"/>
                          <a:ea typeface="Calibri"/>
                          <a:cs typeface="Times New Roman"/>
                        </a:rPr>
                        <a:t>Analyzing</a:t>
                      </a:r>
                    </a:p>
                  </a:txBody>
                  <a:tcPr marL="49795" marR="49795" marT="0" marB="0">
                    <a:lnL>
                      <a:noFill/>
                    </a:lnL>
                    <a:lnR>
                      <a:noFill/>
                    </a:lnR>
                    <a:lnT>
                      <a:noFill/>
                    </a:lnT>
                    <a:lnB>
                      <a:noFill/>
                    </a:lnB>
                  </a:tcPr>
                </a:tc>
                <a:tc gridSpan="2">
                  <a:txBody>
                    <a:bodyPr/>
                    <a:lstStyle/>
                    <a:p>
                      <a:pPr marL="0" marR="0">
                        <a:lnSpc>
                          <a:spcPct val="115000"/>
                        </a:lnSpc>
                        <a:spcBef>
                          <a:spcPts val="0"/>
                        </a:spcBef>
                        <a:spcAft>
                          <a:spcPts val="0"/>
                        </a:spcAft>
                      </a:pPr>
                      <a:r>
                        <a:rPr lang="en-US" sz="1600" dirty="0">
                          <a:solidFill>
                            <a:schemeClr val="tx2">
                              <a:lumMod val="10000"/>
                            </a:schemeClr>
                          </a:solidFill>
                          <a:effectLst/>
                          <a:latin typeface="Calibri" pitchFamily="34" charset="0"/>
                          <a:ea typeface="Calibri"/>
                          <a:cs typeface="Times New Roman"/>
                        </a:rPr>
                        <a:t> </a:t>
                      </a:r>
                    </a:p>
                  </a:txBody>
                  <a:tcPr marL="49795" marR="49795" marT="0" marB="0">
                    <a:lnL>
                      <a:noFill/>
                    </a:lnL>
                    <a:lnR>
                      <a:noFill/>
                    </a:lnR>
                    <a:lnT>
                      <a:noFill/>
                    </a:lnT>
                    <a:lnB>
                      <a:noFill/>
                    </a:lnB>
                  </a:tcPr>
                </a:tc>
                <a:tc hMerge="1">
                  <a:txBody>
                    <a:bodyPr/>
                    <a:lstStyle/>
                    <a:p>
                      <a:endParaRPr lang="en-US"/>
                    </a:p>
                  </a:txBody>
                  <a:tcPr/>
                </a:tc>
                <a:tc>
                  <a:txBody>
                    <a:bodyPr/>
                    <a:lstStyle/>
                    <a:p>
                      <a:pPr marL="0" marR="0">
                        <a:lnSpc>
                          <a:spcPct val="115000"/>
                        </a:lnSpc>
                        <a:spcBef>
                          <a:spcPts val="0"/>
                        </a:spcBef>
                        <a:spcAft>
                          <a:spcPts val="0"/>
                        </a:spcAft>
                      </a:pPr>
                      <a:r>
                        <a:rPr lang="en-US" sz="1600" dirty="0">
                          <a:solidFill>
                            <a:schemeClr val="tx2">
                              <a:lumMod val="10000"/>
                            </a:schemeClr>
                          </a:solidFill>
                          <a:effectLst/>
                          <a:latin typeface="Calibri" pitchFamily="34" charset="0"/>
                          <a:ea typeface="Calibri"/>
                          <a:cs typeface="Times New Roman"/>
                        </a:rPr>
                        <a:t>Data processing through computers</a:t>
                      </a:r>
                    </a:p>
                  </a:txBody>
                  <a:tcPr marL="49795" marR="49795" marT="0" marB="0">
                    <a:lnL>
                      <a:noFill/>
                    </a:lnL>
                    <a:lnR>
                      <a:noFill/>
                    </a:lnR>
                    <a:lnT>
                      <a:noFill/>
                    </a:lnT>
                    <a:lnB>
                      <a:noFill/>
                    </a:lnB>
                  </a:tcPr>
                </a:tc>
                <a:extLst>
                  <a:ext uri="{0D108BD9-81ED-4DB2-BD59-A6C34878D82A}">
                    <a16:rowId xmlns="" xmlns:a16="http://schemas.microsoft.com/office/drawing/2014/main" val="10005"/>
                  </a:ext>
                </a:extLst>
              </a:tr>
              <a:tr h="522478">
                <a:tc>
                  <a:txBody>
                    <a:bodyPr/>
                    <a:lstStyle/>
                    <a:p>
                      <a:pPr marL="0" marR="0">
                        <a:lnSpc>
                          <a:spcPct val="115000"/>
                        </a:lnSpc>
                        <a:spcBef>
                          <a:spcPts val="0"/>
                        </a:spcBef>
                        <a:spcAft>
                          <a:spcPts val="0"/>
                        </a:spcAft>
                      </a:pPr>
                      <a:r>
                        <a:rPr lang="en-US" sz="1600">
                          <a:solidFill>
                            <a:schemeClr val="tx2">
                              <a:lumMod val="10000"/>
                            </a:schemeClr>
                          </a:solidFill>
                          <a:effectLst/>
                          <a:latin typeface="Calibri" pitchFamily="34" charset="0"/>
                          <a:ea typeface="Calibri"/>
                          <a:cs typeface="Times New Roman"/>
                        </a:rPr>
                        <a:t>Evaluating</a:t>
                      </a:r>
                    </a:p>
                  </a:txBody>
                  <a:tcPr marL="49795" marR="49795" marT="0" marB="0">
                    <a:lnL>
                      <a:noFill/>
                    </a:lnL>
                    <a:lnR>
                      <a:noFill/>
                    </a:lnR>
                    <a:lnT>
                      <a:noFill/>
                    </a:lnT>
                    <a:lnB>
                      <a:noFill/>
                    </a:lnB>
                  </a:tcPr>
                </a:tc>
                <a:tc gridSpan="2">
                  <a:txBody>
                    <a:bodyPr/>
                    <a:lstStyle/>
                    <a:p>
                      <a:pPr marL="0" marR="0">
                        <a:lnSpc>
                          <a:spcPct val="115000"/>
                        </a:lnSpc>
                        <a:spcBef>
                          <a:spcPts val="0"/>
                        </a:spcBef>
                        <a:spcAft>
                          <a:spcPts val="0"/>
                        </a:spcAft>
                      </a:pPr>
                      <a:r>
                        <a:rPr lang="en-US" sz="1600">
                          <a:solidFill>
                            <a:schemeClr val="tx2">
                              <a:lumMod val="10000"/>
                            </a:schemeClr>
                          </a:solidFill>
                          <a:effectLst/>
                          <a:latin typeface="Calibri" pitchFamily="34" charset="0"/>
                          <a:ea typeface="Calibri"/>
                          <a:cs typeface="Times New Roman"/>
                        </a:rPr>
                        <a:t> </a:t>
                      </a:r>
                    </a:p>
                  </a:txBody>
                  <a:tcPr marL="49795" marR="49795" marT="0" marB="0">
                    <a:lnL>
                      <a:noFill/>
                    </a:lnL>
                    <a:lnR>
                      <a:noFill/>
                    </a:lnR>
                    <a:lnT>
                      <a:noFill/>
                    </a:lnT>
                    <a:lnB>
                      <a:noFill/>
                    </a:lnB>
                  </a:tcPr>
                </a:tc>
                <a:tc hMerge="1">
                  <a:txBody>
                    <a:bodyPr/>
                    <a:lstStyle/>
                    <a:p>
                      <a:endParaRPr lang="en-US"/>
                    </a:p>
                  </a:txBody>
                  <a:tcPr/>
                </a:tc>
                <a:tc>
                  <a:txBody>
                    <a:bodyPr/>
                    <a:lstStyle/>
                    <a:p>
                      <a:pPr marL="0" marR="0">
                        <a:lnSpc>
                          <a:spcPct val="115000"/>
                        </a:lnSpc>
                        <a:spcBef>
                          <a:spcPts val="0"/>
                        </a:spcBef>
                        <a:spcAft>
                          <a:spcPts val="0"/>
                        </a:spcAft>
                      </a:pPr>
                      <a:r>
                        <a:rPr lang="en-US" sz="1600" dirty="0">
                          <a:solidFill>
                            <a:schemeClr val="tx2">
                              <a:lumMod val="10000"/>
                            </a:schemeClr>
                          </a:solidFill>
                          <a:effectLst/>
                          <a:latin typeface="Calibri" pitchFamily="34" charset="0"/>
                          <a:ea typeface="Calibri"/>
                          <a:cs typeface="Times New Roman"/>
                        </a:rPr>
                        <a:t>Validating information &amp; Referencing </a:t>
                      </a:r>
                    </a:p>
                  </a:txBody>
                  <a:tcPr marL="49795" marR="49795" marT="0" marB="0">
                    <a:lnL>
                      <a:noFill/>
                    </a:lnL>
                    <a:lnR>
                      <a:noFill/>
                    </a:lnR>
                    <a:lnT>
                      <a:noFill/>
                    </a:lnT>
                    <a:lnB>
                      <a:noFill/>
                    </a:lnB>
                  </a:tcPr>
                </a:tc>
                <a:extLst>
                  <a:ext uri="{0D108BD9-81ED-4DB2-BD59-A6C34878D82A}">
                    <a16:rowId xmlns="" xmlns:a16="http://schemas.microsoft.com/office/drawing/2014/main" val="10006"/>
                  </a:ext>
                </a:extLst>
              </a:tr>
              <a:tr h="441960">
                <a:tc>
                  <a:txBody>
                    <a:bodyPr/>
                    <a:lstStyle/>
                    <a:p>
                      <a:pPr marL="0" marR="0">
                        <a:lnSpc>
                          <a:spcPct val="115000"/>
                        </a:lnSpc>
                        <a:spcBef>
                          <a:spcPts val="0"/>
                        </a:spcBef>
                        <a:spcAft>
                          <a:spcPts val="0"/>
                        </a:spcAft>
                      </a:pPr>
                      <a:r>
                        <a:rPr lang="en-US" sz="1600" dirty="0">
                          <a:solidFill>
                            <a:schemeClr val="tx2">
                              <a:lumMod val="10000"/>
                            </a:schemeClr>
                          </a:solidFill>
                          <a:effectLst/>
                          <a:latin typeface="Calibri" pitchFamily="34" charset="0"/>
                          <a:ea typeface="Calibri"/>
                          <a:cs typeface="Times New Roman"/>
                        </a:rPr>
                        <a:t>Creating</a:t>
                      </a:r>
                    </a:p>
                  </a:txBody>
                  <a:tcPr marL="49795" marR="49795"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600" dirty="0">
                          <a:solidFill>
                            <a:schemeClr val="tx2">
                              <a:lumMod val="10000"/>
                            </a:schemeClr>
                          </a:solidFill>
                          <a:effectLst/>
                          <a:latin typeface="Calibri" pitchFamily="34" charset="0"/>
                          <a:ea typeface="Calibri"/>
                          <a:cs typeface="Times New Roman"/>
                        </a:rPr>
                        <a:t> </a:t>
                      </a:r>
                    </a:p>
                  </a:txBody>
                  <a:tcPr marL="49795" marR="49795"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1600" dirty="0">
                          <a:solidFill>
                            <a:schemeClr val="tx2">
                              <a:lumMod val="10000"/>
                            </a:schemeClr>
                          </a:solidFill>
                          <a:effectLst/>
                          <a:latin typeface="Calibri" pitchFamily="34" charset="0"/>
                          <a:ea typeface="Calibri"/>
                          <a:cs typeface="Times New Roman"/>
                        </a:rPr>
                        <a:t>Podcasting, Recording videos &amp; Digital Publishing</a:t>
                      </a:r>
                    </a:p>
                  </a:txBody>
                  <a:tcPr marL="49795" marR="49795"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381000" y="438149"/>
            <a:ext cx="8077200" cy="4571999"/>
          </a:xfrm>
          <a:prstGeom prst="rect">
            <a:avLst/>
          </a:prstGeom>
        </p:spPr>
      </p:pic>
    </p:spTree>
    <p:extLst>
      <p:ext uri="{BB962C8B-B14F-4D97-AF65-F5344CB8AC3E}">
        <p14:creationId xmlns:p14="http://schemas.microsoft.com/office/powerpoint/2010/main" val="3216320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361950"/>
            <a:ext cx="7263900" cy="533400"/>
          </a:xfrm>
        </p:spPr>
        <p:txBody>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t>
            </a:r>
            <a:r>
              <a:rPr lang="en-US" sz="2800" b="1" dirty="0">
                <a:latin typeface="Calibri" pitchFamily="34" charset="0"/>
              </a:rPr>
              <a:t>Research Methodology </a:t>
            </a:r>
            <a:endParaRPr lang="en-US" sz="3600" b="1" dirty="0"/>
          </a:p>
        </p:txBody>
      </p:sp>
      <p:sp>
        <p:nvSpPr>
          <p:cNvPr id="4" name="Text Placeholder 3"/>
          <p:cNvSpPr>
            <a:spLocks noGrp="1"/>
          </p:cNvSpPr>
          <p:nvPr>
            <p:ph type="body" idx="1"/>
          </p:nvPr>
        </p:nvSpPr>
        <p:spPr>
          <a:xfrm>
            <a:off x="1092425" y="1352551"/>
            <a:ext cx="3280800" cy="1752600"/>
          </a:xfrm>
        </p:spPr>
        <p:txBody>
          <a:bodyPr/>
          <a:lstStyle/>
          <a:p>
            <a:pPr marL="114300" indent="0">
              <a:buNone/>
            </a:pPr>
            <a:r>
              <a:rPr lang="en-US" sz="2400" dirty="0">
                <a:solidFill>
                  <a:schemeClr val="tx2">
                    <a:lumMod val="10000"/>
                  </a:schemeClr>
                </a:solidFill>
                <a:latin typeface="Calibri" pitchFamily="34" charset="0"/>
              </a:rPr>
              <a:t>Nature: Descriptive research </a:t>
            </a:r>
          </a:p>
          <a:p>
            <a:pPr marL="114300" indent="0">
              <a:buNone/>
            </a:pPr>
            <a:r>
              <a:rPr lang="en-US" sz="2400" dirty="0">
                <a:solidFill>
                  <a:schemeClr val="tx2">
                    <a:lumMod val="10000"/>
                  </a:schemeClr>
                </a:solidFill>
                <a:latin typeface="Calibri" pitchFamily="34" charset="0"/>
              </a:rPr>
              <a:t>Method: Survey research </a:t>
            </a:r>
          </a:p>
        </p:txBody>
      </p:sp>
      <p:sp>
        <p:nvSpPr>
          <p:cNvPr id="5" name="Text Placeholder 4"/>
          <p:cNvSpPr>
            <a:spLocks noGrp="1"/>
          </p:cNvSpPr>
          <p:nvPr>
            <p:ph type="body" idx="2"/>
          </p:nvPr>
        </p:nvSpPr>
        <p:spPr>
          <a:xfrm>
            <a:off x="4770714" y="1352550"/>
            <a:ext cx="3280800" cy="2882475"/>
          </a:xfrm>
        </p:spPr>
        <p:txBody>
          <a:bodyPr/>
          <a:lstStyle/>
          <a:p>
            <a:pPr marL="114300" indent="0">
              <a:buNone/>
            </a:pPr>
            <a:r>
              <a:rPr lang="en-US" sz="2000" b="1" dirty="0">
                <a:solidFill>
                  <a:schemeClr val="tx2">
                    <a:lumMod val="10000"/>
                  </a:schemeClr>
                </a:solidFill>
                <a:latin typeface="Calibri" pitchFamily="34" charset="0"/>
              </a:rPr>
              <a:t>Population </a:t>
            </a:r>
          </a:p>
          <a:p>
            <a:pPr marL="114300" indent="0">
              <a:buNone/>
            </a:pPr>
            <a:r>
              <a:rPr lang="en-US" sz="2000" dirty="0">
                <a:solidFill>
                  <a:schemeClr val="tx2">
                    <a:lumMod val="10000"/>
                  </a:schemeClr>
                </a:solidFill>
                <a:latin typeface="Calibri" pitchFamily="34" charset="0"/>
              </a:rPr>
              <a:t>All the students enrolled during Spring 2019 and full time teachers of faculty of education of one online and one conventional university.</a:t>
            </a:r>
          </a:p>
          <a:p>
            <a:endParaRPr lang="en-US" dirty="0"/>
          </a:p>
          <a:p>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1765" t="9622" r="21765"/>
          <a:stretch/>
        </p:blipFill>
        <p:spPr>
          <a:xfrm>
            <a:off x="990600" y="3142686"/>
            <a:ext cx="1600200" cy="144623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131704"/>
            <a:ext cx="1752600" cy="1457213"/>
          </a:xfrm>
          <a:prstGeom prst="rect">
            <a:avLst/>
          </a:prstGeom>
        </p:spPr>
      </p:pic>
    </p:spTree>
    <p:extLst>
      <p:ext uri="{BB962C8B-B14F-4D97-AF65-F5344CB8AC3E}">
        <p14:creationId xmlns:p14="http://schemas.microsoft.com/office/powerpoint/2010/main" val="25563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1950"/>
            <a:ext cx="7187700" cy="380999"/>
          </a:xfrm>
        </p:spPr>
        <p:txBody>
          <a:bodyPr/>
          <a:lstStyle/>
          <a:p>
            <a:r>
              <a:rPr lang="en-US" dirty="0"/>
              <a:t/>
            </a:r>
            <a:br>
              <a:rPr lang="en-US" dirty="0"/>
            </a:br>
            <a:r>
              <a:rPr lang="en-US" sz="2800" b="1" dirty="0">
                <a:latin typeface="Calibri" pitchFamily="34" charset="0"/>
              </a:rPr>
              <a:t>Sampling Technique and Size</a:t>
            </a:r>
            <a:endParaRPr lang="en-US" b="1" dirty="0"/>
          </a:p>
        </p:txBody>
      </p:sp>
      <p:sp>
        <p:nvSpPr>
          <p:cNvPr id="3" name="Text Placeholder 2"/>
          <p:cNvSpPr>
            <a:spLocks noGrp="1"/>
          </p:cNvSpPr>
          <p:nvPr>
            <p:ph type="body" idx="1"/>
          </p:nvPr>
        </p:nvSpPr>
        <p:spPr>
          <a:xfrm>
            <a:off x="1092424" y="1504950"/>
            <a:ext cx="3631975" cy="2730075"/>
          </a:xfrm>
        </p:spPr>
        <p:txBody>
          <a:bodyPr/>
          <a:lstStyle/>
          <a:p>
            <a:pPr marL="114300" indent="0">
              <a:buNone/>
            </a:pPr>
            <a:r>
              <a:rPr lang="en-US" sz="2000" dirty="0">
                <a:solidFill>
                  <a:schemeClr val="tx2">
                    <a:lumMod val="10000"/>
                  </a:schemeClr>
                </a:solidFill>
                <a:latin typeface="Calibri" pitchFamily="34" charset="0"/>
              </a:rPr>
              <a:t>Students in Faculty Edu.</a:t>
            </a:r>
          </a:p>
          <a:p>
            <a:pPr marL="114300" indent="0">
              <a:buNone/>
            </a:pPr>
            <a:r>
              <a:rPr lang="en-US" sz="2000" dirty="0">
                <a:solidFill>
                  <a:schemeClr val="tx2">
                    <a:lumMod val="10000"/>
                  </a:schemeClr>
                </a:solidFill>
                <a:latin typeface="Calibri" pitchFamily="34" charset="0"/>
              </a:rPr>
              <a:t>1139 in online university and 1809 in conventional university.</a:t>
            </a:r>
          </a:p>
          <a:p>
            <a:pPr marL="114300" indent="0">
              <a:buNone/>
            </a:pPr>
            <a:endParaRPr lang="en-US" sz="2000" dirty="0">
              <a:solidFill>
                <a:schemeClr val="tx2">
                  <a:lumMod val="10000"/>
                </a:schemeClr>
              </a:solidFill>
              <a:latin typeface="Calibri" pitchFamily="34" charset="0"/>
            </a:endParaRPr>
          </a:p>
          <a:p>
            <a:pPr marL="114300" indent="0">
              <a:buNone/>
            </a:pPr>
            <a:r>
              <a:rPr lang="en-US" sz="2000">
                <a:solidFill>
                  <a:schemeClr val="tx2">
                    <a:lumMod val="10000"/>
                  </a:schemeClr>
                </a:solidFill>
                <a:latin typeface="Calibri" pitchFamily="34" charset="0"/>
              </a:rPr>
              <a:t>Sample </a:t>
            </a:r>
            <a:r>
              <a:rPr lang="en-US" sz="2000" dirty="0">
                <a:solidFill>
                  <a:schemeClr val="tx2">
                    <a:lumMod val="10000"/>
                  </a:schemeClr>
                </a:solidFill>
                <a:latin typeface="Calibri" pitchFamily="34" charset="0"/>
              </a:rPr>
              <a:t>of 558 (20%) students </a:t>
            </a:r>
            <a:r>
              <a:rPr lang="en-US" sz="2000">
                <a:solidFill>
                  <a:schemeClr val="tx2">
                    <a:lumMod val="10000"/>
                  </a:schemeClr>
                </a:solidFill>
                <a:latin typeface="Calibri" pitchFamily="34" charset="0"/>
              </a:rPr>
              <a:t>selected using Proportionate sampling </a:t>
            </a:r>
            <a:r>
              <a:rPr lang="en-US" sz="2000" dirty="0">
                <a:solidFill>
                  <a:schemeClr val="tx2">
                    <a:lumMod val="10000"/>
                  </a:schemeClr>
                </a:solidFill>
                <a:latin typeface="Calibri" pitchFamily="34" charset="0"/>
              </a:rPr>
              <a:t>. </a:t>
            </a:r>
          </a:p>
          <a:p>
            <a:endParaRPr lang="en-US" dirty="0"/>
          </a:p>
        </p:txBody>
      </p:sp>
      <p:sp>
        <p:nvSpPr>
          <p:cNvPr id="4" name="Text Placeholder 3"/>
          <p:cNvSpPr>
            <a:spLocks noGrp="1"/>
          </p:cNvSpPr>
          <p:nvPr>
            <p:ph type="body" idx="2"/>
          </p:nvPr>
        </p:nvSpPr>
        <p:spPr>
          <a:xfrm>
            <a:off x="4770714" y="1504951"/>
            <a:ext cx="3280800" cy="2209800"/>
          </a:xfrm>
        </p:spPr>
        <p:txBody>
          <a:bodyPr/>
          <a:lstStyle/>
          <a:p>
            <a:pPr marL="114300" indent="0">
              <a:buNone/>
            </a:pPr>
            <a:r>
              <a:rPr lang="en-US" sz="2000" dirty="0">
                <a:solidFill>
                  <a:schemeClr val="tx2">
                    <a:lumMod val="10000"/>
                  </a:schemeClr>
                </a:solidFill>
                <a:latin typeface="Calibri" pitchFamily="34" charset="0"/>
              </a:rPr>
              <a:t>Teachers</a:t>
            </a:r>
          </a:p>
          <a:p>
            <a:pPr marL="114300" indent="0">
              <a:buNone/>
            </a:pPr>
            <a:r>
              <a:rPr lang="en-US" sz="2000" dirty="0">
                <a:solidFill>
                  <a:schemeClr val="tx2">
                    <a:lumMod val="10000"/>
                  </a:schemeClr>
                </a:solidFill>
                <a:latin typeface="Calibri" pitchFamily="34" charset="0"/>
              </a:rPr>
              <a:t>All the teachers of faculty of education from an on-line and one conventional university were selected through census sampling</a:t>
            </a:r>
          </a:p>
          <a:p>
            <a:endParaRPr lang="en-US" sz="2000" dirty="0"/>
          </a:p>
        </p:txBody>
      </p:sp>
    </p:spTree>
    <p:extLst>
      <p:ext uri="{BB962C8B-B14F-4D97-AF65-F5344CB8AC3E}">
        <p14:creationId xmlns:p14="http://schemas.microsoft.com/office/powerpoint/2010/main" val="4014275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61950"/>
            <a:ext cx="6959100" cy="457200"/>
          </a:xfrm>
        </p:spPr>
        <p:txBody>
          <a:bodyPr/>
          <a:lstStyle/>
          <a:p>
            <a:r>
              <a:rPr lang="en-US" b="1" dirty="0"/>
              <a:t>Instrument   </a:t>
            </a:r>
            <a:r>
              <a:rPr lang="en-US" dirty="0"/>
              <a:t>                     </a:t>
            </a:r>
            <a:r>
              <a:rPr lang="en-US" b="1" dirty="0"/>
              <a:t>Reliability</a:t>
            </a:r>
          </a:p>
        </p:txBody>
      </p:sp>
      <p:sp>
        <p:nvSpPr>
          <p:cNvPr id="3" name="Text Placeholder 2"/>
          <p:cNvSpPr>
            <a:spLocks noGrp="1"/>
          </p:cNvSpPr>
          <p:nvPr>
            <p:ph type="body" idx="1"/>
          </p:nvPr>
        </p:nvSpPr>
        <p:spPr>
          <a:xfrm>
            <a:off x="1092425" y="1123950"/>
            <a:ext cx="3280800" cy="3657600"/>
          </a:xfrm>
        </p:spPr>
        <p:txBody>
          <a:bodyPr/>
          <a:lstStyle/>
          <a:p>
            <a:pPr marL="114300" indent="0">
              <a:buNone/>
            </a:pPr>
            <a:r>
              <a:rPr lang="en-US" dirty="0"/>
              <a:t>Researchers developed the survey by using digital tools mentioned for each level in Bloom’ Digital Taxonomy proposed by Churches (2009).</a:t>
            </a:r>
          </a:p>
          <a:p>
            <a:endParaRPr lang="en-US" dirty="0"/>
          </a:p>
          <a:p>
            <a:pPr marL="114300" indent="0">
              <a:buNone/>
            </a:pPr>
            <a:r>
              <a:rPr lang="en-US" dirty="0"/>
              <a:t>Digital tools associated with each level were identified and divided according to the hierarchical levels of Bloom digital taxonomy i.e. remembering to creativity.  </a:t>
            </a:r>
          </a:p>
        </p:txBody>
      </p:sp>
      <p:sp>
        <p:nvSpPr>
          <p:cNvPr id="4" name="Text Placeholder 3"/>
          <p:cNvSpPr>
            <a:spLocks noGrp="1"/>
          </p:cNvSpPr>
          <p:nvPr>
            <p:ph type="body" idx="2"/>
          </p:nvPr>
        </p:nvSpPr>
        <p:spPr>
          <a:xfrm>
            <a:off x="4770714" y="1047750"/>
            <a:ext cx="3280800" cy="3352800"/>
          </a:xfrm>
        </p:spPr>
        <p:txBody>
          <a:bodyPr/>
          <a:lstStyle/>
          <a:p>
            <a:pPr marL="114300" indent="0">
              <a:buNone/>
            </a:pPr>
            <a:r>
              <a:rPr lang="en-US" dirty="0"/>
              <a:t>Blooms’ Digital Taxonomy</a:t>
            </a:r>
            <a:r>
              <a:rPr lang="en-US" b="1" dirty="0"/>
              <a:t> </a:t>
            </a:r>
            <a:r>
              <a:rPr lang="en-US" dirty="0"/>
              <a:t>questionnaire (BDTQ) was pilot tested from a sample of 40 students.</a:t>
            </a:r>
          </a:p>
          <a:p>
            <a:pPr marL="114300" indent="0">
              <a:buNone/>
            </a:pPr>
            <a:endParaRPr lang="en-US" dirty="0"/>
          </a:p>
          <a:p>
            <a:pPr marL="114300" indent="0">
              <a:buNone/>
            </a:pPr>
            <a:r>
              <a:rPr lang="en-US" dirty="0"/>
              <a:t>The value for blooms’ digital taxonomy is .924 which makes the instrument highly reliable.</a:t>
            </a:r>
          </a:p>
          <a:p>
            <a:pPr marL="114300" indent="0">
              <a:buNone/>
            </a:pPr>
            <a:endParaRPr lang="en-US" dirty="0"/>
          </a:p>
        </p:txBody>
      </p:sp>
    </p:spTree>
    <p:extLst>
      <p:ext uri="{BB962C8B-B14F-4D97-AF65-F5344CB8AC3E}">
        <p14:creationId xmlns:p14="http://schemas.microsoft.com/office/powerpoint/2010/main" val="1683102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48150751"/>
              </p:ext>
            </p:extLst>
          </p:nvPr>
        </p:nvGraphicFramePr>
        <p:xfrm>
          <a:off x="685800" y="1581150"/>
          <a:ext cx="7772400" cy="2523744"/>
        </p:xfrm>
        <a:graphic>
          <a:graphicData uri="http://schemas.openxmlformats.org/drawingml/2006/table">
            <a:tbl>
              <a:tblPr firstRow="1" firstCol="1" bandRow="1"/>
              <a:tblGrid>
                <a:gridCol w="1913881">
                  <a:extLst>
                    <a:ext uri="{9D8B030D-6E8A-4147-A177-3AD203B41FA5}">
                      <a16:colId xmlns="" xmlns:a16="http://schemas.microsoft.com/office/drawing/2014/main" val="20000"/>
                    </a:ext>
                  </a:extLst>
                </a:gridCol>
                <a:gridCol w="1387928">
                  <a:extLst>
                    <a:ext uri="{9D8B030D-6E8A-4147-A177-3AD203B41FA5}">
                      <a16:colId xmlns="" xmlns:a16="http://schemas.microsoft.com/office/drawing/2014/main" val="20001"/>
                    </a:ext>
                  </a:extLst>
                </a:gridCol>
                <a:gridCol w="1534026">
                  <a:extLst>
                    <a:ext uri="{9D8B030D-6E8A-4147-A177-3AD203B41FA5}">
                      <a16:colId xmlns="" xmlns:a16="http://schemas.microsoft.com/office/drawing/2014/main" val="20002"/>
                    </a:ext>
                  </a:extLst>
                </a:gridCol>
                <a:gridCol w="1826222">
                  <a:extLst>
                    <a:ext uri="{9D8B030D-6E8A-4147-A177-3AD203B41FA5}">
                      <a16:colId xmlns="" xmlns:a16="http://schemas.microsoft.com/office/drawing/2014/main" val="20003"/>
                    </a:ext>
                  </a:extLst>
                </a:gridCol>
                <a:gridCol w="1110343">
                  <a:extLst>
                    <a:ext uri="{9D8B030D-6E8A-4147-A177-3AD203B41FA5}">
                      <a16:colId xmlns="" xmlns:a16="http://schemas.microsoft.com/office/drawing/2014/main" val="20004"/>
                    </a:ext>
                  </a:extLst>
                </a:gridCol>
              </a:tblGrid>
              <a:tr h="457200">
                <a:tc>
                  <a:txBody>
                    <a:bodyPr/>
                    <a:lstStyle/>
                    <a:p>
                      <a:pPr marL="0" marR="0">
                        <a:lnSpc>
                          <a:spcPct val="115000"/>
                        </a:lnSpc>
                        <a:spcBef>
                          <a:spcPts val="0"/>
                        </a:spcBef>
                        <a:spcAft>
                          <a:spcPts val="0"/>
                        </a:spcAft>
                      </a:pPr>
                      <a:r>
                        <a:rPr lang="en-US" sz="1600" dirty="0">
                          <a:solidFill>
                            <a:schemeClr val="tx2">
                              <a:lumMod val="10000"/>
                            </a:schemeClr>
                          </a:solidFill>
                          <a:effectLst/>
                          <a:latin typeface="Times New Roman"/>
                          <a:ea typeface="Calibri"/>
                          <a:cs typeface="Times New Roman"/>
                        </a:rPr>
                        <a:t>Universities</a:t>
                      </a:r>
                      <a:endParaRPr lang="en-US" sz="1600" dirty="0">
                        <a:solidFill>
                          <a:schemeClr val="tx2">
                            <a:lumMod val="10000"/>
                          </a:schemeClr>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chemeClr val="tx2">
                              <a:lumMod val="10000"/>
                            </a:schemeClr>
                          </a:solidFill>
                          <a:effectLst/>
                          <a:latin typeface="Times New Roman"/>
                          <a:ea typeface="Calibri"/>
                          <a:cs typeface="Times New Roman"/>
                        </a:rPr>
                        <a:t>Students’ sample size</a:t>
                      </a:r>
                      <a:endParaRPr lang="en-US" sz="1600" dirty="0">
                        <a:solidFill>
                          <a:schemeClr val="tx2">
                            <a:lumMod val="10000"/>
                          </a:schemeClr>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chemeClr val="tx2">
                              <a:lumMod val="10000"/>
                            </a:schemeClr>
                          </a:solidFill>
                          <a:effectLst/>
                          <a:latin typeface="Times New Roman"/>
                          <a:ea typeface="Calibri"/>
                          <a:cs typeface="Times New Roman"/>
                        </a:rPr>
                        <a:t>Response rate</a:t>
                      </a:r>
                      <a:endParaRPr lang="en-US" sz="1600" dirty="0">
                        <a:solidFill>
                          <a:schemeClr val="tx2">
                            <a:lumMod val="10000"/>
                          </a:schemeClr>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chemeClr val="tx2">
                              <a:lumMod val="10000"/>
                            </a:schemeClr>
                          </a:solidFill>
                          <a:effectLst/>
                          <a:latin typeface="Times New Roman"/>
                          <a:ea typeface="Calibri"/>
                          <a:cs typeface="Times New Roman"/>
                        </a:rPr>
                        <a:t>Teachers ‘sample size  (Census)</a:t>
                      </a:r>
                      <a:endParaRPr lang="en-US" sz="1600">
                        <a:solidFill>
                          <a:schemeClr val="tx2">
                            <a:lumMod val="10000"/>
                          </a:schemeClr>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chemeClr val="tx2">
                              <a:lumMod val="10000"/>
                            </a:schemeClr>
                          </a:solidFill>
                          <a:effectLst/>
                          <a:latin typeface="Times New Roman"/>
                          <a:ea typeface="Calibri"/>
                          <a:cs typeface="Times New Roman"/>
                        </a:rPr>
                        <a:t>Response rate</a:t>
                      </a:r>
                      <a:endParaRPr lang="en-US" sz="1600">
                        <a:solidFill>
                          <a:schemeClr val="tx2">
                            <a:lumMod val="10000"/>
                          </a:schemeClr>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57200">
                <a:tc>
                  <a:txBody>
                    <a:bodyPr/>
                    <a:lstStyle/>
                    <a:p>
                      <a:pPr marL="0" marR="0">
                        <a:lnSpc>
                          <a:spcPct val="115000"/>
                        </a:lnSpc>
                        <a:spcBef>
                          <a:spcPts val="0"/>
                        </a:spcBef>
                        <a:spcAft>
                          <a:spcPts val="0"/>
                        </a:spcAft>
                      </a:pPr>
                      <a:r>
                        <a:rPr lang="en-US" sz="1600" dirty="0">
                          <a:solidFill>
                            <a:schemeClr val="tx2">
                              <a:lumMod val="10000"/>
                            </a:schemeClr>
                          </a:solidFill>
                          <a:effectLst/>
                          <a:latin typeface="Times New Roman"/>
                          <a:ea typeface="Calibri"/>
                          <a:cs typeface="Times New Roman"/>
                        </a:rPr>
                        <a:t>University of the Punjab</a:t>
                      </a:r>
                    </a:p>
                    <a:p>
                      <a:pPr marL="0" marR="0">
                        <a:lnSpc>
                          <a:spcPct val="115000"/>
                        </a:lnSpc>
                        <a:spcBef>
                          <a:spcPts val="0"/>
                        </a:spcBef>
                        <a:spcAft>
                          <a:spcPts val="0"/>
                        </a:spcAft>
                      </a:pPr>
                      <a:r>
                        <a:rPr lang="en-US" sz="1600" dirty="0">
                          <a:solidFill>
                            <a:schemeClr val="tx2">
                              <a:lumMod val="10000"/>
                            </a:schemeClr>
                          </a:solidFill>
                          <a:effectLst/>
                          <a:latin typeface="Times New Roman"/>
                          <a:ea typeface="Calibri"/>
                          <a:cs typeface="Times New Roman"/>
                        </a:rPr>
                        <a:t> </a:t>
                      </a:r>
                      <a:endParaRPr lang="en-US" sz="1600" dirty="0">
                        <a:solidFill>
                          <a:schemeClr val="tx2">
                            <a:lumMod val="10000"/>
                          </a:schemeClr>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600">
                          <a:solidFill>
                            <a:schemeClr val="tx2">
                              <a:lumMod val="10000"/>
                            </a:schemeClr>
                          </a:solidFill>
                          <a:effectLst/>
                          <a:latin typeface="Times New Roman"/>
                          <a:ea typeface="Calibri"/>
                          <a:cs typeface="Times New Roman"/>
                        </a:rPr>
                        <a:t>361</a:t>
                      </a:r>
                      <a:endParaRPr lang="en-US" sz="1600">
                        <a:solidFill>
                          <a:schemeClr val="tx2">
                            <a:lumMod val="10000"/>
                          </a:schemeClr>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600" dirty="0">
                          <a:solidFill>
                            <a:schemeClr val="tx2">
                              <a:lumMod val="10000"/>
                            </a:schemeClr>
                          </a:solidFill>
                          <a:effectLst/>
                          <a:latin typeface="Times New Roman"/>
                          <a:ea typeface="Calibri"/>
                          <a:cs typeface="Times New Roman"/>
                        </a:rPr>
                        <a:t>243   (67%)</a:t>
                      </a:r>
                      <a:endParaRPr lang="en-US" sz="1600" dirty="0">
                        <a:solidFill>
                          <a:schemeClr val="tx2">
                            <a:lumMod val="10000"/>
                          </a:schemeClr>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600">
                          <a:solidFill>
                            <a:schemeClr val="tx2">
                              <a:lumMod val="10000"/>
                            </a:schemeClr>
                          </a:solidFill>
                          <a:effectLst/>
                          <a:latin typeface="Times New Roman"/>
                          <a:ea typeface="Calibri"/>
                          <a:cs typeface="Times New Roman"/>
                        </a:rPr>
                        <a:t> 49</a:t>
                      </a:r>
                      <a:endParaRPr lang="en-US" sz="1600">
                        <a:solidFill>
                          <a:schemeClr val="tx2">
                            <a:lumMod val="10000"/>
                          </a:schemeClr>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600">
                          <a:solidFill>
                            <a:schemeClr val="tx2">
                              <a:lumMod val="10000"/>
                            </a:schemeClr>
                          </a:solidFill>
                          <a:effectLst/>
                          <a:latin typeface="Times New Roman"/>
                          <a:ea typeface="Calibri"/>
                          <a:cs typeface="Times New Roman"/>
                        </a:rPr>
                        <a:t>32 (65%)</a:t>
                      </a:r>
                      <a:endParaRPr lang="en-US" sz="1600">
                        <a:solidFill>
                          <a:schemeClr val="tx2">
                            <a:lumMod val="10000"/>
                          </a:schemeClr>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457200">
                <a:tc>
                  <a:txBody>
                    <a:bodyPr/>
                    <a:lstStyle/>
                    <a:p>
                      <a:pPr marL="0" marR="0">
                        <a:lnSpc>
                          <a:spcPct val="115000"/>
                        </a:lnSpc>
                        <a:spcBef>
                          <a:spcPts val="0"/>
                        </a:spcBef>
                        <a:spcAft>
                          <a:spcPts val="0"/>
                        </a:spcAft>
                      </a:pPr>
                      <a:r>
                        <a:rPr lang="en-US" sz="1600">
                          <a:solidFill>
                            <a:schemeClr val="tx2">
                              <a:lumMod val="10000"/>
                            </a:schemeClr>
                          </a:solidFill>
                          <a:effectLst/>
                          <a:latin typeface="Times New Roman"/>
                          <a:ea typeface="Calibri"/>
                          <a:cs typeface="Times New Roman"/>
                        </a:rPr>
                        <a:t>Virtual University of Pakistan </a:t>
                      </a:r>
                      <a:endParaRPr lang="en-US" sz="1600">
                        <a:solidFill>
                          <a:schemeClr val="tx2">
                            <a:lumMod val="10000"/>
                          </a:schemeClr>
                        </a:solidFill>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600">
                          <a:solidFill>
                            <a:schemeClr val="tx2">
                              <a:lumMod val="10000"/>
                            </a:schemeClr>
                          </a:solidFill>
                          <a:effectLst/>
                          <a:latin typeface="Times New Roman"/>
                          <a:ea typeface="Calibri"/>
                          <a:cs typeface="Times New Roman"/>
                        </a:rPr>
                        <a:t>227</a:t>
                      </a:r>
                      <a:endParaRPr lang="en-US" sz="1600">
                        <a:solidFill>
                          <a:schemeClr val="tx2">
                            <a:lumMod val="10000"/>
                          </a:schemeClr>
                        </a:solidFill>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600" dirty="0">
                          <a:solidFill>
                            <a:schemeClr val="tx2">
                              <a:lumMod val="10000"/>
                            </a:schemeClr>
                          </a:solidFill>
                          <a:effectLst/>
                          <a:latin typeface="Times New Roman"/>
                          <a:ea typeface="Calibri"/>
                          <a:cs typeface="Times New Roman"/>
                        </a:rPr>
                        <a:t>184     (82%)</a:t>
                      </a:r>
                      <a:endParaRPr lang="en-US" sz="1600" dirty="0">
                        <a:solidFill>
                          <a:schemeClr val="tx2">
                            <a:lumMod val="10000"/>
                          </a:schemeClr>
                        </a:solidFill>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600">
                          <a:solidFill>
                            <a:schemeClr val="tx2">
                              <a:lumMod val="10000"/>
                            </a:schemeClr>
                          </a:solidFill>
                          <a:effectLst/>
                          <a:latin typeface="Times New Roman"/>
                          <a:ea typeface="Calibri"/>
                          <a:cs typeface="Times New Roman"/>
                        </a:rPr>
                        <a:t> 19</a:t>
                      </a:r>
                      <a:endParaRPr lang="en-US" sz="1600">
                        <a:solidFill>
                          <a:schemeClr val="tx2">
                            <a:lumMod val="10000"/>
                          </a:schemeClr>
                        </a:solidFill>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600">
                          <a:solidFill>
                            <a:schemeClr val="tx2">
                              <a:lumMod val="10000"/>
                            </a:schemeClr>
                          </a:solidFill>
                          <a:effectLst/>
                          <a:latin typeface="Times New Roman"/>
                          <a:ea typeface="Calibri"/>
                          <a:cs typeface="Times New Roman"/>
                        </a:rPr>
                        <a:t>18 (100%)</a:t>
                      </a:r>
                      <a:endParaRPr lang="en-US" sz="1600">
                        <a:solidFill>
                          <a:schemeClr val="tx2">
                            <a:lumMod val="10000"/>
                          </a:schemeClr>
                        </a:solidFill>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 xmlns:a16="http://schemas.microsoft.com/office/drawing/2014/main" val="10002"/>
                  </a:ext>
                </a:extLst>
              </a:tr>
              <a:tr h="457200">
                <a:tc>
                  <a:txBody>
                    <a:bodyPr/>
                    <a:lstStyle/>
                    <a:p>
                      <a:pPr marL="0" marR="0">
                        <a:lnSpc>
                          <a:spcPct val="115000"/>
                        </a:lnSpc>
                        <a:spcBef>
                          <a:spcPts val="0"/>
                        </a:spcBef>
                        <a:spcAft>
                          <a:spcPts val="0"/>
                        </a:spcAft>
                      </a:pPr>
                      <a:r>
                        <a:rPr lang="en-US" sz="1600" dirty="0" smtClean="0">
                          <a:solidFill>
                            <a:schemeClr val="tx2">
                              <a:lumMod val="10000"/>
                            </a:schemeClr>
                          </a:solidFill>
                          <a:effectLst/>
                          <a:latin typeface="Times New Roman"/>
                          <a:ea typeface="Calibri"/>
                          <a:cs typeface="Times New Roman"/>
                        </a:rPr>
                        <a:t>Total</a:t>
                      </a:r>
                      <a:endParaRPr lang="en-US" sz="1600" dirty="0">
                        <a:solidFill>
                          <a:schemeClr val="tx2">
                            <a:lumMod val="10000"/>
                          </a:schemeClr>
                        </a:solidFill>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chemeClr val="tx2">
                              <a:lumMod val="10000"/>
                            </a:schemeClr>
                          </a:solidFill>
                          <a:effectLst/>
                          <a:latin typeface="Times New Roman"/>
                          <a:ea typeface="Calibri"/>
                          <a:cs typeface="Times New Roman"/>
                        </a:rPr>
                        <a:t>588</a:t>
                      </a:r>
                      <a:endParaRPr lang="en-US" sz="1600" dirty="0">
                        <a:solidFill>
                          <a:schemeClr val="tx2">
                            <a:lumMod val="10000"/>
                          </a:schemeClr>
                        </a:solidFill>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chemeClr val="tx2">
                              <a:lumMod val="10000"/>
                            </a:schemeClr>
                          </a:solidFill>
                          <a:effectLst/>
                          <a:latin typeface="Times New Roman"/>
                          <a:ea typeface="Calibri"/>
                          <a:cs typeface="Times New Roman"/>
                        </a:rPr>
                        <a:t> 427</a:t>
                      </a:r>
                      <a:endParaRPr lang="en-US" sz="1600" dirty="0">
                        <a:solidFill>
                          <a:schemeClr val="tx2">
                            <a:lumMod val="10000"/>
                          </a:schemeClr>
                        </a:solidFill>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chemeClr val="tx2">
                              <a:lumMod val="10000"/>
                            </a:schemeClr>
                          </a:solidFill>
                          <a:effectLst/>
                          <a:latin typeface="Times New Roman"/>
                          <a:ea typeface="Calibri"/>
                          <a:cs typeface="Times New Roman"/>
                        </a:rPr>
                        <a:t>68</a:t>
                      </a:r>
                      <a:endParaRPr lang="en-US" sz="1600" dirty="0">
                        <a:solidFill>
                          <a:schemeClr val="tx2">
                            <a:lumMod val="10000"/>
                          </a:schemeClr>
                        </a:solidFill>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chemeClr val="tx2">
                              <a:lumMod val="10000"/>
                            </a:schemeClr>
                          </a:solidFill>
                          <a:effectLst/>
                          <a:latin typeface="Times New Roman"/>
                          <a:ea typeface="Calibri"/>
                          <a:cs typeface="Times New Roman"/>
                        </a:rPr>
                        <a:t>50</a:t>
                      </a:r>
                      <a:endParaRPr lang="en-US" sz="1600" dirty="0">
                        <a:solidFill>
                          <a:schemeClr val="tx2">
                            <a:lumMod val="10000"/>
                          </a:schemeClr>
                        </a:solidFill>
                        <a:effectLst/>
                        <a:latin typeface="Calibri"/>
                        <a:ea typeface="Calibri"/>
                        <a:cs typeface="Times New Roman"/>
                      </a:endParaRPr>
                    </a:p>
                    <a:p>
                      <a:pPr marL="0" marR="0">
                        <a:lnSpc>
                          <a:spcPct val="115000"/>
                        </a:lnSpc>
                        <a:spcBef>
                          <a:spcPts val="0"/>
                        </a:spcBef>
                        <a:spcAft>
                          <a:spcPts val="0"/>
                        </a:spcAft>
                      </a:pPr>
                      <a:r>
                        <a:rPr lang="en-US" sz="1600" dirty="0">
                          <a:solidFill>
                            <a:schemeClr val="tx2">
                              <a:lumMod val="10000"/>
                            </a:schemeClr>
                          </a:solidFill>
                          <a:effectLst/>
                          <a:latin typeface="Times New Roman"/>
                          <a:ea typeface="Calibri"/>
                          <a:cs typeface="Times New Roman"/>
                        </a:rPr>
                        <a:t> </a:t>
                      </a:r>
                      <a:endParaRPr lang="en-US" sz="1600" dirty="0">
                        <a:solidFill>
                          <a:schemeClr val="tx2">
                            <a:lumMod val="10000"/>
                          </a:schemeClr>
                        </a:solidFill>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7" name="Rectangle 1"/>
          <p:cNvSpPr>
            <a:spLocks noChangeArrowheads="1"/>
          </p:cNvSpPr>
          <p:nvPr/>
        </p:nvSpPr>
        <p:spPr bwMode="auto">
          <a:xfrm>
            <a:off x="762000" y="671762"/>
            <a:ext cx="3276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u="none" strike="noStrike" cap="none" normalizeH="0" baseline="0" dirty="0">
                <a:ln>
                  <a:noFill/>
                </a:ln>
                <a:solidFill>
                  <a:schemeClr val="tx2">
                    <a:lumMod val="10000"/>
                  </a:schemeClr>
                </a:solidFill>
                <a:effectLst/>
                <a:latin typeface="Calibri" pitchFamily="34" charset="0"/>
                <a:ea typeface="Calibri" pitchFamily="34" charset="0"/>
                <a:cs typeface="Times New Roman" pitchFamily="18" charset="0"/>
              </a:rPr>
              <a:t>Table</a:t>
            </a:r>
            <a:r>
              <a:rPr kumimoji="0" lang="en-US" sz="2000" b="0" u="none" strike="noStrike" cap="none" normalizeH="0" dirty="0">
                <a:ln>
                  <a:noFill/>
                </a:ln>
                <a:solidFill>
                  <a:schemeClr val="tx2">
                    <a:lumMod val="10000"/>
                  </a:schemeClr>
                </a:solidFill>
                <a:effectLst/>
                <a:latin typeface="Calibri" pitchFamily="34" charset="0"/>
                <a:ea typeface="Calibri" pitchFamily="34" charset="0"/>
                <a:cs typeface="Times New Roman" pitchFamily="18" charset="0"/>
              </a:rPr>
              <a:t> 1</a:t>
            </a:r>
            <a:endParaRPr kumimoji="0" lang="en-US" sz="2000" b="0" u="none" strike="noStrike" cap="none" normalizeH="0" baseline="0" dirty="0">
              <a:ln>
                <a:noFill/>
              </a:ln>
              <a:solidFill>
                <a:schemeClr val="tx2">
                  <a:lumMod val="10000"/>
                </a:schemeClr>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2">
                    <a:lumMod val="10000"/>
                  </a:schemeClr>
                </a:solidFill>
                <a:effectLst/>
                <a:latin typeface="Calibri" pitchFamily="34" charset="0"/>
                <a:ea typeface="Calibri" pitchFamily="34" charset="0"/>
                <a:cs typeface="Times New Roman" pitchFamily="18" charset="0"/>
              </a:rPr>
              <a:t>Response rate of sample</a:t>
            </a:r>
            <a:endParaRPr kumimoji="0" lang="en-US" sz="2000" b="0" i="1" u="none" strike="noStrike" cap="none" normalizeH="0" baseline="0" dirty="0">
              <a:ln>
                <a:noFill/>
              </a:ln>
              <a:solidFill>
                <a:schemeClr val="tx2">
                  <a:lumMod val="10000"/>
                </a:schemeClr>
              </a:solidFill>
              <a:effectLst/>
              <a:latin typeface="Calibri" pitchFamily="34" charset="0"/>
              <a:cs typeface="Arial" pitchFamily="34" charset="0"/>
            </a:endParaRPr>
          </a:p>
        </p:txBody>
      </p:sp>
    </p:spTree>
    <p:extLst>
      <p:ext uri="{BB962C8B-B14F-4D97-AF65-F5344CB8AC3E}">
        <p14:creationId xmlns:p14="http://schemas.microsoft.com/office/powerpoint/2010/main" val="959662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38150"/>
            <a:ext cx="7340100" cy="381000"/>
          </a:xfrm>
        </p:spPr>
        <p:txBody>
          <a:bodyPr/>
          <a:lstStyle/>
          <a:p>
            <a:r>
              <a:rPr lang="en-US" b="1" dirty="0">
                <a:latin typeface="Calibri" pitchFamily="34" charset="0"/>
              </a:rPr>
              <a:t>Data Analysis</a:t>
            </a:r>
          </a:p>
        </p:txBody>
      </p:sp>
      <p:sp>
        <p:nvSpPr>
          <p:cNvPr id="4" name="Text Placeholder 3"/>
          <p:cNvSpPr>
            <a:spLocks noGrp="1"/>
          </p:cNvSpPr>
          <p:nvPr>
            <p:ph type="body" idx="1"/>
          </p:nvPr>
        </p:nvSpPr>
        <p:spPr>
          <a:xfrm>
            <a:off x="1092425" y="1352550"/>
            <a:ext cx="3280800" cy="3200400"/>
          </a:xfrm>
        </p:spPr>
        <p:txBody>
          <a:bodyPr/>
          <a:lstStyle/>
          <a:p>
            <a:pPr marL="114300" indent="0">
              <a:buNone/>
            </a:pPr>
            <a:r>
              <a:rPr lang="en-US" sz="2400" dirty="0">
                <a:solidFill>
                  <a:schemeClr val="tx2">
                    <a:lumMod val="10000"/>
                  </a:schemeClr>
                </a:solidFill>
                <a:latin typeface="Calibri" pitchFamily="34" charset="0"/>
              </a:rPr>
              <a:t>Students’ Data</a:t>
            </a:r>
          </a:p>
          <a:p>
            <a:pPr marL="114300" indent="0">
              <a:buNone/>
            </a:pPr>
            <a:r>
              <a:rPr lang="en-US" sz="2400" dirty="0">
                <a:solidFill>
                  <a:schemeClr val="tx2">
                    <a:lumMod val="10000"/>
                  </a:schemeClr>
                </a:solidFill>
                <a:latin typeface="Calibri" pitchFamily="34" charset="0"/>
              </a:rPr>
              <a:t>A Shapiro-</a:t>
            </a:r>
            <a:r>
              <a:rPr lang="en-US" sz="2400" dirty="0" err="1">
                <a:solidFill>
                  <a:schemeClr val="tx2">
                    <a:lumMod val="10000"/>
                  </a:schemeClr>
                </a:solidFill>
                <a:latin typeface="Calibri" pitchFamily="34" charset="0"/>
              </a:rPr>
              <a:t>Wilk</a:t>
            </a:r>
            <a:r>
              <a:rPr lang="en-US" sz="2400" dirty="0">
                <a:solidFill>
                  <a:schemeClr val="tx2">
                    <a:lumMod val="10000"/>
                  </a:schemeClr>
                </a:solidFill>
                <a:latin typeface="Calibri" pitchFamily="34" charset="0"/>
              </a:rPr>
              <a:t> test applied to see the normality of students’ data. With P –value α= .110  parametric statistic were applied for analysis of students’ data.</a:t>
            </a:r>
          </a:p>
        </p:txBody>
      </p:sp>
      <p:sp>
        <p:nvSpPr>
          <p:cNvPr id="5" name="Text Placeholder 4"/>
          <p:cNvSpPr>
            <a:spLocks noGrp="1"/>
          </p:cNvSpPr>
          <p:nvPr>
            <p:ph type="body" idx="2"/>
          </p:nvPr>
        </p:nvSpPr>
        <p:spPr>
          <a:xfrm>
            <a:off x="4800600" y="1276350"/>
            <a:ext cx="3280800" cy="3200400"/>
          </a:xfrm>
        </p:spPr>
        <p:txBody>
          <a:bodyPr/>
          <a:lstStyle/>
          <a:p>
            <a:pPr marL="114300" indent="0">
              <a:buNone/>
            </a:pPr>
            <a:r>
              <a:rPr lang="en-US" sz="2400" dirty="0">
                <a:solidFill>
                  <a:schemeClr val="tx2">
                    <a:lumMod val="10000"/>
                  </a:schemeClr>
                </a:solidFill>
                <a:latin typeface="Calibri" pitchFamily="34" charset="0"/>
              </a:rPr>
              <a:t>Teachers’ Data</a:t>
            </a:r>
          </a:p>
          <a:p>
            <a:pPr marL="114300" indent="0">
              <a:buNone/>
            </a:pPr>
            <a:r>
              <a:rPr lang="en-US" sz="2400" dirty="0">
                <a:solidFill>
                  <a:schemeClr val="tx2">
                    <a:lumMod val="10000"/>
                  </a:schemeClr>
                </a:solidFill>
                <a:latin typeface="Calibri" pitchFamily="34" charset="0"/>
              </a:rPr>
              <a:t>A Shapiro-</a:t>
            </a:r>
            <a:r>
              <a:rPr lang="en-US" sz="2400" dirty="0" err="1">
                <a:solidFill>
                  <a:schemeClr val="tx2">
                    <a:lumMod val="10000"/>
                  </a:schemeClr>
                </a:solidFill>
                <a:latin typeface="Calibri" pitchFamily="34" charset="0"/>
              </a:rPr>
              <a:t>Wilk</a:t>
            </a:r>
            <a:r>
              <a:rPr lang="en-US" sz="2400" dirty="0">
                <a:solidFill>
                  <a:schemeClr val="tx2">
                    <a:lumMod val="10000"/>
                  </a:schemeClr>
                </a:solidFill>
                <a:latin typeface="Calibri" pitchFamily="34" charset="0"/>
              </a:rPr>
              <a:t> test applied to see the normality of students’ data. With P –value α= .04  non-parametric statistic were applied for analysis of teachers’ data</a:t>
            </a:r>
            <a:r>
              <a:rPr lang="en-US" dirty="0">
                <a:solidFill>
                  <a:schemeClr val="tx2">
                    <a:lumMod val="10000"/>
                  </a:schemeClr>
                </a:solidFill>
                <a:latin typeface="Calibri" pitchFamily="34" charset="0"/>
              </a:rPr>
              <a:t>.</a:t>
            </a:r>
          </a:p>
        </p:txBody>
      </p:sp>
    </p:spTree>
    <p:extLst>
      <p:ext uri="{BB962C8B-B14F-4D97-AF65-F5344CB8AC3E}">
        <p14:creationId xmlns:p14="http://schemas.microsoft.com/office/powerpoint/2010/main" val="840244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62000" y="117961"/>
            <a:ext cx="7391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Calibri" charset="0"/>
                <a:cs typeface="Times New Roman" pitchFamily="18" charset="0"/>
              </a:rPr>
              <a:t>Table 2</a:t>
            </a:r>
            <a:endParaRPr kumimoji="0" lang="en-US" sz="900" b="0" i="0" u="none" strike="noStrike" cap="none" normalizeH="0" baseline="0" dirty="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1" u="none" strike="noStrike" cap="none" normalizeH="0" baseline="0" dirty="0">
                <a:ln>
                  <a:noFill/>
                </a:ln>
                <a:solidFill>
                  <a:schemeClr val="tx1"/>
                </a:solidFill>
                <a:effectLst/>
                <a:latin typeface="+mn-lt"/>
                <a:ea typeface="Calibri" charset="0"/>
                <a:cs typeface="Times New Roman" pitchFamily="18" charset="0"/>
              </a:rPr>
              <a:t>Range, Mean &amp; SD of different levels of Bloom’s Digital Taxonomy for students and teachers</a:t>
            </a:r>
            <a:endParaRPr kumimoji="0" lang="en-US" sz="800" b="0" i="0" u="none" strike="noStrike" cap="none" normalizeH="0" baseline="0" dirty="0">
              <a:ln>
                <a:noFill/>
              </a:ln>
              <a:solidFill>
                <a:schemeClr val="tx1"/>
              </a:solidFill>
              <a:effectLst/>
              <a:latin typeface="+mn-lt"/>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74329783"/>
              </p:ext>
            </p:extLst>
          </p:nvPr>
        </p:nvGraphicFramePr>
        <p:xfrm>
          <a:off x="761999" y="643168"/>
          <a:ext cx="8153399" cy="3947276"/>
        </p:xfrm>
        <a:graphic>
          <a:graphicData uri="http://schemas.openxmlformats.org/drawingml/2006/table">
            <a:tbl>
              <a:tblPr/>
              <a:tblGrid>
                <a:gridCol w="2430339">
                  <a:extLst>
                    <a:ext uri="{9D8B030D-6E8A-4147-A177-3AD203B41FA5}">
                      <a16:colId xmlns="" xmlns:a16="http://schemas.microsoft.com/office/drawing/2014/main" val="20000"/>
                    </a:ext>
                  </a:extLst>
                </a:gridCol>
                <a:gridCol w="940777">
                  <a:extLst>
                    <a:ext uri="{9D8B030D-6E8A-4147-A177-3AD203B41FA5}">
                      <a16:colId xmlns="" xmlns:a16="http://schemas.microsoft.com/office/drawing/2014/main" val="20001"/>
                    </a:ext>
                  </a:extLst>
                </a:gridCol>
                <a:gridCol w="783981">
                  <a:extLst>
                    <a:ext uri="{9D8B030D-6E8A-4147-A177-3AD203B41FA5}">
                      <a16:colId xmlns="" xmlns:a16="http://schemas.microsoft.com/office/drawing/2014/main" val="20002"/>
                    </a:ext>
                  </a:extLst>
                </a:gridCol>
                <a:gridCol w="783981">
                  <a:extLst>
                    <a:ext uri="{9D8B030D-6E8A-4147-A177-3AD203B41FA5}">
                      <a16:colId xmlns="" xmlns:a16="http://schemas.microsoft.com/office/drawing/2014/main" val="20003"/>
                    </a:ext>
                  </a:extLst>
                </a:gridCol>
                <a:gridCol w="705582">
                  <a:extLst>
                    <a:ext uri="{9D8B030D-6E8A-4147-A177-3AD203B41FA5}">
                      <a16:colId xmlns="" xmlns:a16="http://schemas.microsoft.com/office/drawing/2014/main" val="20004"/>
                    </a:ext>
                  </a:extLst>
                </a:gridCol>
                <a:gridCol w="783981">
                  <a:extLst>
                    <a:ext uri="{9D8B030D-6E8A-4147-A177-3AD203B41FA5}">
                      <a16:colId xmlns="" xmlns:a16="http://schemas.microsoft.com/office/drawing/2014/main" val="20005"/>
                    </a:ext>
                  </a:extLst>
                </a:gridCol>
                <a:gridCol w="862379">
                  <a:extLst>
                    <a:ext uri="{9D8B030D-6E8A-4147-A177-3AD203B41FA5}">
                      <a16:colId xmlns="" xmlns:a16="http://schemas.microsoft.com/office/drawing/2014/main" val="20006"/>
                    </a:ext>
                  </a:extLst>
                </a:gridCol>
                <a:gridCol w="862379">
                  <a:extLst>
                    <a:ext uri="{9D8B030D-6E8A-4147-A177-3AD203B41FA5}">
                      <a16:colId xmlns="" xmlns:a16="http://schemas.microsoft.com/office/drawing/2014/main" val="20007"/>
                    </a:ext>
                  </a:extLst>
                </a:gridCol>
              </a:tblGrid>
              <a:tr h="384723">
                <a:tc>
                  <a:txBody>
                    <a:bodyPr/>
                    <a:lstStyle/>
                    <a:p>
                      <a:pPr marL="0" marR="0">
                        <a:lnSpc>
                          <a:spcPct val="115000"/>
                        </a:lnSpc>
                        <a:spcBef>
                          <a:spcPts val="0"/>
                        </a:spcBef>
                        <a:spcAft>
                          <a:spcPts val="0"/>
                        </a:spcAft>
                      </a:pPr>
                      <a:r>
                        <a:rPr lang="en-US" sz="1200" dirty="0">
                          <a:effectLst/>
                          <a:latin typeface="+mn-lt"/>
                          <a:ea typeface="Calibri"/>
                          <a:cs typeface="Times New Roman"/>
                        </a:rPr>
                        <a:t>Levels of Bloom’s Digital Taxonomy Sections</a:t>
                      </a:r>
                    </a:p>
                  </a:txBody>
                  <a:tcPr marL="52014" marR="5201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38100" marR="38100" algn="ctr">
                        <a:lnSpc>
                          <a:spcPts val="1600"/>
                        </a:lnSpc>
                        <a:spcBef>
                          <a:spcPts val="0"/>
                        </a:spcBef>
                        <a:spcAft>
                          <a:spcPts val="0"/>
                        </a:spcAft>
                      </a:pPr>
                      <a:r>
                        <a:rPr lang="en-US" sz="1200" dirty="0">
                          <a:effectLst/>
                          <a:latin typeface="+mn-lt"/>
                          <a:ea typeface="Calibri"/>
                          <a:cs typeface="Times New Roman"/>
                        </a:rPr>
                        <a:t>Students (N= 427) </a:t>
                      </a:r>
                    </a:p>
                  </a:txBody>
                  <a:tcPr marL="52014" marR="5201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38100" marR="38100" algn="ctr">
                        <a:lnSpc>
                          <a:spcPts val="1600"/>
                        </a:lnSpc>
                        <a:spcBef>
                          <a:spcPts val="0"/>
                        </a:spcBef>
                        <a:spcAft>
                          <a:spcPts val="0"/>
                        </a:spcAft>
                      </a:pPr>
                      <a:r>
                        <a:rPr lang="en-US" sz="1200">
                          <a:effectLst/>
                          <a:latin typeface="+mn-lt"/>
                          <a:ea typeface="Calibri"/>
                          <a:cs typeface="Times New Roman"/>
                        </a:rPr>
                        <a:t>Teachers (N= 50) </a:t>
                      </a:r>
                    </a:p>
                  </a:txBody>
                  <a:tcPr marL="52014" marR="5201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422346">
                <a:tc>
                  <a:txBody>
                    <a:bodyPr/>
                    <a:lstStyle/>
                    <a:p>
                      <a:pPr marL="0" marR="0">
                        <a:lnSpc>
                          <a:spcPct val="115000"/>
                        </a:lnSpc>
                        <a:spcBef>
                          <a:spcPts val="0"/>
                        </a:spcBef>
                        <a:spcAft>
                          <a:spcPts val="0"/>
                        </a:spcAft>
                      </a:pPr>
                      <a:r>
                        <a:rPr lang="en-US" sz="1200" dirty="0">
                          <a:effectLst/>
                          <a:latin typeface="+mn-lt"/>
                          <a:ea typeface="Calibri"/>
                          <a:cs typeface="Times New Roman"/>
                        </a:rPr>
                        <a:t> </a:t>
                      </a:r>
                    </a:p>
                    <a:p>
                      <a:pPr marL="0" marR="0">
                        <a:lnSpc>
                          <a:spcPct val="115000"/>
                        </a:lnSpc>
                        <a:spcBef>
                          <a:spcPts val="0"/>
                        </a:spcBef>
                        <a:spcAft>
                          <a:spcPts val="0"/>
                        </a:spcAft>
                      </a:pPr>
                      <a:r>
                        <a:rPr lang="en-US" sz="1200" dirty="0">
                          <a:effectLst/>
                          <a:latin typeface="+mn-lt"/>
                          <a:ea typeface="Calibri"/>
                          <a:cs typeface="Times New Roman"/>
                        </a:rPr>
                        <a:t>Sections (I-X)</a:t>
                      </a:r>
                    </a:p>
                  </a:txBody>
                  <a:tcPr marL="52014" marR="5201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Bef>
                          <a:spcPts val="0"/>
                        </a:spcBef>
                        <a:spcAft>
                          <a:spcPts val="0"/>
                        </a:spcAft>
                      </a:pPr>
                      <a:r>
                        <a:rPr lang="en-US" sz="1200" dirty="0">
                          <a:effectLst/>
                          <a:latin typeface="+mn-lt"/>
                          <a:ea typeface="Calibri"/>
                          <a:cs typeface="Times New Roman"/>
                        </a:rPr>
                        <a:t>AR*</a:t>
                      </a:r>
                    </a:p>
                  </a:txBody>
                  <a:tcPr marL="52014" marR="5201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8100" algn="ctr">
                        <a:lnSpc>
                          <a:spcPts val="1600"/>
                        </a:lnSpc>
                        <a:spcBef>
                          <a:spcPts val="0"/>
                        </a:spcBef>
                        <a:spcAft>
                          <a:spcPts val="0"/>
                        </a:spcAft>
                      </a:pPr>
                      <a:r>
                        <a:rPr lang="en-US" sz="1200">
                          <a:effectLst/>
                          <a:latin typeface="+mn-lt"/>
                          <a:ea typeface="Calibri"/>
                          <a:cs typeface="Times New Roman"/>
                        </a:rPr>
                        <a:t>Range</a:t>
                      </a:r>
                    </a:p>
                    <a:p>
                      <a:pPr marL="0" marR="38100" algn="ctr">
                        <a:lnSpc>
                          <a:spcPts val="1600"/>
                        </a:lnSpc>
                        <a:spcBef>
                          <a:spcPts val="0"/>
                        </a:spcBef>
                        <a:spcAft>
                          <a:spcPts val="0"/>
                        </a:spcAft>
                      </a:pPr>
                      <a:r>
                        <a:rPr lang="en-US" sz="1200">
                          <a:effectLst/>
                          <a:latin typeface="+mn-lt"/>
                          <a:ea typeface="Calibri"/>
                          <a:cs typeface="Times New Roman"/>
                        </a:rPr>
                        <a:t> </a:t>
                      </a:r>
                    </a:p>
                  </a:txBody>
                  <a:tcPr marL="52014" marR="5201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8100" algn="ctr">
                        <a:lnSpc>
                          <a:spcPts val="1600"/>
                        </a:lnSpc>
                        <a:spcBef>
                          <a:spcPts val="0"/>
                        </a:spcBef>
                        <a:spcAft>
                          <a:spcPts val="0"/>
                        </a:spcAft>
                      </a:pPr>
                      <a:r>
                        <a:rPr lang="en-US" sz="1200">
                          <a:effectLst/>
                          <a:latin typeface="+mn-lt"/>
                          <a:ea typeface="Calibri"/>
                          <a:cs typeface="Times New Roman"/>
                        </a:rPr>
                        <a:t>Mean</a:t>
                      </a:r>
                    </a:p>
                  </a:txBody>
                  <a:tcPr marL="52014" marR="5201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8100">
                        <a:lnSpc>
                          <a:spcPts val="1600"/>
                        </a:lnSpc>
                        <a:spcBef>
                          <a:spcPts val="0"/>
                        </a:spcBef>
                        <a:spcAft>
                          <a:spcPts val="0"/>
                        </a:spcAft>
                      </a:pPr>
                      <a:r>
                        <a:rPr lang="en-US" sz="1200">
                          <a:effectLst/>
                          <a:latin typeface="+mn-lt"/>
                          <a:ea typeface="Calibri"/>
                          <a:cs typeface="Times New Roman"/>
                        </a:rPr>
                        <a:t>SD</a:t>
                      </a:r>
                    </a:p>
                  </a:txBody>
                  <a:tcPr marL="52014" marR="5201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Range</a:t>
                      </a:r>
                    </a:p>
                  </a:txBody>
                  <a:tcPr marL="52014" marR="5201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Mean</a:t>
                      </a:r>
                    </a:p>
                  </a:txBody>
                  <a:tcPr marL="52014" marR="5201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SD</a:t>
                      </a:r>
                    </a:p>
                  </a:txBody>
                  <a:tcPr marL="52014" marR="5201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80576">
                <a:tc>
                  <a:txBody>
                    <a:bodyPr/>
                    <a:lstStyle/>
                    <a:p>
                      <a:pPr marL="0" marR="38100">
                        <a:lnSpc>
                          <a:spcPts val="1600"/>
                        </a:lnSpc>
                        <a:spcBef>
                          <a:spcPts val="0"/>
                        </a:spcBef>
                        <a:spcAft>
                          <a:spcPts val="0"/>
                        </a:spcAft>
                      </a:pPr>
                      <a:r>
                        <a:rPr lang="en-US" sz="1200" dirty="0">
                          <a:effectLst/>
                          <a:latin typeface="+mn-lt"/>
                          <a:ea typeface="Calibri"/>
                          <a:cs typeface="Times New Roman"/>
                        </a:rPr>
                        <a:t>Remembering (Bookmarking)</a:t>
                      </a:r>
                    </a:p>
                  </a:txBody>
                  <a:tcPr marL="52014" marR="5201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4-20</a:t>
                      </a:r>
                    </a:p>
                  </a:txBody>
                  <a:tcPr marL="52014" marR="5201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16</a:t>
                      </a:r>
                    </a:p>
                  </a:txBody>
                  <a:tcPr marL="52014" marR="5201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12.07</a:t>
                      </a:r>
                    </a:p>
                  </a:txBody>
                  <a:tcPr marL="52014" marR="5201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3.19</a:t>
                      </a:r>
                    </a:p>
                  </a:txBody>
                  <a:tcPr marL="52014" marR="5201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14</a:t>
                      </a:r>
                    </a:p>
                  </a:txBody>
                  <a:tcPr marL="52014" marR="5201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12.70</a:t>
                      </a:r>
                    </a:p>
                  </a:txBody>
                  <a:tcPr marL="52014" marR="5201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3.13</a:t>
                      </a:r>
                    </a:p>
                  </a:txBody>
                  <a:tcPr marL="52014" marR="52014"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2"/>
                  </a:ext>
                </a:extLst>
              </a:tr>
              <a:tr h="280576">
                <a:tc>
                  <a:txBody>
                    <a:bodyPr/>
                    <a:lstStyle/>
                    <a:p>
                      <a:pPr marL="0" marR="38100">
                        <a:lnSpc>
                          <a:spcPts val="1600"/>
                        </a:lnSpc>
                        <a:spcBef>
                          <a:spcPts val="0"/>
                        </a:spcBef>
                        <a:spcAft>
                          <a:spcPts val="0"/>
                        </a:spcAft>
                      </a:pPr>
                      <a:r>
                        <a:rPr lang="en-US" sz="1200" dirty="0">
                          <a:solidFill>
                            <a:srgbClr val="C00000"/>
                          </a:solidFill>
                          <a:effectLst/>
                          <a:latin typeface="+mn-lt"/>
                          <a:ea typeface="Calibri"/>
                          <a:cs typeface="Times New Roman"/>
                        </a:rPr>
                        <a:t>Understanding (Advance searching)</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dirty="0">
                          <a:solidFill>
                            <a:schemeClr val="tx1"/>
                          </a:solidFill>
                          <a:effectLst/>
                          <a:latin typeface="+mn-lt"/>
                          <a:ea typeface="Calibri"/>
                          <a:cs typeface="Times New Roman"/>
                        </a:rPr>
                        <a:t>4-20</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dirty="0">
                          <a:solidFill>
                            <a:schemeClr val="tx1"/>
                          </a:solidFill>
                          <a:effectLst/>
                          <a:latin typeface="+mn-lt"/>
                          <a:ea typeface="Calibri"/>
                          <a:cs typeface="Times New Roman"/>
                        </a:rPr>
                        <a:t>16</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dirty="0">
                          <a:solidFill>
                            <a:schemeClr val="tx1"/>
                          </a:solidFill>
                          <a:effectLst/>
                          <a:latin typeface="+mn-lt"/>
                          <a:ea typeface="Calibri"/>
                          <a:cs typeface="Times New Roman"/>
                        </a:rPr>
                        <a:t>15.34</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dirty="0">
                          <a:solidFill>
                            <a:schemeClr val="tx1"/>
                          </a:solidFill>
                          <a:effectLst/>
                          <a:latin typeface="+mn-lt"/>
                          <a:ea typeface="Calibri"/>
                          <a:cs typeface="Times New Roman"/>
                        </a:rPr>
                        <a:t>3.48</a:t>
                      </a:r>
                    </a:p>
                  </a:txBody>
                  <a:tcPr marL="52014" marR="5201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38100" marR="38100" algn="ctr">
                        <a:lnSpc>
                          <a:spcPts val="1600"/>
                        </a:lnSpc>
                        <a:spcBef>
                          <a:spcPts val="0"/>
                        </a:spcBef>
                        <a:spcAft>
                          <a:spcPts val="0"/>
                        </a:spcAft>
                      </a:pPr>
                      <a:r>
                        <a:rPr lang="en-US" sz="1200" dirty="0">
                          <a:solidFill>
                            <a:srgbClr val="C00000"/>
                          </a:solidFill>
                          <a:effectLst/>
                          <a:latin typeface="+mn-lt"/>
                          <a:ea typeface="Calibri"/>
                          <a:cs typeface="Times New Roman"/>
                        </a:rPr>
                        <a:t>12</a:t>
                      </a:r>
                    </a:p>
                  </a:txBody>
                  <a:tcPr marL="52014" marR="5201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38100" marR="38100" algn="ctr">
                        <a:lnSpc>
                          <a:spcPts val="1600"/>
                        </a:lnSpc>
                        <a:spcBef>
                          <a:spcPts val="0"/>
                        </a:spcBef>
                        <a:spcAft>
                          <a:spcPts val="0"/>
                        </a:spcAft>
                      </a:pPr>
                      <a:r>
                        <a:rPr lang="en-US" sz="1200" dirty="0">
                          <a:solidFill>
                            <a:srgbClr val="C00000"/>
                          </a:solidFill>
                          <a:effectLst/>
                          <a:latin typeface="+mn-lt"/>
                          <a:ea typeface="Calibri"/>
                          <a:cs typeface="Times New Roman"/>
                        </a:rPr>
                        <a:t>14.08</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dirty="0">
                          <a:solidFill>
                            <a:srgbClr val="C00000"/>
                          </a:solidFill>
                          <a:effectLst/>
                          <a:latin typeface="+mn-lt"/>
                          <a:ea typeface="Calibri"/>
                          <a:cs typeface="Times New Roman"/>
                        </a:rPr>
                        <a:t>2.92</a:t>
                      </a:r>
                    </a:p>
                  </a:txBody>
                  <a:tcPr marL="52014" marR="52014" marT="0" marB="0">
                    <a:lnL>
                      <a:noFill/>
                    </a:lnL>
                    <a:lnR>
                      <a:noFill/>
                    </a:lnR>
                    <a:lnT>
                      <a:noFill/>
                    </a:lnT>
                    <a:lnB>
                      <a:noFill/>
                    </a:lnB>
                  </a:tcPr>
                </a:tc>
                <a:extLst>
                  <a:ext uri="{0D108BD9-81ED-4DB2-BD59-A6C34878D82A}">
                    <a16:rowId xmlns="" xmlns:a16="http://schemas.microsoft.com/office/drawing/2014/main" val="10003"/>
                  </a:ext>
                </a:extLst>
              </a:tr>
              <a:tr h="280576">
                <a:tc>
                  <a:txBody>
                    <a:bodyPr/>
                    <a:lstStyle/>
                    <a:p>
                      <a:pPr marL="0" marR="38100">
                        <a:lnSpc>
                          <a:spcPts val="1600"/>
                        </a:lnSpc>
                        <a:spcBef>
                          <a:spcPts val="0"/>
                        </a:spcBef>
                        <a:spcAft>
                          <a:spcPts val="0"/>
                        </a:spcAft>
                      </a:pPr>
                      <a:r>
                        <a:rPr lang="en-US" sz="1200">
                          <a:effectLst/>
                          <a:latin typeface="+mn-lt"/>
                          <a:ea typeface="Calibri"/>
                          <a:cs typeface="Times New Roman"/>
                        </a:rPr>
                        <a:t>Understanding (Blog Journaling)</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5-25</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dirty="0">
                          <a:effectLst/>
                          <a:latin typeface="+mn-lt"/>
                          <a:ea typeface="Calibri"/>
                          <a:cs typeface="Times New Roman"/>
                        </a:rPr>
                        <a:t>20</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12.03</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dirty="0">
                          <a:effectLst/>
                          <a:latin typeface="+mn-lt"/>
                          <a:ea typeface="Calibri"/>
                          <a:cs typeface="Times New Roman"/>
                        </a:rPr>
                        <a:t>5.27</a:t>
                      </a:r>
                    </a:p>
                  </a:txBody>
                  <a:tcPr marL="52014" marR="5201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20</a:t>
                      </a:r>
                    </a:p>
                  </a:txBody>
                  <a:tcPr marL="52014" marR="5201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13.84</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4.14</a:t>
                      </a:r>
                    </a:p>
                  </a:txBody>
                  <a:tcPr marL="52014" marR="52014" marT="0" marB="0">
                    <a:lnL>
                      <a:noFill/>
                    </a:lnL>
                    <a:lnR>
                      <a:noFill/>
                    </a:lnR>
                    <a:lnT>
                      <a:noFill/>
                    </a:lnT>
                    <a:lnB>
                      <a:noFill/>
                    </a:lnB>
                  </a:tcPr>
                </a:tc>
                <a:extLst>
                  <a:ext uri="{0D108BD9-81ED-4DB2-BD59-A6C34878D82A}">
                    <a16:rowId xmlns="" xmlns:a16="http://schemas.microsoft.com/office/drawing/2014/main" val="10004"/>
                  </a:ext>
                </a:extLst>
              </a:tr>
              <a:tr h="280576">
                <a:tc>
                  <a:txBody>
                    <a:bodyPr/>
                    <a:lstStyle/>
                    <a:p>
                      <a:pPr marL="0" marR="38100">
                        <a:lnSpc>
                          <a:spcPts val="1600"/>
                        </a:lnSpc>
                        <a:spcBef>
                          <a:spcPts val="0"/>
                        </a:spcBef>
                        <a:spcAft>
                          <a:spcPts val="0"/>
                        </a:spcAft>
                      </a:pPr>
                      <a:r>
                        <a:rPr lang="en-US" sz="1200">
                          <a:effectLst/>
                          <a:latin typeface="+mn-lt"/>
                          <a:ea typeface="Calibri"/>
                          <a:cs typeface="Times New Roman"/>
                        </a:rPr>
                        <a:t>Applying (Content Authoring)</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5-25</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20</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dirty="0">
                          <a:effectLst/>
                          <a:latin typeface="+mn-lt"/>
                          <a:ea typeface="Calibri"/>
                          <a:cs typeface="Times New Roman"/>
                        </a:rPr>
                        <a:t>12.56</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4.46</a:t>
                      </a:r>
                    </a:p>
                  </a:txBody>
                  <a:tcPr marL="52014" marR="5201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17</a:t>
                      </a:r>
                    </a:p>
                  </a:txBody>
                  <a:tcPr marL="52014" marR="5201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15.70</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4.39</a:t>
                      </a:r>
                    </a:p>
                  </a:txBody>
                  <a:tcPr marL="52014" marR="52014" marT="0" marB="0">
                    <a:lnL>
                      <a:noFill/>
                    </a:lnL>
                    <a:lnR>
                      <a:noFill/>
                    </a:lnR>
                    <a:lnT>
                      <a:noFill/>
                    </a:lnT>
                    <a:lnB>
                      <a:noFill/>
                    </a:lnB>
                  </a:tcPr>
                </a:tc>
                <a:extLst>
                  <a:ext uri="{0D108BD9-81ED-4DB2-BD59-A6C34878D82A}">
                    <a16:rowId xmlns="" xmlns:a16="http://schemas.microsoft.com/office/drawing/2014/main" val="10005"/>
                  </a:ext>
                </a:extLst>
              </a:tr>
              <a:tr h="409472">
                <a:tc>
                  <a:txBody>
                    <a:bodyPr/>
                    <a:lstStyle/>
                    <a:p>
                      <a:pPr marL="0" marR="38100">
                        <a:lnSpc>
                          <a:spcPts val="1600"/>
                        </a:lnSpc>
                        <a:spcBef>
                          <a:spcPts val="0"/>
                        </a:spcBef>
                        <a:spcAft>
                          <a:spcPts val="0"/>
                        </a:spcAft>
                      </a:pPr>
                      <a:r>
                        <a:rPr lang="en-US" sz="1200" dirty="0">
                          <a:solidFill>
                            <a:srgbClr val="C00000"/>
                          </a:solidFill>
                          <a:effectLst/>
                          <a:latin typeface="+mn-lt"/>
                          <a:ea typeface="Calibri"/>
                          <a:cs typeface="Times New Roman"/>
                        </a:rPr>
                        <a:t>Applying (Collaborating using e-tools)</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dirty="0">
                          <a:solidFill>
                            <a:srgbClr val="C00000"/>
                          </a:solidFill>
                          <a:effectLst/>
                          <a:latin typeface="+mn-lt"/>
                          <a:ea typeface="Calibri"/>
                          <a:cs typeface="Times New Roman"/>
                        </a:rPr>
                        <a:t>5-25</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dirty="0">
                          <a:solidFill>
                            <a:srgbClr val="C00000"/>
                          </a:solidFill>
                          <a:effectLst/>
                          <a:latin typeface="+mn-lt"/>
                          <a:ea typeface="Calibri"/>
                          <a:cs typeface="Times New Roman"/>
                        </a:rPr>
                        <a:t>20</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dirty="0">
                          <a:solidFill>
                            <a:srgbClr val="C00000"/>
                          </a:solidFill>
                          <a:effectLst/>
                          <a:latin typeface="+mn-lt"/>
                          <a:ea typeface="Calibri"/>
                          <a:cs typeface="Times New Roman"/>
                        </a:rPr>
                        <a:t>23.77</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dirty="0">
                          <a:solidFill>
                            <a:srgbClr val="C00000"/>
                          </a:solidFill>
                          <a:effectLst/>
                          <a:latin typeface="+mn-lt"/>
                          <a:ea typeface="Calibri"/>
                          <a:cs typeface="Times New Roman"/>
                        </a:rPr>
                        <a:t>6.92</a:t>
                      </a:r>
                    </a:p>
                  </a:txBody>
                  <a:tcPr marL="52014" marR="5201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15</a:t>
                      </a:r>
                    </a:p>
                  </a:txBody>
                  <a:tcPr marL="52014" marR="5201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17.14</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3.21</a:t>
                      </a:r>
                    </a:p>
                  </a:txBody>
                  <a:tcPr marL="52014" marR="52014" marT="0" marB="0">
                    <a:lnL>
                      <a:noFill/>
                    </a:lnL>
                    <a:lnR>
                      <a:noFill/>
                    </a:lnR>
                    <a:lnT>
                      <a:noFill/>
                    </a:lnT>
                    <a:lnB>
                      <a:noFill/>
                    </a:lnB>
                  </a:tcPr>
                </a:tc>
                <a:extLst>
                  <a:ext uri="{0D108BD9-81ED-4DB2-BD59-A6C34878D82A}">
                    <a16:rowId xmlns="" xmlns:a16="http://schemas.microsoft.com/office/drawing/2014/main" val="10006"/>
                  </a:ext>
                </a:extLst>
              </a:tr>
              <a:tr h="328155">
                <a:tc>
                  <a:txBody>
                    <a:bodyPr/>
                    <a:lstStyle/>
                    <a:p>
                      <a:pPr marL="0" marR="38100">
                        <a:lnSpc>
                          <a:spcPts val="1600"/>
                        </a:lnSpc>
                        <a:spcBef>
                          <a:spcPts val="0"/>
                        </a:spcBef>
                        <a:spcAft>
                          <a:spcPts val="0"/>
                        </a:spcAft>
                      </a:pPr>
                      <a:r>
                        <a:rPr lang="en-US" sz="1200" dirty="0">
                          <a:solidFill>
                            <a:srgbClr val="C00000"/>
                          </a:solidFill>
                          <a:effectLst/>
                          <a:latin typeface="+mn-lt"/>
                          <a:ea typeface="Calibri"/>
                          <a:cs typeface="Times New Roman"/>
                        </a:rPr>
                        <a:t>Applying (Skyping</a:t>
                      </a:r>
                      <a:r>
                        <a:rPr lang="en-US" sz="1200" dirty="0" smtClean="0">
                          <a:solidFill>
                            <a:srgbClr val="C00000"/>
                          </a:solidFill>
                          <a:effectLst/>
                          <a:latin typeface="+mn-lt"/>
                          <a:ea typeface="Calibri"/>
                          <a:cs typeface="Times New Roman"/>
                        </a:rPr>
                        <a:t>)</a:t>
                      </a:r>
                      <a:endParaRPr lang="en-US" sz="1200" dirty="0">
                        <a:solidFill>
                          <a:srgbClr val="C00000"/>
                        </a:solidFill>
                        <a:effectLst/>
                        <a:latin typeface="+mn-lt"/>
                        <a:ea typeface="Calibri"/>
                        <a:cs typeface="Times New Roman"/>
                      </a:endParaRP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dirty="0">
                          <a:solidFill>
                            <a:srgbClr val="C00000"/>
                          </a:solidFill>
                          <a:effectLst/>
                          <a:latin typeface="+mn-lt"/>
                          <a:ea typeface="Calibri"/>
                          <a:cs typeface="Times New Roman"/>
                        </a:rPr>
                        <a:t>8-40</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dirty="0">
                          <a:solidFill>
                            <a:srgbClr val="C00000"/>
                          </a:solidFill>
                          <a:effectLst/>
                          <a:latin typeface="+mn-lt"/>
                          <a:ea typeface="Calibri"/>
                          <a:cs typeface="Times New Roman"/>
                        </a:rPr>
                        <a:t>32</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dirty="0">
                          <a:solidFill>
                            <a:srgbClr val="C00000"/>
                          </a:solidFill>
                          <a:effectLst/>
                          <a:latin typeface="+mn-lt"/>
                          <a:ea typeface="Calibri"/>
                          <a:cs typeface="Times New Roman"/>
                        </a:rPr>
                        <a:t>16.45</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dirty="0">
                          <a:solidFill>
                            <a:srgbClr val="C00000"/>
                          </a:solidFill>
                          <a:effectLst/>
                          <a:latin typeface="+mn-lt"/>
                          <a:ea typeface="Calibri"/>
                          <a:cs typeface="Times New Roman"/>
                        </a:rPr>
                        <a:t>4.31</a:t>
                      </a:r>
                    </a:p>
                  </a:txBody>
                  <a:tcPr marL="52014" marR="5201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38100" marR="38100" algn="ctr">
                        <a:lnSpc>
                          <a:spcPts val="1600"/>
                        </a:lnSpc>
                        <a:spcBef>
                          <a:spcPts val="0"/>
                        </a:spcBef>
                        <a:spcAft>
                          <a:spcPts val="0"/>
                        </a:spcAft>
                      </a:pPr>
                      <a:r>
                        <a:rPr lang="en-US" sz="1200" dirty="0">
                          <a:solidFill>
                            <a:srgbClr val="C00000"/>
                          </a:solidFill>
                          <a:effectLst/>
                          <a:latin typeface="+mn-lt"/>
                          <a:ea typeface="Calibri"/>
                          <a:cs typeface="Times New Roman"/>
                        </a:rPr>
                        <a:t>40</a:t>
                      </a:r>
                    </a:p>
                  </a:txBody>
                  <a:tcPr marL="52014" marR="5201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38100" marR="38100" algn="ctr">
                        <a:lnSpc>
                          <a:spcPts val="1600"/>
                        </a:lnSpc>
                        <a:spcBef>
                          <a:spcPts val="0"/>
                        </a:spcBef>
                        <a:spcAft>
                          <a:spcPts val="0"/>
                        </a:spcAft>
                      </a:pPr>
                      <a:r>
                        <a:rPr lang="en-US" sz="1200" dirty="0">
                          <a:solidFill>
                            <a:srgbClr val="C00000"/>
                          </a:solidFill>
                          <a:effectLst/>
                          <a:latin typeface="+mn-lt"/>
                          <a:ea typeface="Calibri"/>
                          <a:cs typeface="Times New Roman"/>
                        </a:rPr>
                        <a:t>25.78</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dirty="0">
                          <a:solidFill>
                            <a:srgbClr val="C00000"/>
                          </a:solidFill>
                          <a:effectLst/>
                          <a:latin typeface="+mn-lt"/>
                          <a:ea typeface="Calibri"/>
                          <a:cs typeface="Times New Roman"/>
                        </a:rPr>
                        <a:t>6.60</a:t>
                      </a:r>
                    </a:p>
                  </a:txBody>
                  <a:tcPr marL="52014" marR="52014" marT="0" marB="0">
                    <a:lnL>
                      <a:noFill/>
                    </a:lnL>
                    <a:lnR>
                      <a:noFill/>
                    </a:lnR>
                    <a:lnT>
                      <a:noFill/>
                    </a:lnT>
                    <a:lnB>
                      <a:noFill/>
                    </a:lnB>
                  </a:tcPr>
                </a:tc>
                <a:extLst>
                  <a:ext uri="{0D108BD9-81ED-4DB2-BD59-A6C34878D82A}">
                    <a16:rowId xmlns="" xmlns:a16="http://schemas.microsoft.com/office/drawing/2014/main" val="10007"/>
                  </a:ext>
                </a:extLst>
              </a:tr>
              <a:tr h="299683">
                <a:tc>
                  <a:txBody>
                    <a:bodyPr/>
                    <a:lstStyle/>
                    <a:p>
                      <a:pPr marL="0" marR="38100">
                        <a:lnSpc>
                          <a:spcPts val="1600"/>
                        </a:lnSpc>
                        <a:spcBef>
                          <a:spcPts val="0"/>
                        </a:spcBef>
                        <a:spcAft>
                          <a:spcPts val="0"/>
                        </a:spcAft>
                      </a:pPr>
                      <a:r>
                        <a:rPr lang="en-US" sz="1200" dirty="0">
                          <a:effectLst/>
                          <a:latin typeface="+mn-lt"/>
                          <a:ea typeface="Calibri"/>
                          <a:cs typeface="Times New Roman"/>
                        </a:rPr>
                        <a:t>Applying (IWB</a:t>
                      </a:r>
                      <a:r>
                        <a:rPr lang="en-US" sz="1200" dirty="0" smtClean="0">
                          <a:effectLst/>
                          <a:latin typeface="+mn-lt"/>
                          <a:ea typeface="Calibri"/>
                          <a:cs typeface="Times New Roman"/>
                        </a:rPr>
                        <a:t>)</a:t>
                      </a:r>
                      <a:endParaRPr lang="en-US" sz="1200" dirty="0">
                        <a:effectLst/>
                        <a:latin typeface="+mn-lt"/>
                        <a:ea typeface="Calibri"/>
                        <a:cs typeface="Times New Roman"/>
                      </a:endParaRP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dirty="0">
                          <a:effectLst/>
                          <a:latin typeface="+mn-lt"/>
                          <a:ea typeface="Calibri"/>
                          <a:cs typeface="Times New Roman"/>
                        </a:rPr>
                        <a:t>8-40</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dirty="0">
                          <a:effectLst/>
                          <a:latin typeface="+mn-lt"/>
                          <a:ea typeface="Calibri"/>
                          <a:cs typeface="Times New Roman"/>
                        </a:rPr>
                        <a:t>32</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dirty="0">
                          <a:effectLst/>
                          <a:latin typeface="+mn-lt"/>
                          <a:ea typeface="Calibri"/>
                          <a:cs typeface="Times New Roman"/>
                        </a:rPr>
                        <a:t>22.65</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dirty="0">
                          <a:effectLst/>
                          <a:latin typeface="+mn-lt"/>
                          <a:ea typeface="Calibri"/>
                          <a:cs typeface="Times New Roman"/>
                        </a:rPr>
                        <a:t>7.02</a:t>
                      </a:r>
                    </a:p>
                  </a:txBody>
                  <a:tcPr marL="52014" marR="5201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32</a:t>
                      </a:r>
                    </a:p>
                  </a:txBody>
                  <a:tcPr marL="52014" marR="5201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38100" marR="38100" algn="ctr">
                        <a:lnSpc>
                          <a:spcPts val="1600"/>
                        </a:lnSpc>
                        <a:spcBef>
                          <a:spcPts val="0"/>
                        </a:spcBef>
                        <a:spcAft>
                          <a:spcPts val="0"/>
                        </a:spcAft>
                      </a:pPr>
                      <a:r>
                        <a:rPr lang="en-US" sz="1200" dirty="0">
                          <a:effectLst/>
                          <a:latin typeface="+mn-lt"/>
                          <a:ea typeface="Calibri"/>
                          <a:cs typeface="Times New Roman"/>
                        </a:rPr>
                        <a:t>23.68</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7.12</a:t>
                      </a:r>
                    </a:p>
                  </a:txBody>
                  <a:tcPr marL="52014" marR="52014" marT="0" marB="0">
                    <a:lnL>
                      <a:noFill/>
                    </a:lnL>
                    <a:lnR>
                      <a:noFill/>
                    </a:lnR>
                    <a:lnT>
                      <a:noFill/>
                    </a:lnT>
                    <a:lnB>
                      <a:noFill/>
                    </a:lnB>
                  </a:tcPr>
                </a:tc>
                <a:extLst>
                  <a:ext uri="{0D108BD9-81ED-4DB2-BD59-A6C34878D82A}">
                    <a16:rowId xmlns="" xmlns:a16="http://schemas.microsoft.com/office/drawing/2014/main" val="10008"/>
                  </a:ext>
                </a:extLst>
              </a:tr>
              <a:tr h="280576">
                <a:tc>
                  <a:txBody>
                    <a:bodyPr/>
                    <a:lstStyle/>
                    <a:p>
                      <a:pPr marL="38100" marR="38100">
                        <a:lnSpc>
                          <a:spcPts val="1600"/>
                        </a:lnSpc>
                        <a:spcBef>
                          <a:spcPts val="0"/>
                        </a:spcBef>
                        <a:spcAft>
                          <a:spcPts val="0"/>
                        </a:spcAft>
                      </a:pPr>
                      <a:r>
                        <a:rPr lang="en-US" sz="1200">
                          <a:effectLst/>
                          <a:latin typeface="+mn-lt"/>
                          <a:ea typeface="Calibri"/>
                          <a:cs typeface="Times New Roman"/>
                        </a:rPr>
                        <a:t>Analyzing (Data Processing)</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7-35</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28</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22.0</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7.11</a:t>
                      </a:r>
                    </a:p>
                  </a:txBody>
                  <a:tcPr marL="52014" marR="5201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25</a:t>
                      </a:r>
                    </a:p>
                  </a:txBody>
                  <a:tcPr marL="52014" marR="5201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38100" marR="38100" algn="ctr">
                        <a:lnSpc>
                          <a:spcPts val="1600"/>
                        </a:lnSpc>
                        <a:spcBef>
                          <a:spcPts val="0"/>
                        </a:spcBef>
                        <a:spcAft>
                          <a:spcPts val="0"/>
                        </a:spcAft>
                      </a:pPr>
                      <a:r>
                        <a:rPr lang="en-US" sz="1200" dirty="0">
                          <a:effectLst/>
                          <a:latin typeface="+mn-lt"/>
                          <a:ea typeface="Calibri"/>
                          <a:cs typeface="Times New Roman"/>
                        </a:rPr>
                        <a:t>21.80</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dirty="0">
                          <a:effectLst/>
                          <a:latin typeface="+mn-lt"/>
                          <a:ea typeface="Calibri"/>
                          <a:cs typeface="Times New Roman"/>
                        </a:rPr>
                        <a:t>5.38</a:t>
                      </a:r>
                    </a:p>
                  </a:txBody>
                  <a:tcPr marL="52014" marR="52014" marT="0" marB="0">
                    <a:lnL>
                      <a:noFill/>
                    </a:lnL>
                    <a:lnR>
                      <a:noFill/>
                    </a:lnR>
                    <a:lnT>
                      <a:noFill/>
                    </a:lnT>
                    <a:lnB>
                      <a:noFill/>
                    </a:lnB>
                  </a:tcPr>
                </a:tc>
                <a:extLst>
                  <a:ext uri="{0D108BD9-81ED-4DB2-BD59-A6C34878D82A}">
                    <a16:rowId xmlns="" xmlns:a16="http://schemas.microsoft.com/office/drawing/2014/main" val="10009"/>
                  </a:ext>
                </a:extLst>
              </a:tr>
              <a:tr h="280576">
                <a:tc>
                  <a:txBody>
                    <a:bodyPr/>
                    <a:lstStyle/>
                    <a:p>
                      <a:pPr marL="0" marR="38100">
                        <a:lnSpc>
                          <a:spcPts val="1600"/>
                        </a:lnSpc>
                        <a:spcBef>
                          <a:spcPts val="0"/>
                        </a:spcBef>
                        <a:spcAft>
                          <a:spcPts val="0"/>
                        </a:spcAft>
                      </a:pPr>
                      <a:r>
                        <a:rPr lang="en-US" sz="1200">
                          <a:effectLst/>
                          <a:latin typeface="+mn-lt"/>
                          <a:ea typeface="Calibri"/>
                          <a:cs typeface="Times New Roman"/>
                        </a:rPr>
                        <a:t>Evaluation (Validating information)</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6-30</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24</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19.56</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5.17</a:t>
                      </a:r>
                    </a:p>
                  </a:txBody>
                  <a:tcPr marL="52014" marR="5201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17</a:t>
                      </a:r>
                    </a:p>
                  </a:txBody>
                  <a:tcPr marL="52014" marR="5201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19.64</a:t>
                      </a:r>
                    </a:p>
                  </a:txBody>
                  <a:tcPr marL="52014" marR="52014" marT="0" marB="0">
                    <a:lnL>
                      <a:noFill/>
                    </a:lnL>
                    <a:lnR>
                      <a:noFill/>
                    </a:lnR>
                    <a:lnT>
                      <a:noFill/>
                    </a:lnT>
                    <a:lnB>
                      <a:noFill/>
                    </a:lnB>
                  </a:tcPr>
                </a:tc>
                <a:tc>
                  <a:txBody>
                    <a:bodyPr/>
                    <a:lstStyle/>
                    <a:p>
                      <a:pPr marL="38100" marR="38100" algn="ctr">
                        <a:lnSpc>
                          <a:spcPts val="1600"/>
                        </a:lnSpc>
                        <a:spcBef>
                          <a:spcPts val="0"/>
                        </a:spcBef>
                        <a:spcAft>
                          <a:spcPts val="0"/>
                        </a:spcAft>
                      </a:pPr>
                      <a:r>
                        <a:rPr lang="en-US" sz="1200" dirty="0">
                          <a:effectLst/>
                          <a:latin typeface="+mn-lt"/>
                          <a:ea typeface="Calibri"/>
                          <a:cs typeface="Times New Roman"/>
                        </a:rPr>
                        <a:t>3.58</a:t>
                      </a:r>
                    </a:p>
                  </a:txBody>
                  <a:tcPr marL="52014" marR="52014" marT="0" marB="0">
                    <a:lnL>
                      <a:noFill/>
                    </a:lnL>
                    <a:lnR>
                      <a:noFill/>
                    </a:lnR>
                    <a:lnT>
                      <a:noFill/>
                    </a:lnT>
                    <a:lnB>
                      <a:noFill/>
                    </a:lnB>
                  </a:tcPr>
                </a:tc>
                <a:extLst>
                  <a:ext uri="{0D108BD9-81ED-4DB2-BD59-A6C34878D82A}">
                    <a16:rowId xmlns="" xmlns:a16="http://schemas.microsoft.com/office/drawing/2014/main" val="10010"/>
                  </a:ext>
                </a:extLst>
              </a:tr>
              <a:tr h="372278">
                <a:tc>
                  <a:txBody>
                    <a:bodyPr/>
                    <a:lstStyle/>
                    <a:p>
                      <a:pPr marL="38100" marR="38100">
                        <a:lnSpc>
                          <a:spcPts val="1600"/>
                        </a:lnSpc>
                        <a:spcBef>
                          <a:spcPts val="0"/>
                        </a:spcBef>
                        <a:spcAft>
                          <a:spcPts val="0"/>
                        </a:spcAft>
                      </a:pPr>
                      <a:r>
                        <a:rPr lang="en-US" sz="1200">
                          <a:effectLst/>
                          <a:latin typeface="+mn-lt"/>
                          <a:ea typeface="Calibri"/>
                          <a:cs typeface="Times New Roman"/>
                        </a:rPr>
                        <a:t>Creativity(Podcasting &amp; Digital publication)</a:t>
                      </a:r>
                    </a:p>
                  </a:txBody>
                  <a:tcPr marL="52014" marR="5201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7-35</a:t>
                      </a:r>
                    </a:p>
                  </a:txBody>
                  <a:tcPr marL="52014" marR="5201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28</a:t>
                      </a:r>
                    </a:p>
                  </a:txBody>
                  <a:tcPr marL="52014" marR="5201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18.83</a:t>
                      </a:r>
                    </a:p>
                  </a:txBody>
                  <a:tcPr marL="52014" marR="5201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38100">
                        <a:lnSpc>
                          <a:spcPts val="1600"/>
                        </a:lnSpc>
                        <a:spcBef>
                          <a:spcPts val="0"/>
                        </a:spcBef>
                        <a:spcAft>
                          <a:spcPts val="0"/>
                        </a:spcAft>
                      </a:pPr>
                      <a:r>
                        <a:rPr lang="en-US" sz="1200">
                          <a:effectLst/>
                          <a:latin typeface="+mn-lt"/>
                          <a:ea typeface="Calibri"/>
                          <a:cs typeface="Times New Roman"/>
                        </a:rPr>
                        <a:t>7. 31</a:t>
                      </a:r>
                    </a:p>
                  </a:txBody>
                  <a:tcPr marL="52014" marR="5201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23</a:t>
                      </a:r>
                    </a:p>
                  </a:txBody>
                  <a:tcPr marL="52014" marR="52014"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Bef>
                          <a:spcPts val="0"/>
                        </a:spcBef>
                        <a:spcAft>
                          <a:spcPts val="0"/>
                        </a:spcAft>
                      </a:pPr>
                      <a:r>
                        <a:rPr lang="en-US" sz="1200">
                          <a:effectLst/>
                          <a:latin typeface="+mn-lt"/>
                          <a:ea typeface="Calibri"/>
                          <a:cs typeface="Times New Roman"/>
                        </a:rPr>
                        <a:t>20.94</a:t>
                      </a:r>
                    </a:p>
                  </a:txBody>
                  <a:tcPr marL="52014" marR="5201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Bef>
                          <a:spcPts val="0"/>
                        </a:spcBef>
                        <a:spcAft>
                          <a:spcPts val="0"/>
                        </a:spcAft>
                      </a:pPr>
                      <a:r>
                        <a:rPr lang="en-US" sz="1200" dirty="0">
                          <a:effectLst/>
                          <a:latin typeface="+mn-lt"/>
                          <a:ea typeface="Calibri"/>
                          <a:cs typeface="Times New Roman"/>
                        </a:rPr>
                        <a:t>5.47</a:t>
                      </a:r>
                    </a:p>
                  </a:txBody>
                  <a:tcPr marL="52014" marR="52014"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425146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22989360"/>
              </p:ext>
            </p:extLst>
          </p:nvPr>
        </p:nvGraphicFramePr>
        <p:xfrm>
          <a:off x="533400" y="1294716"/>
          <a:ext cx="6996754" cy="2496234"/>
        </p:xfrm>
        <a:graphic>
          <a:graphicData uri="http://schemas.openxmlformats.org/drawingml/2006/table">
            <a:tbl>
              <a:tblPr firstRow="1" firstCol="1" bandRow="1"/>
              <a:tblGrid>
                <a:gridCol w="2294878">
                  <a:extLst>
                    <a:ext uri="{9D8B030D-6E8A-4147-A177-3AD203B41FA5}">
                      <a16:colId xmlns="" xmlns:a16="http://schemas.microsoft.com/office/drawing/2014/main" val="20000"/>
                    </a:ext>
                  </a:extLst>
                </a:gridCol>
                <a:gridCol w="808362">
                  <a:extLst>
                    <a:ext uri="{9D8B030D-6E8A-4147-A177-3AD203B41FA5}">
                      <a16:colId xmlns="" xmlns:a16="http://schemas.microsoft.com/office/drawing/2014/main" val="20001"/>
                    </a:ext>
                  </a:extLst>
                </a:gridCol>
                <a:gridCol w="575075">
                  <a:extLst>
                    <a:ext uri="{9D8B030D-6E8A-4147-A177-3AD203B41FA5}">
                      <a16:colId xmlns="" xmlns:a16="http://schemas.microsoft.com/office/drawing/2014/main" val="20002"/>
                    </a:ext>
                  </a:extLst>
                </a:gridCol>
                <a:gridCol w="505349">
                  <a:extLst>
                    <a:ext uri="{9D8B030D-6E8A-4147-A177-3AD203B41FA5}">
                      <a16:colId xmlns="" xmlns:a16="http://schemas.microsoft.com/office/drawing/2014/main" val="20004"/>
                    </a:ext>
                  </a:extLst>
                </a:gridCol>
                <a:gridCol w="900693">
                  <a:extLst>
                    <a:ext uri="{9D8B030D-6E8A-4147-A177-3AD203B41FA5}">
                      <a16:colId xmlns="" xmlns:a16="http://schemas.microsoft.com/office/drawing/2014/main" val="20006"/>
                    </a:ext>
                  </a:extLst>
                </a:gridCol>
                <a:gridCol w="1139300">
                  <a:extLst>
                    <a:ext uri="{9D8B030D-6E8A-4147-A177-3AD203B41FA5}">
                      <a16:colId xmlns="" xmlns:a16="http://schemas.microsoft.com/office/drawing/2014/main" val="20007"/>
                    </a:ext>
                  </a:extLst>
                </a:gridCol>
                <a:gridCol w="773097">
                  <a:extLst>
                    <a:ext uri="{9D8B030D-6E8A-4147-A177-3AD203B41FA5}">
                      <a16:colId xmlns="" xmlns:a16="http://schemas.microsoft.com/office/drawing/2014/main" val="20008"/>
                    </a:ext>
                  </a:extLst>
                </a:gridCol>
              </a:tblGrid>
              <a:tr h="826262">
                <a:tc gridSpan="4">
                  <a:txBody>
                    <a:bodyPr/>
                    <a:lstStyle/>
                    <a:p>
                      <a:pPr marL="0" marR="0" algn="ctr">
                        <a:lnSpc>
                          <a:spcPct val="115000"/>
                        </a:lnSpc>
                        <a:spcBef>
                          <a:spcPts val="0"/>
                        </a:spcBef>
                        <a:spcAft>
                          <a:spcPts val="0"/>
                        </a:spcAft>
                      </a:pPr>
                      <a:r>
                        <a:rPr lang="en-US" sz="1400" dirty="0">
                          <a:effectLst/>
                          <a:latin typeface="Times New Roman"/>
                          <a:ea typeface="Calibri"/>
                          <a:cs typeface="Times New Roman"/>
                        </a:rPr>
                        <a:t>Students N=427</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dirty="0">
                          <a:effectLst/>
                          <a:latin typeface="Times New Roman"/>
                          <a:ea typeface="Calibri"/>
                          <a:cs typeface="Times New Roman"/>
                        </a:rPr>
                        <a:t>Independent-sample t-test</a:t>
                      </a:r>
                      <a:endParaRPr lang="en-US" sz="14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400" dirty="0">
                          <a:effectLst/>
                          <a:latin typeface="Times New Roman"/>
                          <a:ea typeface="Calibri"/>
                          <a:cs typeface="Times New Roman"/>
                        </a:rPr>
                        <a:t>Teachers N=50</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dirty="0">
                          <a:effectLst/>
                          <a:latin typeface="Times New Roman"/>
                          <a:ea typeface="Calibri"/>
                          <a:cs typeface="Times New Roman"/>
                        </a:rPr>
                        <a:t>Mann-Whitney U test</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603172">
                <a:tc>
                  <a:txBody>
                    <a:bodyPr/>
                    <a:lstStyle/>
                    <a:p>
                      <a:pPr marL="0" marR="0">
                        <a:lnSpc>
                          <a:spcPct val="115000"/>
                        </a:lnSpc>
                        <a:spcBef>
                          <a:spcPts val="0"/>
                        </a:spcBef>
                        <a:spcAft>
                          <a:spcPts val="0"/>
                        </a:spcAft>
                      </a:pPr>
                      <a:r>
                        <a:rPr lang="en-US" sz="1400">
                          <a:effectLst/>
                          <a:latin typeface="Times New Roman"/>
                          <a:ea typeface="Calibri"/>
                          <a:cs typeface="Times New Roman"/>
                        </a:rPr>
                        <a:t>Variable</a:t>
                      </a:r>
                      <a:endParaRPr lang="en-US" sz="14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Times New Roman"/>
                          <a:ea typeface="Calibri"/>
                          <a:cs typeface="Times New Roman"/>
                        </a:rPr>
                        <a:t>Mean</a:t>
                      </a:r>
                      <a:endParaRPr lang="en-US" sz="14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Times New Roman"/>
                          <a:ea typeface="Calibri"/>
                          <a:cs typeface="Times New Roman"/>
                        </a:rPr>
                        <a:t>SD</a:t>
                      </a:r>
                      <a:endParaRPr lang="en-US" sz="14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Times New Roman"/>
                          <a:ea typeface="Calibri"/>
                          <a:cs typeface="Times New Roman"/>
                        </a:rPr>
                        <a:t>Sig.</a:t>
                      </a:r>
                      <a:endParaRPr lang="en-US" sz="14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a:ea typeface="Calibri"/>
                          <a:cs typeface="Times New Roman"/>
                        </a:rPr>
                        <a:t>Median</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a:ea typeface="Calibri"/>
                          <a:cs typeface="Times New Roman"/>
                        </a:rPr>
                        <a:t> Mann-Whitney U</a:t>
                      </a:r>
                      <a:endParaRPr lang="en-US" sz="14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Times New Roman"/>
                          <a:ea typeface="Calibri"/>
                          <a:cs typeface="Times New Roman"/>
                        </a:rPr>
                        <a:t>    Sig.</a:t>
                      </a:r>
                      <a:endParaRPr lang="en-US" sz="14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33400">
                <a:tc>
                  <a:txBody>
                    <a:bodyPr/>
                    <a:lstStyle/>
                    <a:p>
                      <a:pPr marL="0" marR="0">
                        <a:lnSpc>
                          <a:spcPct val="115000"/>
                        </a:lnSpc>
                        <a:spcBef>
                          <a:spcPts val="0"/>
                        </a:spcBef>
                        <a:spcAft>
                          <a:spcPts val="0"/>
                        </a:spcAft>
                      </a:pPr>
                      <a:r>
                        <a:rPr lang="en-US" sz="1400" dirty="0">
                          <a:effectLst/>
                          <a:latin typeface="Times New Roman"/>
                          <a:ea typeface="Calibri"/>
                          <a:cs typeface="Times New Roman"/>
                        </a:rPr>
                        <a:t>Virtual University of </a:t>
                      </a:r>
                      <a:r>
                        <a:rPr lang="en-US" sz="1400" dirty="0" smtClean="0">
                          <a:effectLst/>
                          <a:latin typeface="Times New Roman"/>
                          <a:ea typeface="Calibri"/>
                          <a:cs typeface="Times New Roman"/>
                        </a:rPr>
                        <a:t>Pakistan</a:t>
                      </a:r>
                      <a:endParaRPr lang="en-US" sz="14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400">
                          <a:effectLst/>
                          <a:latin typeface="Times New Roman"/>
                          <a:ea typeface="Calibri"/>
                          <a:cs typeface="Times New Roman"/>
                        </a:rPr>
                        <a:t>177</a:t>
                      </a:r>
                      <a:endParaRPr lang="en-US" sz="14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400">
                          <a:effectLst/>
                          <a:latin typeface="Times New Roman"/>
                          <a:ea typeface="Calibri"/>
                          <a:cs typeface="Times New Roman"/>
                        </a:rPr>
                        <a:t>28.6</a:t>
                      </a:r>
                      <a:endParaRPr lang="en-US" sz="14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marL="0" marR="0">
                        <a:lnSpc>
                          <a:spcPct val="115000"/>
                        </a:lnSpc>
                        <a:spcBef>
                          <a:spcPts val="0"/>
                        </a:spcBef>
                        <a:spcAft>
                          <a:spcPts val="0"/>
                        </a:spcAft>
                      </a:pPr>
                      <a:r>
                        <a:rPr lang="en-US" sz="1400" dirty="0">
                          <a:effectLst/>
                          <a:latin typeface="Times New Roman"/>
                          <a:ea typeface="Calibri"/>
                          <a:cs typeface="Times New Roman"/>
                        </a:rPr>
                        <a:t>.03</a:t>
                      </a:r>
                      <a:endParaRPr lang="en-US" sz="1400" dirty="0">
                        <a:effectLst/>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a:ea typeface="Calibri"/>
                          <a:cs typeface="Times New Roman"/>
                        </a:rPr>
                        <a:t>188.5</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rowSpan="2">
                  <a:txBody>
                    <a:bodyPr/>
                    <a:lstStyle/>
                    <a:p>
                      <a:pPr marL="0" marR="0" algn="ctr">
                        <a:lnSpc>
                          <a:spcPct val="115000"/>
                        </a:lnSpc>
                        <a:spcBef>
                          <a:spcPts val="0"/>
                        </a:spcBef>
                        <a:spcAft>
                          <a:spcPts val="0"/>
                        </a:spcAft>
                      </a:pPr>
                      <a:r>
                        <a:rPr lang="en-US" sz="1400" dirty="0">
                          <a:effectLst/>
                          <a:latin typeface="Times New Roman"/>
                          <a:ea typeface="Calibri"/>
                          <a:cs typeface="Times New Roman"/>
                        </a:rPr>
                        <a:t>172.5</a:t>
                      </a:r>
                      <a:endParaRPr lang="en-US" sz="14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1400" dirty="0">
                          <a:effectLst/>
                          <a:latin typeface="Times New Roman"/>
                          <a:ea typeface="Calibri"/>
                          <a:cs typeface="Times New Roman"/>
                        </a:rPr>
                        <a:t>     .02</a:t>
                      </a:r>
                      <a:endParaRPr lang="en-US" sz="14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33400">
                <a:tc>
                  <a:txBody>
                    <a:bodyPr/>
                    <a:lstStyle/>
                    <a:p>
                      <a:pPr marL="0" marR="0">
                        <a:lnSpc>
                          <a:spcPct val="115000"/>
                        </a:lnSpc>
                        <a:spcBef>
                          <a:spcPts val="0"/>
                        </a:spcBef>
                        <a:spcAft>
                          <a:spcPts val="0"/>
                        </a:spcAft>
                      </a:pPr>
                      <a:r>
                        <a:rPr lang="en-US" sz="1400" dirty="0">
                          <a:effectLst/>
                          <a:latin typeface="Times New Roman"/>
                          <a:ea typeface="Calibri"/>
                          <a:cs typeface="Times New Roman"/>
                        </a:rPr>
                        <a:t>University of the Punjab</a:t>
                      </a:r>
                      <a:endParaRPr lang="en-US" sz="14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Times New Roman"/>
                          <a:ea typeface="Calibri"/>
                          <a:cs typeface="Times New Roman"/>
                        </a:rPr>
                        <a:t>170</a:t>
                      </a:r>
                      <a:endParaRPr lang="en-US" sz="140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Times New Roman"/>
                          <a:ea typeface="Calibri"/>
                          <a:cs typeface="Times New Roman"/>
                        </a:rPr>
                        <a:t>33.1</a:t>
                      </a:r>
                      <a:endParaRPr lang="en-US" sz="140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15000"/>
                        </a:lnSpc>
                        <a:spcBef>
                          <a:spcPts val="0"/>
                        </a:spcBef>
                        <a:spcAft>
                          <a:spcPts val="0"/>
                        </a:spcAft>
                      </a:pPr>
                      <a:r>
                        <a:rPr lang="en-US" sz="1400" dirty="0">
                          <a:effectLst/>
                          <a:latin typeface="Times New Roman"/>
                          <a:ea typeface="Calibri"/>
                          <a:cs typeface="Times New Roman"/>
                        </a:rPr>
                        <a:t>176.0</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bl>
          </a:graphicData>
        </a:graphic>
      </p:graphicFrame>
      <p:sp>
        <p:nvSpPr>
          <p:cNvPr id="4" name="Rectangle 1"/>
          <p:cNvSpPr>
            <a:spLocks noChangeArrowheads="1"/>
          </p:cNvSpPr>
          <p:nvPr/>
        </p:nvSpPr>
        <p:spPr bwMode="auto">
          <a:xfrm>
            <a:off x="545054" y="514350"/>
            <a:ext cx="80772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ea typeface="Calibri" charset="0"/>
                <a:cs typeface="Times New Roman" pitchFamily="18" charset="0"/>
              </a:rPr>
              <a:t>Table 3</a:t>
            </a:r>
            <a:br>
              <a:rPr kumimoji="0" lang="en-US" sz="1800" b="0" i="0" u="none" strike="noStrike" cap="none" normalizeH="0" baseline="0" dirty="0">
                <a:ln>
                  <a:noFill/>
                </a:ln>
                <a:solidFill>
                  <a:schemeClr val="tx1"/>
                </a:solidFill>
                <a:effectLst/>
                <a:latin typeface="+mn-lt"/>
                <a:ea typeface="Calibri" charset="0"/>
                <a:cs typeface="Times New Roman" pitchFamily="18" charset="0"/>
              </a:rPr>
            </a:br>
            <a:r>
              <a:rPr kumimoji="0" lang="en-US" sz="1600" b="0" i="1" u="none" strike="noStrike" cap="none" normalizeH="0" baseline="0" dirty="0">
                <a:ln>
                  <a:noFill/>
                </a:ln>
                <a:solidFill>
                  <a:schemeClr val="tx1"/>
                </a:solidFill>
                <a:effectLst/>
                <a:latin typeface="+mn-lt"/>
                <a:ea typeface="Calibri" charset="0"/>
                <a:cs typeface="Times New Roman" pitchFamily="18" charset="0"/>
              </a:rPr>
              <a:t>Difference between knowledge and use of </a:t>
            </a:r>
            <a:r>
              <a:rPr kumimoji="0" lang="en-US" sz="1600" b="0" i="1" u="none" strike="noStrike" cap="none" normalizeH="0" baseline="0" dirty="0" smtClean="0">
                <a:ln>
                  <a:noFill/>
                </a:ln>
                <a:solidFill>
                  <a:schemeClr val="tx1"/>
                </a:solidFill>
                <a:effectLst/>
                <a:latin typeface="+mn-lt"/>
                <a:ea typeface="Calibri" charset="0"/>
                <a:cs typeface="Times New Roman" pitchFamily="18" charset="0"/>
              </a:rPr>
              <a:t>Blooms</a:t>
            </a:r>
            <a:r>
              <a:rPr kumimoji="0" lang="en-US" sz="1600" b="0" i="1" u="none" strike="noStrike" cap="none" normalizeH="0" baseline="0" dirty="0">
                <a:ln>
                  <a:noFill/>
                </a:ln>
                <a:solidFill>
                  <a:schemeClr val="tx1"/>
                </a:solidFill>
                <a:effectLst/>
                <a:latin typeface="+mn-lt"/>
                <a:ea typeface="Calibri" charset="0"/>
                <a:cs typeface="Times New Roman" pitchFamily="18" charset="0"/>
              </a:rPr>
              <a:t>’ </a:t>
            </a:r>
            <a:r>
              <a:rPr lang="en-US" sz="1600" i="1" dirty="0">
                <a:solidFill>
                  <a:schemeClr val="tx1"/>
                </a:solidFill>
                <a:latin typeface="+mn-lt"/>
                <a:ea typeface="Calibri" charset="0"/>
                <a:cs typeface="Times New Roman" pitchFamily="18" charset="0"/>
              </a:rPr>
              <a:t>D</a:t>
            </a:r>
            <a:r>
              <a:rPr kumimoji="0" lang="en-US" sz="1600" b="0" i="1" u="none" strike="noStrike" cap="none" normalizeH="0" baseline="0" dirty="0">
                <a:ln>
                  <a:noFill/>
                </a:ln>
                <a:solidFill>
                  <a:schemeClr val="tx1"/>
                </a:solidFill>
                <a:effectLst/>
                <a:latin typeface="+mn-lt"/>
                <a:ea typeface="Calibri" charset="0"/>
                <a:cs typeface="Times New Roman" pitchFamily="18" charset="0"/>
              </a:rPr>
              <a:t>igital </a:t>
            </a:r>
            <a:r>
              <a:rPr lang="en-US" sz="1600" i="1" dirty="0">
                <a:solidFill>
                  <a:schemeClr val="tx1"/>
                </a:solidFill>
                <a:latin typeface="+mn-lt"/>
                <a:ea typeface="Calibri" charset="0"/>
                <a:cs typeface="Times New Roman" pitchFamily="18" charset="0"/>
              </a:rPr>
              <a:t>T</a:t>
            </a:r>
            <a:r>
              <a:rPr kumimoji="0" lang="en-US" sz="1600" b="0" i="1" u="none" strike="noStrike" cap="none" normalizeH="0" baseline="0" dirty="0">
                <a:ln>
                  <a:noFill/>
                </a:ln>
                <a:solidFill>
                  <a:schemeClr val="tx1"/>
                </a:solidFill>
                <a:effectLst/>
                <a:latin typeface="+mn-lt"/>
                <a:ea typeface="Calibri" charset="0"/>
                <a:cs typeface="Times New Roman" pitchFamily="18" charset="0"/>
              </a:rPr>
              <a:t>axonomy with modes of learning</a:t>
            </a:r>
            <a:endParaRPr kumimoji="0" lang="en-US" sz="800" b="0" i="0" u="none" strike="noStrike" cap="none" normalizeH="0" baseline="0" dirty="0">
              <a:ln>
                <a:noFill/>
              </a:ln>
              <a:solidFill>
                <a:schemeClr val="tx1"/>
              </a:solidFill>
              <a:effectLst/>
              <a:latin typeface="+mn-lt"/>
              <a:cs typeface="Arial" pitchFamily="34" charset="0"/>
            </a:endParaRPr>
          </a:p>
        </p:txBody>
      </p:sp>
      <p:sp>
        <p:nvSpPr>
          <p:cNvPr id="5" name="Rectangle 4"/>
          <p:cNvSpPr/>
          <p:nvPr/>
        </p:nvSpPr>
        <p:spPr>
          <a:xfrm>
            <a:off x="545054" y="4186634"/>
            <a:ext cx="673582" cy="276999"/>
          </a:xfrm>
          <a:prstGeom prst="rect">
            <a:avLst/>
          </a:prstGeom>
        </p:spPr>
        <p:txBody>
          <a:bodyPr wrap="none">
            <a:spAutoFit/>
          </a:bodyPr>
          <a:lstStyle/>
          <a:p>
            <a:pPr lvl="0" eaLnBrk="0" fontAlgn="base" hangingPunct="0">
              <a:spcBef>
                <a:spcPct val="0"/>
              </a:spcBef>
              <a:spcAft>
                <a:spcPct val="0"/>
              </a:spcAft>
              <a:buClrTx/>
            </a:pPr>
            <a:r>
              <a:rPr lang="en-US" sz="1200" i="1" dirty="0">
                <a:solidFill>
                  <a:prstClr val="black"/>
                </a:solidFill>
                <a:latin typeface="Times New Roman" pitchFamily="18" charset="0"/>
                <a:ea typeface="Calibri" charset="0"/>
                <a:cs typeface="Times New Roman" pitchFamily="18" charset="0"/>
              </a:rPr>
              <a:t>*p&lt; .05</a:t>
            </a:r>
            <a:endParaRPr lang="en-US" sz="1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268617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45054" y="133350"/>
            <a:ext cx="8077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dirty="0">
                <a:latin typeface="+mn-lt"/>
              </a:rPr>
              <a:t>Table 4</a:t>
            </a:r>
          </a:p>
          <a:p>
            <a:r>
              <a:rPr lang="en-US" sz="1800" i="1" dirty="0">
                <a:latin typeface="+mn-lt"/>
              </a:rPr>
              <a:t>Difference between the use of levels of blooms’ digital taxonomy by students of two modes of learning (N=427)</a:t>
            </a:r>
            <a:endParaRPr lang="en-US" sz="1800" dirty="0">
              <a:latin typeface="+mn-lt"/>
            </a:endParaRPr>
          </a:p>
        </p:txBody>
      </p:sp>
      <p:sp>
        <p:nvSpPr>
          <p:cNvPr id="5" name="Rectangle 4"/>
          <p:cNvSpPr/>
          <p:nvPr/>
        </p:nvSpPr>
        <p:spPr>
          <a:xfrm>
            <a:off x="545054" y="4186634"/>
            <a:ext cx="673582" cy="276999"/>
          </a:xfrm>
          <a:prstGeom prst="rect">
            <a:avLst/>
          </a:prstGeom>
        </p:spPr>
        <p:txBody>
          <a:bodyPr wrap="none">
            <a:spAutoFit/>
          </a:bodyPr>
          <a:lstStyle/>
          <a:p>
            <a:pPr lvl="0" eaLnBrk="0" fontAlgn="base" hangingPunct="0">
              <a:spcBef>
                <a:spcPct val="0"/>
              </a:spcBef>
              <a:spcAft>
                <a:spcPct val="0"/>
              </a:spcAft>
              <a:buClrTx/>
            </a:pPr>
            <a:r>
              <a:rPr lang="en-US" sz="1200" i="1" dirty="0">
                <a:solidFill>
                  <a:prstClr val="black"/>
                </a:solidFill>
                <a:latin typeface="Times New Roman" pitchFamily="18" charset="0"/>
                <a:ea typeface="Calibri" charset="0"/>
                <a:cs typeface="Times New Roman" pitchFamily="18" charset="0"/>
              </a:rPr>
              <a:t>*p&lt; .05</a:t>
            </a:r>
            <a:endParaRPr lang="en-US" sz="1800" dirty="0">
              <a:solidFill>
                <a:prstClr val="black"/>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56016085"/>
              </p:ext>
            </p:extLst>
          </p:nvPr>
        </p:nvGraphicFramePr>
        <p:xfrm>
          <a:off x="545054" y="1276350"/>
          <a:ext cx="8001001" cy="2667000"/>
        </p:xfrm>
        <a:graphic>
          <a:graphicData uri="http://schemas.openxmlformats.org/drawingml/2006/table">
            <a:tbl>
              <a:tblPr>
                <a:tableStyleId>{C083E6E3-FA7D-4D7B-A595-EF9225AFEA82}</a:tableStyleId>
              </a:tblPr>
              <a:tblGrid>
                <a:gridCol w="2965900">
                  <a:extLst>
                    <a:ext uri="{9D8B030D-6E8A-4147-A177-3AD203B41FA5}">
                      <a16:colId xmlns="" xmlns:a16="http://schemas.microsoft.com/office/drawing/2014/main" val="20000"/>
                    </a:ext>
                  </a:extLst>
                </a:gridCol>
                <a:gridCol w="1377500">
                  <a:extLst>
                    <a:ext uri="{9D8B030D-6E8A-4147-A177-3AD203B41FA5}">
                      <a16:colId xmlns="" xmlns:a16="http://schemas.microsoft.com/office/drawing/2014/main" val="20001"/>
                    </a:ext>
                  </a:extLst>
                </a:gridCol>
                <a:gridCol w="990600">
                  <a:extLst>
                    <a:ext uri="{9D8B030D-6E8A-4147-A177-3AD203B41FA5}">
                      <a16:colId xmlns="" xmlns:a16="http://schemas.microsoft.com/office/drawing/2014/main" val="20002"/>
                    </a:ext>
                  </a:extLst>
                </a:gridCol>
                <a:gridCol w="990600">
                  <a:extLst>
                    <a:ext uri="{9D8B030D-6E8A-4147-A177-3AD203B41FA5}">
                      <a16:colId xmlns="" xmlns:a16="http://schemas.microsoft.com/office/drawing/2014/main" val="20003"/>
                    </a:ext>
                  </a:extLst>
                </a:gridCol>
                <a:gridCol w="838200">
                  <a:extLst>
                    <a:ext uri="{9D8B030D-6E8A-4147-A177-3AD203B41FA5}">
                      <a16:colId xmlns="" xmlns:a16="http://schemas.microsoft.com/office/drawing/2014/main" val="20004"/>
                    </a:ext>
                  </a:extLst>
                </a:gridCol>
                <a:gridCol w="838201">
                  <a:extLst>
                    <a:ext uri="{9D8B030D-6E8A-4147-A177-3AD203B41FA5}">
                      <a16:colId xmlns="" xmlns:a16="http://schemas.microsoft.com/office/drawing/2014/main" val="20007"/>
                    </a:ext>
                  </a:extLst>
                </a:gridCol>
              </a:tblGrid>
              <a:tr h="424286">
                <a:tc>
                  <a:txBody>
                    <a:bodyPr/>
                    <a:lstStyle/>
                    <a:p>
                      <a:pPr marL="0" marR="0" algn="l">
                        <a:lnSpc>
                          <a:spcPct val="115000"/>
                        </a:lnSpc>
                        <a:spcBef>
                          <a:spcPts val="0"/>
                        </a:spcBef>
                        <a:spcAft>
                          <a:spcPts val="0"/>
                        </a:spcAft>
                      </a:pPr>
                      <a:r>
                        <a:rPr lang="en-US" sz="1600" dirty="0">
                          <a:effectLst/>
                          <a:latin typeface="+mn-lt"/>
                        </a:rPr>
                        <a:t>Levels &amp; Sections</a:t>
                      </a:r>
                      <a:endParaRPr lang="en-US" sz="1600" dirty="0">
                        <a:effectLst/>
                        <a:latin typeface="+mn-lt"/>
                        <a:ea typeface="Calibri"/>
                        <a:cs typeface="Times New Roman"/>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38100" algn="ctr">
                        <a:lnSpc>
                          <a:spcPts val="1600"/>
                        </a:lnSpc>
                        <a:spcBef>
                          <a:spcPts val="0"/>
                        </a:spcBef>
                        <a:spcAft>
                          <a:spcPts val="0"/>
                        </a:spcAft>
                      </a:pPr>
                      <a:r>
                        <a:rPr lang="en-US" sz="1600" dirty="0" smtClean="0">
                          <a:effectLst/>
                          <a:latin typeface="+mn-lt"/>
                        </a:rPr>
                        <a:t>  University</a:t>
                      </a:r>
                      <a:endParaRPr lang="en-US" sz="1600" dirty="0">
                        <a:effectLst/>
                        <a:latin typeface="+mn-lt"/>
                        <a:ea typeface="Calibri"/>
                        <a:cs typeface="Times New Roman"/>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ctr">
                        <a:lnSpc>
                          <a:spcPts val="1600"/>
                        </a:lnSpc>
                        <a:spcBef>
                          <a:spcPts val="0"/>
                        </a:spcBef>
                        <a:spcAft>
                          <a:spcPts val="0"/>
                        </a:spcAft>
                      </a:pPr>
                      <a:r>
                        <a:rPr lang="en-US" sz="1600" dirty="0">
                          <a:effectLst/>
                          <a:latin typeface="+mn-lt"/>
                        </a:rPr>
                        <a:t>N</a:t>
                      </a:r>
                      <a:endParaRPr lang="en-US" sz="1600" dirty="0">
                        <a:effectLst/>
                        <a:latin typeface="+mn-lt"/>
                        <a:ea typeface="Calibri"/>
                        <a:cs typeface="Times New Roman"/>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1600" dirty="0">
                          <a:effectLst/>
                          <a:latin typeface="+mn-lt"/>
                        </a:rPr>
                        <a:t>Mean</a:t>
                      </a:r>
                      <a:endParaRPr lang="en-US" sz="1600" dirty="0">
                        <a:effectLst/>
                        <a:latin typeface="+mn-lt"/>
                        <a:ea typeface="Calibri"/>
                        <a:cs typeface="Times New Roman"/>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1600" dirty="0">
                          <a:effectLst/>
                          <a:latin typeface="+mn-lt"/>
                        </a:rPr>
                        <a:t>SD</a:t>
                      </a:r>
                      <a:endParaRPr lang="en-US" sz="1600" dirty="0">
                        <a:effectLst/>
                        <a:latin typeface="+mn-lt"/>
                        <a:ea typeface="Calibri"/>
                        <a:cs typeface="Times New Roman"/>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38100" algn="r">
                        <a:lnSpc>
                          <a:spcPts val="1600"/>
                        </a:lnSpc>
                        <a:spcBef>
                          <a:spcPts val="0"/>
                        </a:spcBef>
                        <a:spcAft>
                          <a:spcPts val="0"/>
                        </a:spcAft>
                      </a:pPr>
                      <a:r>
                        <a:rPr lang="en-US" sz="1600" dirty="0">
                          <a:effectLst/>
                          <a:latin typeface="+mn-lt"/>
                        </a:rPr>
                        <a:t>Sig.</a:t>
                      </a:r>
                      <a:endParaRPr lang="en-US" sz="1600" dirty="0">
                        <a:effectLst/>
                        <a:latin typeface="+mn-lt"/>
                        <a:ea typeface="Calibri"/>
                        <a:cs typeface="Times New Roman"/>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8958">
                <a:tc rowSpan="2">
                  <a:txBody>
                    <a:bodyPr/>
                    <a:lstStyle/>
                    <a:p>
                      <a:pPr marL="38100" marR="38100">
                        <a:lnSpc>
                          <a:spcPts val="1600"/>
                        </a:lnSpc>
                        <a:spcBef>
                          <a:spcPts val="0"/>
                        </a:spcBef>
                        <a:spcAft>
                          <a:spcPts val="0"/>
                        </a:spcAft>
                      </a:pPr>
                      <a:r>
                        <a:rPr kumimoji="0" lang="en-US" sz="1600" kern="1200" dirty="0">
                          <a:solidFill>
                            <a:schemeClr val="tx1"/>
                          </a:solidFill>
                          <a:effectLst/>
                          <a:latin typeface="+mn-lt"/>
                          <a:ea typeface="+mn-ea"/>
                          <a:cs typeface="+mn-cs"/>
                        </a:rPr>
                        <a:t>Blog Journaling </a:t>
                      </a:r>
                      <a:r>
                        <a:rPr lang="en-US" sz="1600" dirty="0">
                          <a:effectLst/>
                          <a:latin typeface="+mn-lt"/>
                        </a:rPr>
                        <a:t>&amp; Advance searching (Understanding)</a:t>
                      </a:r>
                    </a:p>
                    <a:p>
                      <a:pPr marL="0" marR="0">
                        <a:lnSpc>
                          <a:spcPct val="115000"/>
                        </a:lnSpc>
                        <a:spcBef>
                          <a:spcPts val="0"/>
                        </a:spcBef>
                        <a:spcAft>
                          <a:spcPts val="0"/>
                        </a:spcAft>
                      </a:pPr>
                      <a:r>
                        <a:rPr lang="en-US" sz="1600" dirty="0">
                          <a:effectLst/>
                          <a:latin typeface="+mn-lt"/>
                        </a:rPr>
                        <a:t> </a:t>
                      </a:r>
                      <a:endParaRPr lang="en-US" sz="1600" dirty="0">
                        <a:effectLst/>
                        <a:latin typeface="+mn-lt"/>
                        <a:ea typeface="Calibri"/>
                        <a:cs typeface="Times New Roman"/>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ctr">
                        <a:lnSpc>
                          <a:spcPts val="1600"/>
                        </a:lnSpc>
                        <a:spcBef>
                          <a:spcPts val="0"/>
                        </a:spcBef>
                        <a:spcAft>
                          <a:spcPts val="0"/>
                        </a:spcAft>
                      </a:pPr>
                      <a:r>
                        <a:rPr lang="en-US" sz="1600" dirty="0">
                          <a:effectLst/>
                          <a:latin typeface="+mn-lt"/>
                        </a:rPr>
                        <a:t>VUP</a:t>
                      </a:r>
                    </a:p>
                    <a:p>
                      <a:pPr marL="38100" marR="38100" algn="ctr">
                        <a:lnSpc>
                          <a:spcPts val="1600"/>
                        </a:lnSpc>
                        <a:spcBef>
                          <a:spcPts val="0"/>
                        </a:spcBef>
                        <a:spcAft>
                          <a:spcPts val="0"/>
                        </a:spcAft>
                      </a:pPr>
                      <a:r>
                        <a:rPr lang="en-US" sz="1600" dirty="0">
                          <a:effectLst/>
                          <a:latin typeface="+mn-lt"/>
                        </a:rPr>
                        <a:t> </a:t>
                      </a:r>
                      <a:endParaRPr lang="en-US" sz="1600" dirty="0">
                        <a:effectLst/>
                        <a:latin typeface="+mn-lt"/>
                        <a:ea typeface="Calibri"/>
                        <a:cs typeface="Times New Roman"/>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38100" marR="38100" algn="ctr">
                        <a:lnSpc>
                          <a:spcPts val="1600"/>
                        </a:lnSpc>
                        <a:spcBef>
                          <a:spcPts val="0"/>
                        </a:spcBef>
                        <a:spcAft>
                          <a:spcPts val="0"/>
                        </a:spcAft>
                      </a:pPr>
                      <a:r>
                        <a:rPr lang="en-US" sz="1600" dirty="0">
                          <a:effectLst/>
                          <a:latin typeface="+mn-lt"/>
                        </a:rPr>
                        <a:t>184</a:t>
                      </a:r>
                      <a:endParaRPr lang="en-US" sz="1600" dirty="0">
                        <a:effectLst/>
                        <a:latin typeface="+mn-lt"/>
                        <a:ea typeface="Calibri"/>
                        <a:cs typeface="Times New Roman"/>
                      </a:endParaRPr>
                    </a:p>
                  </a:txBody>
                  <a:tcPr marL="0" marR="0" marT="0" marB="0">
                    <a:lnT w="12700" cap="flat" cmpd="sng" algn="ctr">
                      <a:solidFill>
                        <a:schemeClr val="tx1"/>
                      </a:solidFill>
                      <a:prstDash val="solid"/>
                      <a:round/>
                      <a:headEnd type="none" w="med" len="med"/>
                      <a:tailEnd type="none" w="med" len="med"/>
                    </a:lnT>
                  </a:tcPr>
                </a:tc>
                <a:tc>
                  <a:txBody>
                    <a:bodyPr/>
                    <a:lstStyle/>
                    <a:p>
                      <a:pPr marL="38100" marR="38100" algn="r">
                        <a:lnSpc>
                          <a:spcPts val="1600"/>
                        </a:lnSpc>
                        <a:spcBef>
                          <a:spcPts val="0"/>
                        </a:spcBef>
                        <a:spcAft>
                          <a:spcPts val="0"/>
                        </a:spcAft>
                      </a:pPr>
                      <a:r>
                        <a:rPr lang="en-US" sz="1600">
                          <a:effectLst/>
                          <a:latin typeface="+mn-lt"/>
                        </a:rPr>
                        <a:t>15.89</a:t>
                      </a:r>
                      <a:endParaRPr lang="en-US" sz="1600">
                        <a:effectLst/>
                        <a:latin typeface="+mn-lt"/>
                        <a:ea typeface="Calibri"/>
                        <a:cs typeface="Times New Roman"/>
                      </a:endParaRPr>
                    </a:p>
                  </a:txBody>
                  <a:tcPr marL="0" marR="0" marT="0" marB="0">
                    <a:lnT w="12700" cap="flat" cmpd="sng" algn="ctr">
                      <a:solidFill>
                        <a:schemeClr val="tx1"/>
                      </a:solidFill>
                      <a:prstDash val="solid"/>
                      <a:round/>
                      <a:headEnd type="none" w="med" len="med"/>
                      <a:tailEnd type="none" w="med" len="med"/>
                    </a:lnT>
                  </a:tcPr>
                </a:tc>
                <a:tc>
                  <a:txBody>
                    <a:bodyPr/>
                    <a:lstStyle/>
                    <a:p>
                      <a:pPr marL="38100" marR="38100" algn="r">
                        <a:lnSpc>
                          <a:spcPts val="1600"/>
                        </a:lnSpc>
                        <a:spcBef>
                          <a:spcPts val="0"/>
                        </a:spcBef>
                        <a:spcAft>
                          <a:spcPts val="0"/>
                        </a:spcAft>
                      </a:pPr>
                      <a:r>
                        <a:rPr lang="en-US" sz="1600">
                          <a:effectLst/>
                          <a:latin typeface="+mn-lt"/>
                        </a:rPr>
                        <a:t>3.19</a:t>
                      </a:r>
                      <a:endParaRPr lang="en-US" sz="1600">
                        <a:effectLst/>
                        <a:latin typeface="+mn-lt"/>
                        <a:ea typeface="Calibri"/>
                        <a:cs typeface="Times New Roman"/>
                      </a:endParaRPr>
                    </a:p>
                  </a:txBody>
                  <a:tcPr marL="0" marR="0" marT="0" marB="0">
                    <a:lnT w="12700" cap="flat" cmpd="sng" algn="ctr">
                      <a:solidFill>
                        <a:schemeClr val="tx1"/>
                      </a:solidFill>
                      <a:prstDash val="solid"/>
                      <a:round/>
                      <a:headEnd type="none" w="med" len="med"/>
                      <a:tailEnd type="none" w="med" len="med"/>
                    </a:lnT>
                  </a:tcPr>
                </a:tc>
                <a:tc rowSpan="2">
                  <a:txBody>
                    <a:bodyPr/>
                    <a:lstStyle/>
                    <a:p>
                      <a:pPr marL="38100" marR="38100" algn="r">
                        <a:lnSpc>
                          <a:spcPts val="1600"/>
                        </a:lnSpc>
                        <a:spcBef>
                          <a:spcPts val="0"/>
                        </a:spcBef>
                        <a:spcAft>
                          <a:spcPts val="0"/>
                        </a:spcAft>
                      </a:pPr>
                      <a:r>
                        <a:rPr lang="en-US" sz="1600" dirty="0">
                          <a:effectLst/>
                          <a:latin typeface="+mn-lt"/>
                        </a:rPr>
                        <a:t>.</a:t>
                      </a:r>
                      <a:r>
                        <a:rPr lang="en-US" sz="1600" dirty="0" smtClean="0">
                          <a:effectLst/>
                          <a:latin typeface="+mn-lt"/>
                        </a:rPr>
                        <a:t>00</a:t>
                      </a:r>
                      <a:endParaRPr lang="en-US" sz="1600" dirty="0">
                        <a:effectLst/>
                        <a:latin typeface="+mn-lt"/>
                        <a:ea typeface="Calibri"/>
                        <a:cs typeface="Times New Roman"/>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8958">
                <a:tc vMerge="1">
                  <a:txBody>
                    <a:bodyPr/>
                    <a:lstStyle/>
                    <a:p>
                      <a:endParaRPr lang="en-US"/>
                    </a:p>
                  </a:txBody>
                  <a:tcPr/>
                </a:tc>
                <a:tc>
                  <a:txBody>
                    <a:bodyPr/>
                    <a:lstStyle/>
                    <a:p>
                      <a:pPr marL="38100" marR="38100" algn="ctr">
                        <a:lnSpc>
                          <a:spcPts val="1600"/>
                        </a:lnSpc>
                        <a:spcBef>
                          <a:spcPts val="0"/>
                        </a:spcBef>
                        <a:spcAft>
                          <a:spcPts val="0"/>
                        </a:spcAft>
                      </a:pPr>
                      <a:r>
                        <a:rPr lang="en-US" sz="1600" dirty="0">
                          <a:effectLst/>
                          <a:latin typeface="+mn-lt"/>
                        </a:rPr>
                        <a:t>PU</a:t>
                      </a:r>
                    </a:p>
                  </a:txBody>
                  <a:tcPr marL="0" marR="0" marT="0" marB="0" anchor="ctr">
                    <a:lnB w="12700" cap="flat" cmpd="sng" algn="ctr">
                      <a:solidFill>
                        <a:schemeClr val="tx1"/>
                      </a:solidFill>
                      <a:prstDash val="solid"/>
                      <a:round/>
                      <a:headEnd type="none" w="med" len="med"/>
                      <a:tailEnd type="none" w="med" len="med"/>
                    </a:lnB>
                  </a:tcPr>
                </a:tc>
                <a:tc>
                  <a:txBody>
                    <a:bodyPr/>
                    <a:lstStyle/>
                    <a:p>
                      <a:pPr marL="38100" marR="38100" algn="ctr">
                        <a:lnSpc>
                          <a:spcPts val="1600"/>
                        </a:lnSpc>
                        <a:spcBef>
                          <a:spcPts val="0"/>
                        </a:spcBef>
                        <a:spcAft>
                          <a:spcPts val="0"/>
                        </a:spcAft>
                      </a:pPr>
                      <a:r>
                        <a:rPr lang="en-US" sz="1600" dirty="0">
                          <a:effectLst/>
                          <a:latin typeface="+mn-lt"/>
                        </a:rPr>
                        <a:t>243</a:t>
                      </a:r>
                      <a:endParaRPr lang="en-US" sz="1600" dirty="0">
                        <a:effectLst/>
                        <a:latin typeface="+mn-lt"/>
                        <a:ea typeface="Calibri"/>
                        <a:cs typeface="Times New Roman"/>
                      </a:endParaRPr>
                    </a:p>
                  </a:txBody>
                  <a:tcPr marL="0" marR="0" marT="0" marB="0">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1600" dirty="0">
                          <a:effectLst/>
                          <a:latin typeface="+mn-lt"/>
                        </a:rPr>
                        <a:t>14.93</a:t>
                      </a:r>
                      <a:endParaRPr lang="en-US" sz="1600" dirty="0">
                        <a:effectLst/>
                        <a:latin typeface="+mn-lt"/>
                        <a:ea typeface="Calibri"/>
                        <a:cs typeface="Times New Roman"/>
                      </a:endParaRPr>
                    </a:p>
                  </a:txBody>
                  <a:tcPr marL="0" marR="0" marT="0" marB="0">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1600" dirty="0">
                          <a:effectLst/>
                          <a:latin typeface="+mn-lt"/>
                        </a:rPr>
                        <a:t>3.63</a:t>
                      </a:r>
                    </a:p>
                    <a:p>
                      <a:pPr marL="38100" marR="38100" algn="r">
                        <a:lnSpc>
                          <a:spcPts val="1600"/>
                        </a:lnSpc>
                        <a:spcBef>
                          <a:spcPts val="0"/>
                        </a:spcBef>
                        <a:spcAft>
                          <a:spcPts val="0"/>
                        </a:spcAft>
                      </a:pPr>
                      <a:endParaRPr lang="en-US" sz="1600" dirty="0">
                        <a:effectLst/>
                        <a:latin typeface="+mn-lt"/>
                        <a:ea typeface="Calibri"/>
                        <a:cs typeface="Times New Roman"/>
                      </a:endParaRPr>
                    </a:p>
                  </a:txBody>
                  <a:tcPr marL="0" marR="0" marT="0" marB="0">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 xmlns:a16="http://schemas.microsoft.com/office/drawing/2014/main" val="10002"/>
                  </a:ext>
                </a:extLst>
              </a:tr>
              <a:tr h="366274">
                <a:tc rowSpan="2">
                  <a:txBody>
                    <a:bodyPr/>
                    <a:lstStyle/>
                    <a:p>
                      <a:pPr marL="38100" marR="38100">
                        <a:lnSpc>
                          <a:spcPts val="1600"/>
                        </a:lnSpc>
                        <a:spcBef>
                          <a:spcPts val="0"/>
                        </a:spcBef>
                        <a:spcAft>
                          <a:spcPts val="0"/>
                        </a:spcAft>
                      </a:pPr>
                      <a:r>
                        <a:rPr lang="en-US" sz="1600" dirty="0" smtClean="0">
                          <a:effectLst/>
                          <a:latin typeface="+mn-lt"/>
                        </a:rPr>
                        <a:t>Skyping</a:t>
                      </a:r>
                      <a:r>
                        <a:rPr lang="en-US" sz="1600" baseline="0" dirty="0" smtClean="0">
                          <a:effectLst/>
                          <a:latin typeface="+mn-lt"/>
                        </a:rPr>
                        <a:t>  </a:t>
                      </a:r>
                      <a:r>
                        <a:rPr lang="en-US" sz="1600" dirty="0" smtClean="0">
                          <a:effectLst/>
                          <a:latin typeface="+mn-lt"/>
                        </a:rPr>
                        <a:t>(Applying</a:t>
                      </a:r>
                      <a:r>
                        <a:rPr lang="en-US" sz="1600" dirty="0">
                          <a:effectLst/>
                          <a:latin typeface="+mn-lt"/>
                        </a:rPr>
                        <a:t>)</a:t>
                      </a:r>
                    </a:p>
                    <a:p>
                      <a:pPr marL="38100" marR="38100">
                        <a:lnSpc>
                          <a:spcPts val="1600"/>
                        </a:lnSpc>
                        <a:spcBef>
                          <a:spcPts val="0"/>
                        </a:spcBef>
                        <a:spcAft>
                          <a:spcPts val="0"/>
                        </a:spcAft>
                      </a:pPr>
                      <a:r>
                        <a:rPr lang="en-US" sz="1600" dirty="0">
                          <a:effectLst/>
                          <a:latin typeface="+mn-lt"/>
                        </a:rPr>
                        <a:t> </a:t>
                      </a:r>
                      <a:endParaRPr lang="en-US" sz="1600" dirty="0">
                        <a:effectLst/>
                        <a:latin typeface="+mn-lt"/>
                        <a:ea typeface="Calibri"/>
                        <a:cs typeface="Times New Roman"/>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ctr">
                        <a:lnSpc>
                          <a:spcPts val="1600"/>
                        </a:lnSpc>
                        <a:spcBef>
                          <a:spcPts val="0"/>
                        </a:spcBef>
                        <a:spcAft>
                          <a:spcPts val="0"/>
                        </a:spcAft>
                      </a:pPr>
                      <a:r>
                        <a:rPr lang="en-US" sz="1600" dirty="0">
                          <a:effectLst/>
                          <a:latin typeface="+mn-lt"/>
                        </a:rPr>
                        <a:t>VUP</a:t>
                      </a:r>
                    </a:p>
                  </a:txBody>
                  <a:tcPr marL="0" marR="0" marT="0" marB="0">
                    <a:lnT w="12700" cap="flat" cmpd="sng" algn="ctr">
                      <a:solidFill>
                        <a:schemeClr val="tx1"/>
                      </a:solidFill>
                      <a:prstDash val="solid"/>
                      <a:round/>
                      <a:headEnd type="none" w="med" len="med"/>
                      <a:tailEnd type="none" w="med" len="med"/>
                    </a:lnT>
                  </a:tcPr>
                </a:tc>
                <a:tc>
                  <a:txBody>
                    <a:bodyPr/>
                    <a:lstStyle/>
                    <a:p>
                      <a:pPr marL="38100" marR="38100" algn="ctr">
                        <a:lnSpc>
                          <a:spcPts val="1600"/>
                        </a:lnSpc>
                        <a:spcBef>
                          <a:spcPts val="0"/>
                        </a:spcBef>
                        <a:spcAft>
                          <a:spcPts val="0"/>
                        </a:spcAft>
                      </a:pPr>
                      <a:r>
                        <a:rPr lang="en-US" sz="1600" dirty="0">
                          <a:effectLst/>
                          <a:latin typeface="+mn-lt"/>
                        </a:rPr>
                        <a:t>184</a:t>
                      </a:r>
                      <a:endParaRPr lang="en-US" sz="1600" dirty="0">
                        <a:effectLst/>
                        <a:latin typeface="+mn-lt"/>
                        <a:ea typeface="Calibri"/>
                        <a:cs typeface="Times New Roman"/>
                      </a:endParaRPr>
                    </a:p>
                  </a:txBody>
                  <a:tcPr marL="0" marR="0" marT="0" marB="0">
                    <a:lnT w="12700" cap="flat" cmpd="sng" algn="ctr">
                      <a:solidFill>
                        <a:schemeClr val="tx1"/>
                      </a:solidFill>
                      <a:prstDash val="solid"/>
                      <a:round/>
                      <a:headEnd type="none" w="med" len="med"/>
                      <a:tailEnd type="none" w="med" len="med"/>
                    </a:lnT>
                  </a:tcPr>
                </a:tc>
                <a:tc>
                  <a:txBody>
                    <a:bodyPr/>
                    <a:lstStyle/>
                    <a:p>
                      <a:pPr marL="38100" marR="38100" algn="r">
                        <a:lnSpc>
                          <a:spcPts val="1600"/>
                        </a:lnSpc>
                        <a:spcBef>
                          <a:spcPts val="0"/>
                        </a:spcBef>
                        <a:spcAft>
                          <a:spcPts val="0"/>
                        </a:spcAft>
                      </a:pPr>
                      <a:r>
                        <a:rPr lang="en-US" sz="1600" dirty="0">
                          <a:effectLst/>
                          <a:latin typeface="+mn-lt"/>
                        </a:rPr>
                        <a:t>17.46</a:t>
                      </a:r>
                      <a:endParaRPr lang="en-US" sz="1600" dirty="0">
                        <a:effectLst/>
                        <a:latin typeface="+mn-lt"/>
                        <a:ea typeface="Calibri"/>
                        <a:cs typeface="Times New Roman"/>
                      </a:endParaRPr>
                    </a:p>
                  </a:txBody>
                  <a:tcPr marL="0" marR="0" marT="0" marB="0">
                    <a:lnT w="12700" cap="flat" cmpd="sng" algn="ctr">
                      <a:solidFill>
                        <a:schemeClr val="tx1"/>
                      </a:solidFill>
                      <a:prstDash val="solid"/>
                      <a:round/>
                      <a:headEnd type="none" w="med" len="med"/>
                      <a:tailEnd type="none" w="med" len="med"/>
                    </a:lnT>
                  </a:tcPr>
                </a:tc>
                <a:tc>
                  <a:txBody>
                    <a:bodyPr/>
                    <a:lstStyle/>
                    <a:p>
                      <a:pPr marL="38100" marR="38100" algn="r">
                        <a:lnSpc>
                          <a:spcPts val="1600"/>
                        </a:lnSpc>
                        <a:spcBef>
                          <a:spcPts val="0"/>
                        </a:spcBef>
                        <a:spcAft>
                          <a:spcPts val="0"/>
                        </a:spcAft>
                      </a:pPr>
                      <a:r>
                        <a:rPr lang="en-US" sz="1600" dirty="0">
                          <a:effectLst/>
                          <a:latin typeface="+mn-lt"/>
                        </a:rPr>
                        <a:t>4.47</a:t>
                      </a:r>
                      <a:endParaRPr lang="en-US" sz="1600" dirty="0">
                        <a:effectLst/>
                        <a:latin typeface="+mn-lt"/>
                        <a:ea typeface="Calibri"/>
                        <a:cs typeface="Times New Roman"/>
                      </a:endParaRPr>
                    </a:p>
                  </a:txBody>
                  <a:tcPr marL="0" marR="0" marT="0" marB="0">
                    <a:lnT w="12700" cap="flat" cmpd="sng" algn="ctr">
                      <a:solidFill>
                        <a:schemeClr val="tx1"/>
                      </a:solidFill>
                      <a:prstDash val="solid"/>
                      <a:round/>
                      <a:headEnd type="none" w="med" len="med"/>
                      <a:tailEnd type="none" w="med" len="med"/>
                    </a:lnT>
                  </a:tcPr>
                </a:tc>
                <a:tc>
                  <a:txBody>
                    <a:bodyPr/>
                    <a:lstStyle/>
                    <a:p>
                      <a:pPr marL="0" marR="38100" algn="r">
                        <a:lnSpc>
                          <a:spcPts val="1600"/>
                        </a:lnSpc>
                        <a:spcBef>
                          <a:spcPts val="0"/>
                        </a:spcBef>
                        <a:spcAft>
                          <a:spcPts val="0"/>
                        </a:spcAft>
                      </a:pPr>
                      <a:r>
                        <a:rPr lang="en-US" sz="1600" dirty="0">
                          <a:effectLst/>
                          <a:latin typeface="+mn-lt"/>
                        </a:rPr>
                        <a:t>  .</a:t>
                      </a:r>
                      <a:r>
                        <a:rPr lang="en-US" sz="1600" dirty="0" smtClean="0">
                          <a:effectLst/>
                          <a:latin typeface="+mn-lt"/>
                        </a:rPr>
                        <a:t>00</a:t>
                      </a:r>
                      <a:endParaRPr lang="en-US" sz="1600" dirty="0">
                        <a:effectLst/>
                        <a:latin typeface="+mn-lt"/>
                        <a:ea typeface="Calibri"/>
                        <a:cs typeface="Times New Roman"/>
                      </a:endParaRPr>
                    </a:p>
                  </a:txBody>
                  <a:tcPr marL="0" marR="0" marT="0" marB="0">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3"/>
                  </a:ext>
                </a:extLst>
              </a:tr>
              <a:tr h="373309">
                <a:tc vMerge="1">
                  <a:txBody>
                    <a:bodyPr/>
                    <a:lstStyle/>
                    <a:p>
                      <a:endParaRPr lang="en-US"/>
                    </a:p>
                  </a:txBody>
                  <a:tcPr/>
                </a:tc>
                <a:tc>
                  <a:txBody>
                    <a:bodyPr/>
                    <a:lstStyle/>
                    <a:p>
                      <a:pPr marL="38100" marR="38100" algn="ctr">
                        <a:lnSpc>
                          <a:spcPts val="1600"/>
                        </a:lnSpc>
                        <a:spcBef>
                          <a:spcPts val="0"/>
                        </a:spcBef>
                        <a:spcAft>
                          <a:spcPts val="0"/>
                        </a:spcAft>
                      </a:pPr>
                      <a:r>
                        <a:rPr lang="en-US" sz="1600" dirty="0">
                          <a:effectLst/>
                          <a:latin typeface="+mn-lt"/>
                        </a:rPr>
                        <a:t>PU</a:t>
                      </a:r>
                      <a:endParaRPr lang="en-US" sz="1600" dirty="0">
                        <a:effectLst/>
                        <a:latin typeface="+mn-lt"/>
                        <a:ea typeface="Calibri"/>
                        <a:cs typeface="Times New Roman"/>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38100" marR="38100" algn="ctr">
                        <a:lnSpc>
                          <a:spcPts val="1600"/>
                        </a:lnSpc>
                        <a:spcBef>
                          <a:spcPts val="0"/>
                        </a:spcBef>
                        <a:spcAft>
                          <a:spcPts val="0"/>
                        </a:spcAft>
                      </a:pPr>
                      <a:r>
                        <a:rPr lang="en-US" sz="1600" dirty="0">
                          <a:effectLst/>
                          <a:latin typeface="+mn-lt"/>
                        </a:rPr>
                        <a:t>243</a:t>
                      </a:r>
                      <a:endParaRPr lang="en-US" sz="1600" dirty="0">
                        <a:effectLst/>
                        <a:latin typeface="+mn-lt"/>
                        <a:ea typeface="Calibri"/>
                        <a:cs typeface="Times New Roman"/>
                      </a:endParaRPr>
                    </a:p>
                  </a:txBody>
                  <a:tcPr marL="0" marR="0" marT="0" marB="0">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1600" dirty="0">
                          <a:effectLst/>
                          <a:latin typeface="+mn-lt"/>
                        </a:rPr>
                        <a:t>15.76</a:t>
                      </a:r>
                      <a:endParaRPr lang="en-US" sz="1600" dirty="0">
                        <a:effectLst/>
                        <a:latin typeface="+mn-lt"/>
                        <a:ea typeface="Calibri"/>
                        <a:cs typeface="Times New Roman"/>
                      </a:endParaRPr>
                    </a:p>
                  </a:txBody>
                  <a:tcPr marL="0" marR="0" marT="0" marB="0">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1600" dirty="0">
                          <a:effectLst/>
                          <a:latin typeface="+mn-lt"/>
                        </a:rPr>
                        <a:t>4.03</a:t>
                      </a:r>
                      <a:endParaRPr lang="en-US" sz="1600" dirty="0">
                        <a:effectLst/>
                        <a:latin typeface="+mn-lt"/>
                        <a:ea typeface="Calibri"/>
                        <a:cs typeface="Times New Roman"/>
                      </a:endParaRPr>
                    </a:p>
                  </a:txBody>
                  <a:tcPr marL="0" marR="0" marT="0" marB="0">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1600" dirty="0">
                          <a:effectLst/>
                          <a:latin typeface="+mn-lt"/>
                        </a:rPr>
                        <a:t> </a:t>
                      </a:r>
                      <a:endParaRPr lang="en-US" sz="1600" dirty="0">
                        <a:effectLst/>
                        <a:latin typeface="+mn-lt"/>
                        <a:ea typeface="Calibri"/>
                        <a:cs typeface="Times New Roman"/>
                      </a:endParaRPr>
                    </a:p>
                  </a:txBody>
                  <a:tcPr marL="0" marR="0" marT="0" marB="0">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66274">
                <a:tc rowSpan="2">
                  <a:txBody>
                    <a:bodyPr/>
                    <a:lstStyle/>
                    <a:p>
                      <a:pPr marL="38100" marR="38100">
                        <a:lnSpc>
                          <a:spcPts val="1600"/>
                        </a:lnSpc>
                        <a:spcBef>
                          <a:spcPts val="0"/>
                        </a:spcBef>
                        <a:spcAft>
                          <a:spcPts val="0"/>
                        </a:spcAft>
                      </a:pPr>
                      <a:r>
                        <a:rPr lang="en-US" sz="1600" dirty="0">
                          <a:effectLst/>
                          <a:latin typeface="+mn-lt"/>
                        </a:rPr>
                        <a:t>Validating information &amp; Referencing </a:t>
                      </a:r>
                      <a:r>
                        <a:rPr lang="en-US" sz="1600" baseline="0" dirty="0" smtClean="0">
                          <a:effectLst/>
                          <a:latin typeface="+mn-lt"/>
                        </a:rPr>
                        <a:t>  </a:t>
                      </a:r>
                      <a:r>
                        <a:rPr lang="en-US" sz="1600" dirty="0" smtClean="0">
                          <a:effectLst/>
                          <a:latin typeface="+mn-lt"/>
                        </a:rPr>
                        <a:t>(</a:t>
                      </a:r>
                      <a:r>
                        <a:rPr lang="en-US" sz="1600" dirty="0">
                          <a:effectLst/>
                          <a:latin typeface="+mn-lt"/>
                        </a:rPr>
                        <a:t>Evaluating)</a:t>
                      </a:r>
                    </a:p>
                    <a:p>
                      <a:pPr marL="38100" marR="38100">
                        <a:lnSpc>
                          <a:spcPts val="1600"/>
                        </a:lnSpc>
                        <a:spcBef>
                          <a:spcPts val="0"/>
                        </a:spcBef>
                        <a:spcAft>
                          <a:spcPts val="0"/>
                        </a:spcAft>
                      </a:pPr>
                      <a:r>
                        <a:rPr lang="en-US" sz="1600" dirty="0">
                          <a:effectLst/>
                          <a:latin typeface="+mn-lt"/>
                        </a:rPr>
                        <a:t> </a:t>
                      </a:r>
                      <a:endParaRPr lang="en-US" sz="1600" dirty="0">
                        <a:effectLst/>
                        <a:latin typeface="+mn-lt"/>
                        <a:ea typeface="Calibri"/>
                        <a:cs typeface="Times New Roman"/>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ctr">
                        <a:lnSpc>
                          <a:spcPts val="1600"/>
                        </a:lnSpc>
                        <a:spcBef>
                          <a:spcPts val="0"/>
                        </a:spcBef>
                        <a:spcAft>
                          <a:spcPts val="0"/>
                        </a:spcAft>
                      </a:pPr>
                      <a:r>
                        <a:rPr lang="en-US" sz="1600">
                          <a:effectLst/>
                          <a:latin typeface="+mn-lt"/>
                        </a:rPr>
                        <a:t>VUP</a:t>
                      </a:r>
                      <a:endParaRPr lang="en-US" sz="1600">
                        <a:effectLst/>
                        <a:latin typeface="+mn-lt"/>
                        <a:ea typeface="Calibri"/>
                        <a:cs typeface="Times New Roman"/>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38100" marR="38100" algn="ctr">
                        <a:lnSpc>
                          <a:spcPts val="1600"/>
                        </a:lnSpc>
                        <a:spcBef>
                          <a:spcPts val="0"/>
                        </a:spcBef>
                        <a:spcAft>
                          <a:spcPts val="0"/>
                        </a:spcAft>
                      </a:pPr>
                      <a:r>
                        <a:rPr lang="en-US" sz="1600" dirty="0">
                          <a:effectLst/>
                          <a:latin typeface="+mn-lt"/>
                        </a:rPr>
                        <a:t>184</a:t>
                      </a:r>
                      <a:endParaRPr lang="en-US" sz="1600" dirty="0">
                        <a:effectLst/>
                        <a:latin typeface="+mn-lt"/>
                        <a:ea typeface="Calibri"/>
                        <a:cs typeface="Times New Roman"/>
                      </a:endParaRPr>
                    </a:p>
                  </a:txBody>
                  <a:tcPr marL="0" marR="0" marT="0" marB="0">
                    <a:lnT w="12700" cap="flat" cmpd="sng" algn="ctr">
                      <a:solidFill>
                        <a:schemeClr val="tx1"/>
                      </a:solidFill>
                      <a:prstDash val="solid"/>
                      <a:round/>
                      <a:headEnd type="none" w="med" len="med"/>
                      <a:tailEnd type="none" w="med" len="med"/>
                    </a:lnT>
                  </a:tcPr>
                </a:tc>
                <a:tc>
                  <a:txBody>
                    <a:bodyPr/>
                    <a:lstStyle/>
                    <a:p>
                      <a:pPr marL="38100" marR="38100" algn="r">
                        <a:lnSpc>
                          <a:spcPts val="1600"/>
                        </a:lnSpc>
                        <a:spcBef>
                          <a:spcPts val="0"/>
                        </a:spcBef>
                        <a:spcAft>
                          <a:spcPts val="0"/>
                        </a:spcAft>
                      </a:pPr>
                      <a:r>
                        <a:rPr lang="en-US" sz="1600">
                          <a:effectLst/>
                          <a:latin typeface="+mn-lt"/>
                        </a:rPr>
                        <a:t>20.12</a:t>
                      </a:r>
                      <a:endParaRPr lang="en-US" sz="1600">
                        <a:effectLst/>
                        <a:latin typeface="+mn-lt"/>
                        <a:ea typeface="Calibri"/>
                        <a:cs typeface="Times New Roman"/>
                      </a:endParaRPr>
                    </a:p>
                  </a:txBody>
                  <a:tcPr marL="0" marR="0" marT="0" marB="0">
                    <a:lnT w="12700" cap="flat" cmpd="sng" algn="ctr">
                      <a:solidFill>
                        <a:schemeClr val="tx1"/>
                      </a:solidFill>
                      <a:prstDash val="solid"/>
                      <a:round/>
                      <a:headEnd type="none" w="med" len="med"/>
                      <a:tailEnd type="none" w="med" len="med"/>
                    </a:lnT>
                  </a:tcPr>
                </a:tc>
                <a:tc>
                  <a:txBody>
                    <a:bodyPr/>
                    <a:lstStyle/>
                    <a:p>
                      <a:pPr marL="38100" marR="38100" algn="r">
                        <a:lnSpc>
                          <a:spcPts val="1600"/>
                        </a:lnSpc>
                        <a:spcBef>
                          <a:spcPts val="0"/>
                        </a:spcBef>
                        <a:spcAft>
                          <a:spcPts val="0"/>
                        </a:spcAft>
                      </a:pPr>
                      <a:r>
                        <a:rPr lang="en-US" sz="1600" dirty="0">
                          <a:effectLst/>
                          <a:latin typeface="+mn-lt"/>
                        </a:rPr>
                        <a:t>5.61</a:t>
                      </a:r>
                      <a:endParaRPr lang="en-US" sz="1600" dirty="0">
                        <a:effectLst/>
                        <a:latin typeface="+mn-lt"/>
                        <a:ea typeface="Calibri"/>
                        <a:cs typeface="Times New Roman"/>
                      </a:endParaRPr>
                    </a:p>
                  </a:txBody>
                  <a:tcPr marL="0" marR="0" marT="0" marB="0">
                    <a:lnT w="12700" cap="flat" cmpd="sng" algn="ctr">
                      <a:solidFill>
                        <a:schemeClr val="tx1"/>
                      </a:solidFill>
                      <a:prstDash val="solid"/>
                      <a:round/>
                      <a:headEnd type="none" w="med" len="med"/>
                      <a:tailEnd type="none" w="med" len="med"/>
                    </a:lnT>
                  </a:tcPr>
                </a:tc>
                <a:tc>
                  <a:txBody>
                    <a:bodyPr/>
                    <a:lstStyle/>
                    <a:p>
                      <a:pPr marL="38100" marR="38100" algn="r">
                        <a:lnSpc>
                          <a:spcPts val="1600"/>
                        </a:lnSpc>
                        <a:spcBef>
                          <a:spcPts val="0"/>
                        </a:spcBef>
                        <a:spcAft>
                          <a:spcPts val="0"/>
                        </a:spcAft>
                      </a:pPr>
                      <a:r>
                        <a:rPr lang="en-US" sz="1600" dirty="0">
                          <a:effectLst/>
                          <a:latin typeface="+mn-lt"/>
                        </a:rPr>
                        <a:t> .05</a:t>
                      </a:r>
                      <a:endParaRPr lang="en-US" sz="1600" dirty="0">
                        <a:effectLst/>
                        <a:latin typeface="+mn-lt"/>
                        <a:ea typeface="Calibri"/>
                        <a:cs typeface="Times New Roman"/>
                      </a:endParaRPr>
                    </a:p>
                  </a:txBody>
                  <a:tcPr marL="0" marR="0" marT="0" marB="0">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5"/>
                  </a:ext>
                </a:extLst>
              </a:tr>
              <a:tr h="318469">
                <a:tc vMerge="1">
                  <a:txBody>
                    <a:bodyPr/>
                    <a:lstStyle/>
                    <a:p>
                      <a:endParaRPr lang="en-US"/>
                    </a:p>
                  </a:txBody>
                  <a:tcPr/>
                </a:tc>
                <a:tc>
                  <a:txBody>
                    <a:bodyPr/>
                    <a:lstStyle/>
                    <a:p>
                      <a:pPr marL="38100" marR="38100" algn="ctr">
                        <a:lnSpc>
                          <a:spcPts val="1600"/>
                        </a:lnSpc>
                        <a:spcBef>
                          <a:spcPts val="0"/>
                        </a:spcBef>
                        <a:spcAft>
                          <a:spcPts val="0"/>
                        </a:spcAft>
                      </a:pPr>
                      <a:r>
                        <a:rPr lang="en-US" sz="1600" dirty="0">
                          <a:effectLst/>
                          <a:latin typeface="+mn-lt"/>
                        </a:rPr>
                        <a:t>PU</a:t>
                      </a:r>
                      <a:endParaRPr lang="en-US" sz="1600" dirty="0">
                        <a:effectLst/>
                        <a:latin typeface="+mn-lt"/>
                        <a:ea typeface="Calibri"/>
                        <a:cs typeface="Times New Roman"/>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38100" marR="38100" algn="ctr">
                        <a:lnSpc>
                          <a:spcPts val="1600"/>
                        </a:lnSpc>
                        <a:spcBef>
                          <a:spcPts val="0"/>
                        </a:spcBef>
                        <a:spcAft>
                          <a:spcPts val="0"/>
                        </a:spcAft>
                      </a:pPr>
                      <a:r>
                        <a:rPr lang="en-US" sz="1600" dirty="0">
                          <a:effectLst/>
                          <a:latin typeface="+mn-lt"/>
                        </a:rPr>
                        <a:t>243</a:t>
                      </a:r>
                      <a:endParaRPr lang="en-US" sz="1600" dirty="0">
                        <a:effectLst/>
                        <a:latin typeface="+mn-lt"/>
                        <a:ea typeface="Calibri"/>
                        <a:cs typeface="Times New Roman"/>
                      </a:endParaRPr>
                    </a:p>
                  </a:txBody>
                  <a:tcPr marL="0" marR="0" marT="0" marB="0">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1600" dirty="0">
                          <a:effectLst/>
                          <a:latin typeface="+mn-lt"/>
                        </a:rPr>
                        <a:t>19.13</a:t>
                      </a:r>
                      <a:endParaRPr lang="en-US" sz="1600" dirty="0">
                        <a:effectLst/>
                        <a:latin typeface="+mn-lt"/>
                        <a:ea typeface="Calibri"/>
                        <a:cs typeface="Times New Roman"/>
                      </a:endParaRPr>
                    </a:p>
                  </a:txBody>
                  <a:tcPr marL="0" marR="0" marT="0" marB="0">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1600">
                          <a:effectLst/>
                          <a:latin typeface="+mn-lt"/>
                        </a:rPr>
                        <a:t>4.78</a:t>
                      </a:r>
                      <a:endParaRPr lang="en-US" sz="1600">
                        <a:effectLst/>
                        <a:latin typeface="+mn-lt"/>
                        <a:ea typeface="Calibri"/>
                        <a:cs typeface="Times New Roman"/>
                      </a:endParaRPr>
                    </a:p>
                  </a:txBody>
                  <a:tcPr marL="0" marR="0" marT="0" marB="0">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1600" dirty="0">
                          <a:effectLst/>
                          <a:latin typeface="+mn-lt"/>
                        </a:rPr>
                        <a:t> </a:t>
                      </a:r>
                      <a:endParaRPr lang="en-US" sz="1600" dirty="0">
                        <a:effectLst/>
                        <a:latin typeface="+mn-lt"/>
                        <a:ea typeface="Calibri"/>
                        <a:cs typeface="Times New Roman"/>
                      </a:endParaRPr>
                    </a:p>
                  </a:txBody>
                  <a:tcPr marL="0" marR="0" marT="0" marB="0">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920851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66800" y="361950"/>
            <a:ext cx="6959100" cy="381000"/>
          </a:xfrm>
        </p:spPr>
        <p:txBody>
          <a:bodyPr/>
          <a:lstStyle/>
          <a:p>
            <a:r>
              <a:rPr lang="en-US" sz="2400" b="1" dirty="0">
                <a:solidFill>
                  <a:schemeClr val="tx2">
                    <a:lumMod val="10000"/>
                  </a:schemeClr>
                </a:solidFill>
                <a:latin typeface="Calibri" pitchFamily="34" charset="0"/>
              </a:rPr>
              <a:t>Background Introduction</a:t>
            </a:r>
          </a:p>
        </p:txBody>
      </p:sp>
      <p:sp>
        <p:nvSpPr>
          <p:cNvPr id="8" name="Text Placeholder 7"/>
          <p:cNvSpPr>
            <a:spLocks noGrp="1"/>
          </p:cNvSpPr>
          <p:nvPr>
            <p:ph type="body" idx="1"/>
          </p:nvPr>
        </p:nvSpPr>
        <p:spPr>
          <a:xfrm>
            <a:off x="1143000" y="971550"/>
            <a:ext cx="6984775" cy="3657600"/>
          </a:xfrm>
        </p:spPr>
        <p:txBody>
          <a:bodyPr/>
          <a:lstStyle/>
          <a:p>
            <a:pPr marL="114300" indent="0">
              <a:buNone/>
            </a:pPr>
            <a:r>
              <a:rPr lang="en-US" sz="2000" dirty="0">
                <a:solidFill>
                  <a:schemeClr val="tx2">
                    <a:lumMod val="10000"/>
                  </a:schemeClr>
                </a:solidFill>
                <a:latin typeface="Calibri" pitchFamily="34" charset="0"/>
              </a:rPr>
              <a:t>Students are expected to display higher order thinking skills throughout their educational development (Collins, 2014). </a:t>
            </a:r>
            <a:br>
              <a:rPr lang="en-US" sz="2000" dirty="0">
                <a:solidFill>
                  <a:schemeClr val="tx2">
                    <a:lumMod val="10000"/>
                  </a:schemeClr>
                </a:solidFill>
                <a:latin typeface="Calibri" pitchFamily="34" charset="0"/>
              </a:rPr>
            </a:br>
            <a:endParaRPr lang="en-US" sz="2000" dirty="0">
              <a:solidFill>
                <a:schemeClr val="tx2">
                  <a:lumMod val="10000"/>
                </a:schemeClr>
              </a:solidFill>
              <a:latin typeface="Calibri" pitchFamily="34" charset="0"/>
            </a:endParaRPr>
          </a:p>
          <a:p>
            <a:pPr marL="114300" indent="0">
              <a:buNone/>
            </a:pPr>
            <a:r>
              <a:rPr lang="en-US" sz="2000" dirty="0">
                <a:solidFill>
                  <a:schemeClr val="tx2">
                    <a:lumMod val="10000"/>
                  </a:schemeClr>
                </a:solidFill>
                <a:latin typeface="Calibri" pitchFamily="34" charset="0"/>
              </a:rPr>
              <a:t>Teachers use Blooms’ taxonomies as a compulsory and vital hierarchical instructional set to develop higher and lower order thinking skills in students (</a:t>
            </a:r>
            <a:r>
              <a:rPr lang="en-US" sz="2000" dirty="0" err="1">
                <a:solidFill>
                  <a:schemeClr val="tx2">
                    <a:lumMod val="10000"/>
                  </a:schemeClr>
                </a:solidFill>
                <a:latin typeface="Calibri" pitchFamily="34" charset="0"/>
              </a:rPr>
              <a:t>Munzenmaier</a:t>
            </a:r>
            <a:r>
              <a:rPr lang="en-US" sz="2000" dirty="0">
                <a:solidFill>
                  <a:schemeClr val="tx2">
                    <a:lumMod val="10000"/>
                  </a:schemeClr>
                </a:solidFill>
                <a:latin typeface="Calibri" pitchFamily="34" charset="0"/>
              </a:rPr>
              <a:t> and Rubin, 2013). </a:t>
            </a:r>
            <a:br>
              <a:rPr lang="en-US" sz="2000" dirty="0">
                <a:solidFill>
                  <a:schemeClr val="tx2">
                    <a:lumMod val="10000"/>
                  </a:schemeClr>
                </a:solidFill>
                <a:latin typeface="Calibri" pitchFamily="34" charset="0"/>
              </a:rPr>
            </a:br>
            <a:endParaRPr lang="en-US" sz="2000" dirty="0">
              <a:solidFill>
                <a:schemeClr val="tx2">
                  <a:lumMod val="10000"/>
                </a:schemeClr>
              </a:solidFill>
              <a:latin typeface="Calibri" pitchFamily="34" charset="0"/>
            </a:endParaRPr>
          </a:p>
          <a:p>
            <a:pPr marL="114300" indent="0">
              <a:buNone/>
            </a:pPr>
            <a:r>
              <a:rPr lang="en-US" sz="2000" dirty="0">
                <a:solidFill>
                  <a:schemeClr val="tx2">
                    <a:lumMod val="10000"/>
                  </a:schemeClr>
                </a:solidFill>
                <a:latin typeface="Calibri" pitchFamily="34" charset="0"/>
              </a:rPr>
              <a:t>However, if the teachers use these digital tools correctly and embed it in instruction, the gap between education and technology can be reduced (Wedlock &amp; </a:t>
            </a:r>
            <a:r>
              <a:rPr lang="en-US" sz="2000" dirty="0" err="1">
                <a:solidFill>
                  <a:schemeClr val="tx2">
                    <a:lumMod val="10000"/>
                  </a:schemeClr>
                </a:solidFill>
                <a:latin typeface="Calibri" pitchFamily="34" charset="0"/>
              </a:rPr>
              <a:t>Gorwe</a:t>
            </a:r>
            <a:r>
              <a:rPr lang="en-US" sz="2000" dirty="0">
                <a:solidFill>
                  <a:schemeClr val="tx2">
                    <a:lumMod val="10000"/>
                  </a:schemeClr>
                </a:solidFill>
                <a:latin typeface="Calibri" pitchFamily="34" charset="0"/>
              </a:rPr>
              <a:t>, 2017</a:t>
            </a:r>
            <a:r>
              <a:rPr lang="en-US" sz="1700" dirty="0">
                <a:solidFill>
                  <a:schemeClr val="tx2">
                    <a:lumMod val="10000"/>
                  </a:schemeClr>
                </a:solidFill>
                <a:latin typeface="Calibri" pitchFamily="34" charset="0"/>
              </a:rPr>
              <a:t>).</a:t>
            </a:r>
          </a:p>
        </p:txBody>
      </p:sp>
    </p:spTree>
    <p:extLst>
      <p:ext uri="{BB962C8B-B14F-4D97-AF65-F5344CB8AC3E}">
        <p14:creationId xmlns:p14="http://schemas.microsoft.com/office/powerpoint/2010/main" val="4209701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27297212"/>
              </p:ext>
            </p:extLst>
          </p:nvPr>
        </p:nvGraphicFramePr>
        <p:xfrm>
          <a:off x="316452" y="971549"/>
          <a:ext cx="8141748" cy="2989028"/>
        </p:xfrm>
        <a:graphic>
          <a:graphicData uri="http://schemas.openxmlformats.org/drawingml/2006/table">
            <a:tbl>
              <a:tblPr/>
              <a:tblGrid>
                <a:gridCol w="2883948">
                  <a:extLst>
                    <a:ext uri="{9D8B030D-6E8A-4147-A177-3AD203B41FA5}">
                      <a16:colId xmlns="" xmlns:a16="http://schemas.microsoft.com/office/drawing/2014/main" val="20000"/>
                    </a:ext>
                  </a:extLst>
                </a:gridCol>
                <a:gridCol w="987738">
                  <a:extLst>
                    <a:ext uri="{9D8B030D-6E8A-4147-A177-3AD203B41FA5}">
                      <a16:colId xmlns="" xmlns:a16="http://schemas.microsoft.com/office/drawing/2014/main" val="20001"/>
                    </a:ext>
                  </a:extLst>
                </a:gridCol>
                <a:gridCol w="832679">
                  <a:extLst>
                    <a:ext uri="{9D8B030D-6E8A-4147-A177-3AD203B41FA5}">
                      <a16:colId xmlns="" xmlns:a16="http://schemas.microsoft.com/office/drawing/2014/main" val="20002"/>
                    </a:ext>
                  </a:extLst>
                </a:gridCol>
                <a:gridCol w="1313978">
                  <a:extLst>
                    <a:ext uri="{9D8B030D-6E8A-4147-A177-3AD203B41FA5}">
                      <a16:colId xmlns="" xmlns:a16="http://schemas.microsoft.com/office/drawing/2014/main" val="20005"/>
                    </a:ext>
                  </a:extLst>
                </a:gridCol>
                <a:gridCol w="1104170">
                  <a:extLst>
                    <a:ext uri="{9D8B030D-6E8A-4147-A177-3AD203B41FA5}">
                      <a16:colId xmlns="" xmlns:a16="http://schemas.microsoft.com/office/drawing/2014/main" val="20006"/>
                    </a:ext>
                  </a:extLst>
                </a:gridCol>
                <a:gridCol w="1019235">
                  <a:extLst>
                    <a:ext uri="{9D8B030D-6E8A-4147-A177-3AD203B41FA5}">
                      <a16:colId xmlns="" xmlns:a16="http://schemas.microsoft.com/office/drawing/2014/main" val="20007"/>
                    </a:ext>
                  </a:extLst>
                </a:gridCol>
              </a:tblGrid>
              <a:tr h="304800">
                <a:tc>
                  <a:txBody>
                    <a:bodyPr/>
                    <a:lstStyle/>
                    <a:p>
                      <a:pPr marL="0" marR="0">
                        <a:lnSpc>
                          <a:spcPct val="115000"/>
                        </a:lnSpc>
                        <a:spcBef>
                          <a:spcPts val="0"/>
                        </a:spcBef>
                        <a:spcAft>
                          <a:spcPts val="0"/>
                        </a:spcAft>
                      </a:pPr>
                      <a:r>
                        <a:rPr lang="en-US" sz="1600" dirty="0">
                          <a:effectLst/>
                          <a:latin typeface="+mn-lt"/>
                          <a:ea typeface="Calibri"/>
                          <a:cs typeface="Times New Roman"/>
                        </a:rPr>
                        <a:t>Levels &amp; Sections</a:t>
                      </a:r>
                    </a:p>
                  </a:txBody>
                  <a:tcPr marL="57711" marR="577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8100">
                        <a:lnSpc>
                          <a:spcPts val="1600"/>
                        </a:lnSpc>
                        <a:spcBef>
                          <a:spcPts val="0"/>
                        </a:spcBef>
                        <a:spcAft>
                          <a:spcPts val="0"/>
                        </a:spcAft>
                      </a:pPr>
                      <a:r>
                        <a:rPr lang="en-US" sz="1600">
                          <a:effectLst/>
                          <a:latin typeface="+mn-lt"/>
                          <a:ea typeface="Calibri"/>
                          <a:cs typeface="Times New Roman"/>
                        </a:rPr>
                        <a:t>University</a:t>
                      </a:r>
                    </a:p>
                  </a:txBody>
                  <a:tcPr marL="57711" marR="577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nSpc>
                          <a:spcPts val="1600"/>
                        </a:lnSpc>
                        <a:spcBef>
                          <a:spcPts val="0"/>
                        </a:spcBef>
                        <a:spcAft>
                          <a:spcPts val="0"/>
                        </a:spcAft>
                      </a:pPr>
                      <a:r>
                        <a:rPr lang="en-US" sz="1600">
                          <a:effectLst/>
                          <a:latin typeface="+mn-lt"/>
                          <a:ea typeface="Calibri"/>
                          <a:cs typeface="Times New Roman"/>
                        </a:rPr>
                        <a:t>   N</a:t>
                      </a:r>
                    </a:p>
                  </a:txBody>
                  <a:tcPr marL="57711" marR="577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8100" algn="ctr">
                        <a:lnSpc>
                          <a:spcPts val="1600"/>
                        </a:lnSpc>
                        <a:spcBef>
                          <a:spcPts val="0"/>
                        </a:spcBef>
                        <a:spcAft>
                          <a:spcPts val="0"/>
                        </a:spcAft>
                      </a:pPr>
                      <a:r>
                        <a:rPr lang="en-US" sz="1600" dirty="0">
                          <a:effectLst/>
                          <a:latin typeface="+mn-lt"/>
                          <a:ea typeface="Calibri"/>
                          <a:cs typeface="Times New Roman"/>
                        </a:rPr>
                        <a:t>Median</a:t>
                      </a:r>
                    </a:p>
                  </a:txBody>
                  <a:tcPr marL="57711" marR="577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Bef>
                          <a:spcPts val="0"/>
                        </a:spcBef>
                        <a:spcAft>
                          <a:spcPts val="0"/>
                        </a:spcAft>
                      </a:pPr>
                      <a:r>
                        <a:rPr lang="en-US" sz="1600">
                          <a:effectLst/>
                          <a:latin typeface="+mn-lt"/>
                          <a:ea typeface="Calibri"/>
                          <a:cs typeface="Times New Roman"/>
                        </a:rPr>
                        <a:t>Mann-Whitney U </a:t>
                      </a:r>
                    </a:p>
                  </a:txBody>
                  <a:tcPr marL="57711" marR="577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Bef>
                          <a:spcPts val="0"/>
                        </a:spcBef>
                        <a:spcAft>
                          <a:spcPts val="0"/>
                        </a:spcAft>
                      </a:pPr>
                      <a:r>
                        <a:rPr lang="en-US" sz="1600" dirty="0" smtClean="0">
                          <a:effectLst/>
                          <a:latin typeface="+mn-lt"/>
                          <a:ea typeface="Calibri"/>
                          <a:cs typeface="Times New Roman"/>
                        </a:rPr>
                        <a:t>Sig.</a:t>
                      </a:r>
                      <a:endParaRPr lang="en-US" sz="1600" dirty="0">
                        <a:effectLst/>
                        <a:latin typeface="+mn-lt"/>
                        <a:ea typeface="Calibri"/>
                        <a:cs typeface="Times New Roman"/>
                      </a:endParaRPr>
                    </a:p>
                  </a:txBody>
                  <a:tcPr marL="57711" marR="577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04756">
                <a:tc rowSpan="2">
                  <a:txBody>
                    <a:bodyPr/>
                    <a:lstStyle/>
                    <a:p>
                      <a:pPr marL="0" marR="38100">
                        <a:lnSpc>
                          <a:spcPts val="1600"/>
                        </a:lnSpc>
                        <a:spcBef>
                          <a:spcPts val="0"/>
                        </a:spcBef>
                        <a:spcAft>
                          <a:spcPts val="0"/>
                        </a:spcAft>
                      </a:pPr>
                      <a:r>
                        <a:rPr lang="en-US" sz="1600" dirty="0">
                          <a:effectLst/>
                          <a:latin typeface="+mn-lt"/>
                          <a:ea typeface="Calibri"/>
                          <a:cs typeface="Times New Roman"/>
                        </a:rPr>
                        <a:t>Bookmarking &amp; </a:t>
                      </a:r>
                      <a:r>
                        <a:rPr lang="en-US" sz="1600" dirty="0" err="1">
                          <a:effectLst/>
                          <a:latin typeface="+mn-lt"/>
                          <a:ea typeface="Calibri"/>
                          <a:cs typeface="Times New Roman"/>
                        </a:rPr>
                        <a:t>Favouriting</a:t>
                      </a:r>
                      <a:endParaRPr lang="en-US" sz="1600" dirty="0">
                        <a:effectLst/>
                        <a:latin typeface="+mn-lt"/>
                        <a:ea typeface="Calibri"/>
                        <a:cs typeface="Times New Roman"/>
                      </a:endParaRPr>
                    </a:p>
                    <a:p>
                      <a:pPr marL="0" marR="38100">
                        <a:lnSpc>
                          <a:spcPts val="1600"/>
                        </a:lnSpc>
                        <a:spcBef>
                          <a:spcPts val="0"/>
                        </a:spcBef>
                        <a:spcAft>
                          <a:spcPts val="0"/>
                        </a:spcAft>
                      </a:pPr>
                      <a:r>
                        <a:rPr lang="en-US" sz="1600" dirty="0">
                          <a:effectLst/>
                          <a:latin typeface="+mn-lt"/>
                          <a:ea typeface="Calibri"/>
                          <a:cs typeface="Times New Roman"/>
                        </a:rPr>
                        <a:t>(Remembering)</a:t>
                      </a:r>
                    </a:p>
                  </a:txBody>
                  <a:tcPr marL="57711" marR="577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8100">
                        <a:lnSpc>
                          <a:spcPts val="1600"/>
                        </a:lnSpc>
                        <a:spcBef>
                          <a:spcPts val="0"/>
                        </a:spcBef>
                        <a:spcAft>
                          <a:spcPts val="0"/>
                        </a:spcAft>
                      </a:pPr>
                      <a:r>
                        <a:rPr lang="en-US" sz="1600" dirty="0">
                          <a:effectLst/>
                          <a:latin typeface="+mn-lt"/>
                          <a:ea typeface="Calibri"/>
                          <a:cs typeface="Times New Roman"/>
                        </a:rPr>
                        <a:t>VUP</a:t>
                      </a:r>
                    </a:p>
                  </a:txBody>
                  <a:tcPr marL="57711" marR="5771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nSpc>
                          <a:spcPts val="1600"/>
                        </a:lnSpc>
                        <a:spcBef>
                          <a:spcPts val="0"/>
                        </a:spcBef>
                        <a:spcAft>
                          <a:spcPts val="0"/>
                        </a:spcAft>
                      </a:pPr>
                      <a:r>
                        <a:rPr lang="en-US" sz="1600">
                          <a:effectLst/>
                          <a:latin typeface="+mn-lt"/>
                          <a:ea typeface="Calibri"/>
                          <a:cs typeface="Times New Roman"/>
                        </a:rPr>
                        <a:t> 18</a:t>
                      </a:r>
                    </a:p>
                  </a:txBody>
                  <a:tcPr marL="57711" marR="5771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38100" algn="ctr">
                        <a:lnSpc>
                          <a:spcPts val="1600"/>
                        </a:lnSpc>
                        <a:spcBef>
                          <a:spcPts val="0"/>
                        </a:spcBef>
                        <a:spcAft>
                          <a:spcPts val="0"/>
                        </a:spcAft>
                      </a:pPr>
                      <a:r>
                        <a:rPr lang="en-US" sz="1600" dirty="0">
                          <a:effectLst/>
                          <a:latin typeface="+mn-lt"/>
                          <a:ea typeface="Calibri"/>
                          <a:cs typeface="Times New Roman"/>
                        </a:rPr>
                        <a:t> 14.50</a:t>
                      </a:r>
                    </a:p>
                    <a:p>
                      <a:pPr marL="0" marR="38100" algn="ctr">
                        <a:lnSpc>
                          <a:spcPts val="1600"/>
                        </a:lnSpc>
                        <a:spcBef>
                          <a:spcPts val="0"/>
                        </a:spcBef>
                        <a:spcAft>
                          <a:spcPts val="0"/>
                        </a:spcAft>
                      </a:pPr>
                      <a:endParaRPr lang="en-US" sz="1600" dirty="0">
                        <a:effectLst/>
                        <a:latin typeface="+mn-lt"/>
                        <a:ea typeface="Calibri"/>
                        <a:cs typeface="Times New Roman"/>
                      </a:endParaRPr>
                    </a:p>
                  </a:txBody>
                  <a:tcPr marL="57711" marR="5771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Bef>
                          <a:spcPts val="0"/>
                        </a:spcBef>
                        <a:spcAft>
                          <a:spcPts val="0"/>
                        </a:spcAft>
                      </a:pPr>
                      <a:r>
                        <a:rPr lang="en-US" sz="1600">
                          <a:effectLst/>
                          <a:latin typeface="+mn-lt"/>
                          <a:ea typeface="Calibri"/>
                          <a:cs typeface="Times New Roman"/>
                        </a:rPr>
                        <a:t>     134.0</a:t>
                      </a:r>
                    </a:p>
                  </a:txBody>
                  <a:tcPr marL="57711" marR="5771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Bef>
                          <a:spcPts val="0"/>
                        </a:spcBef>
                        <a:spcAft>
                          <a:spcPts val="0"/>
                        </a:spcAft>
                      </a:pPr>
                      <a:r>
                        <a:rPr lang="en-US" sz="1600" dirty="0">
                          <a:effectLst/>
                          <a:latin typeface="+mn-lt"/>
                          <a:ea typeface="Calibri"/>
                          <a:cs typeface="Times New Roman"/>
                        </a:rPr>
                        <a:t>     .02</a:t>
                      </a:r>
                    </a:p>
                  </a:txBody>
                  <a:tcPr marL="57711" marR="57711"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238058">
                <a:tc vMerge="1">
                  <a:txBody>
                    <a:bodyPr/>
                    <a:lstStyle/>
                    <a:p>
                      <a:endParaRPr lang="en-US"/>
                    </a:p>
                  </a:txBody>
                  <a:tcPr/>
                </a:tc>
                <a:tc>
                  <a:txBody>
                    <a:bodyPr/>
                    <a:lstStyle/>
                    <a:p>
                      <a:pPr marL="0" marR="38100">
                        <a:lnSpc>
                          <a:spcPts val="1600"/>
                        </a:lnSpc>
                        <a:spcBef>
                          <a:spcPts val="0"/>
                        </a:spcBef>
                        <a:spcAft>
                          <a:spcPts val="0"/>
                        </a:spcAft>
                      </a:pPr>
                      <a:r>
                        <a:rPr lang="en-US" sz="1600">
                          <a:effectLst/>
                          <a:latin typeface="+mn-lt"/>
                          <a:ea typeface="Calibri"/>
                          <a:cs typeface="Times New Roman"/>
                        </a:rPr>
                        <a:t>PU</a:t>
                      </a:r>
                    </a:p>
                  </a:txBody>
                  <a:tcPr marL="57711" marR="577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nSpc>
                          <a:spcPts val="1600"/>
                        </a:lnSpc>
                        <a:spcBef>
                          <a:spcPts val="0"/>
                        </a:spcBef>
                        <a:spcAft>
                          <a:spcPts val="0"/>
                        </a:spcAft>
                      </a:pPr>
                      <a:r>
                        <a:rPr lang="en-US" sz="1600">
                          <a:effectLst/>
                          <a:latin typeface="+mn-lt"/>
                          <a:ea typeface="Calibri"/>
                          <a:cs typeface="Times New Roman"/>
                        </a:rPr>
                        <a:t> 32</a:t>
                      </a:r>
                    </a:p>
                  </a:txBody>
                  <a:tcPr marL="57711" marR="577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38100" algn="ctr">
                        <a:lnSpc>
                          <a:spcPts val="1600"/>
                        </a:lnSpc>
                        <a:spcBef>
                          <a:spcPts val="0"/>
                        </a:spcBef>
                        <a:spcAft>
                          <a:spcPts val="0"/>
                        </a:spcAft>
                      </a:pPr>
                      <a:r>
                        <a:rPr lang="en-US" sz="1600">
                          <a:effectLst/>
                          <a:latin typeface="+mn-lt"/>
                          <a:ea typeface="Calibri"/>
                          <a:cs typeface="Times New Roman"/>
                        </a:rPr>
                        <a:t>12.0</a:t>
                      </a:r>
                    </a:p>
                  </a:txBody>
                  <a:tcPr marL="57711" marR="577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Bef>
                          <a:spcPts val="0"/>
                        </a:spcBef>
                        <a:spcAft>
                          <a:spcPts val="0"/>
                        </a:spcAft>
                      </a:pPr>
                      <a:r>
                        <a:rPr lang="en-US" sz="1600">
                          <a:effectLst/>
                          <a:latin typeface="+mn-lt"/>
                          <a:ea typeface="Calibri"/>
                          <a:cs typeface="Times New Roman"/>
                        </a:rPr>
                        <a:t> </a:t>
                      </a:r>
                    </a:p>
                  </a:txBody>
                  <a:tcPr marL="57711" marR="577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1600" dirty="0">
                          <a:effectLst/>
                          <a:latin typeface="+mn-lt"/>
                          <a:ea typeface="Calibri"/>
                          <a:cs typeface="Times New Roman"/>
                        </a:rPr>
                        <a:t> </a:t>
                      </a:r>
                    </a:p>
                  </a:txBody>
                  <a:tcPr marL="57711" marR="57711"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04756">
                <a:tc rowSpan="2">
                  <a:txBody>
                    <a:bodyPr/>
                    <a:lstStyle/>
                    <a:p>
                      <a:pPr marL="0" marR="0">
                        <a:lnSpc>
                          <a:spcPct val="115000"/>
                        </a:lnSpc>
                        <a:spcBef>
                          <a:spcPts val="0"/>
                        </a:spcBef>
                        <a:spcAft>
                          <a:spcPts val="0"/>
                        </a:spcAft>
                      </a:pPr>
                      <a:r>
                        <a:rPr lang="en-US" sz="1600" dirty="0">
                          <a:effectLst/>
                          <a:latin typeface="+mn-lt"/>
                          <a:ea typeface="Calibri"/>
                          <a:cs typeface="Times New Roman"/>
                        </a:rPr>
                        <a:t>Blog Journaling</a:t>
                      </a:r>
                      <a:r>
                        <a:rPr lang="en-US" sz="1600" baseline="0" dirty="0">
                          <a:effectLst/>
                          <a:latin typeface="+mn-lt"/>
                          <a:ea typeface="Calibri"/>
                          <a:cs typeface="Times New Roman"/>
                        </a:rPr>
                        <a:t> </a:t>
                      </a:r>
                      <a:r>
                        <a:rPr lang="en-US" sz="1600" dirty="0">
                          <a:effectLst/>
                          <a:latin typeface="+mn-lt"/>
                          <a:ea typeface="Calibri"/>
                          <a:cs typeface="Times New Roman"/>
                        </a:rPr>
                        <a:t>&amp; Advance </a:t>
                      </a:r>
                      <a:r>
                        <a:rPr lang="en-US" sz="1600" dirty="0" smtClean="0">
                          <a:effectLst/>
                          <a:latin typeface="+mn-lt"/>
                          <a:ea typeface="Calibri"/>
                          <a:cs typeface="Times New Roman"/>
                        </a:rPr>
                        <a:t>searching</a:t>
                      </a:r>
                      <a:r>
                        <a:rPr lang="en-US" sz="1600" baseline="0" dirty="0" smtClean="0">
                          <a:effectLst/>
                          <a:latin typeface="+mn-lt"/>
                          <a:ea typeface="Calibri"/>
                          <a:cs typeface="Times New Roman"/>
                        </a:rPr>
                        <a:t> </a:t>
                      </a:r>
                      <a:r>
                        <a:rPr lang="en-US" sz="1600" dirty="0" smtClean="0">
                          <a:effectLst/>
                          <a:latin typeface="+mn-lt"/>
                          <a:ea typeface="Calibri"/>
                          <a:cs typeface="Times New Roman"/>
                        </a:rPr>
                        <a:t>(Understanding</a:t>
                      </a:r>
                      <a:r>
                        <a:rPr lang="en-US" sz="1600" dirty="0">
                          <a:effectLst/>
                          <a:latin typeface="+mn-lt"/>
                          <a:ea typeface="Calibri"/>
                          <a:cs typeface="Times New Roman"/>
                        </a:rPr>
                        <a:t>)</a:t>
                      </a:r>
                    </a:p>
                  </a:txBody>
                  <a:tcPr marL="57711" marR="577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8100">
                        <a:lnSpc>
                          <a:spcPts val="1600"/>
                        </a:lnSpc>
                        <a:spcBef>
                          <a:spcPts val="0"/>
                        </a:spcBef>
                        <a:spcAft>
                          <a:spcPts val="0"/>
                        </a:spcAft>
                      </a:pPr>
                      <a:r>
                        <a:rPr lang="en-US" sz="1600">
                          <a:effectLst/>
                          <a:latin typeface="+mn-lt"/>
                          <a:ea typeface="Calibri"/>
                          <a:cs typeface="Times New Roman"/>
                        </a:rPr>
                        <a:t>VUP</a:t>
                      </a:r>
                    </a:p>
                  </a:txBody>
                  <a:tcPr marL="57711" marR="5771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nSpc>
                          <a:spcPts val="1600"/>
                        </a:lnSpc>
                        <a:spcBef>
                          <a:spcPts val="0"/>
                        </a:spcBef>
                        <a:spcAft>
                          <a:spcPts val="0"/>
                        </a:spcAft>
                      </a:pPr>
                      <a:r>
                        <a:rPr lang="en-US" sz="1600">
                          <a:effectLst/>
                          <a:latin typeface="+mn-lt"/>
                          <a:ea typeface="Calibri"/>
                          <a:cs typeface="Times New Roman"/>
                        </a:rPr>
                        <a:t> 18</a:t>
                      </a:r>
                    </a:p>
                  </a:txBody>
                  <a:tcPr marL="57711" marR="5771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38100" algn="ctr">
                        <a:lnSpc>
                          <a:spcPts val="1600"/>
                        </a:lnSpc>
                        <a:spcBef>
                          <a:spcPts val="0"/>
                        </a:spcBef>
                        <a:spcAft>
                          <a:spcPts val="0"/>
                        </a:spcAft>
                      </a:pPr>
                      <a:r>
                        <a:rPr lang="en-US" sz="1600" dirty="0">
                          <a:effectLst/>
                          <a:latin typeface="+mn-lt"/>
                          <a:ea typeface="Calibri"/>
                          <a:cs typeface="Times New Roman"/>
                        </a:rPr>
                        <a:t>15.50</a:t>
                      </a:r>
                    </a:p>
                    <a:p>
                      <a:pPr marL="0" marR="38100" algn="ctr">
                        <a:lnSpc>
                          <a:spcPts val="1600"/>
                        </a:lnSpc>
                        <a:spcBef>
                          <a:spcPts val="0"/>
                        </a:spcBef>
                        <a:spcAft>
                          <a:spcPts val="0"/>
                        </a:spcAft>
                      </a:pPr>
                      <a:endParaRPr lang="en-US" sz="1600" dirty="0">
                        <a:effectLst/>
                        <a:latin typeface="+mn-lt"/>
                        <a:ea typeface="Calibri"/>
                        <a:cs typeface="Times New Roman"/>
                      </a:endParaRPr>
                    </a:p>
                  </a:txBody>
                  <a:tcPr marL="57711" marR="5771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Bef>
                          <a:spcPts val="0"/>
                        </a:spcBef>
                        <a:spcAft>
                          <a:spcPts val="0"/>
                        </a:spcAft>
                      </a:pPr>
                      <a:r>
                        <a:rPr lang="en-US" sz="1600" dirty="0" smtClean="0">
                          <a:effectLst/>
                          <a:latin typeface="+mn-lt"/>
                          <a:ea typeface="Calibri"/>
                          <a:cs typeface="Times New Roman"/>
                        </a:rPr>
                        <a:t>    189.0</a:t>
                      </a:r>
                      <a:endParaRPr lang="en-US" sz="1600" dirty="0">
                        <a:effectLst/>
                        <a:latin typeface="+mn-lt"/>
                        <a:ea typeface="Calibri"/>
                        <a:cs typeface="Times New Roman"/>
                      </a:endParaRPr>
                    </a:p>
                  </a:txBody>
                  <a:tcPr marL="57711" marR="5771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38100" algn="r">
                        <a:lnSpc>
                          <a:spcPts val="1600"/>
                        </a:lnSpc>
                        <a:spcBef>
                          <a:spcPts val="0"/>
                        </a:spcBef>
                        <a:spcAft>
                          <a:spcPts val="0"/>
                        </a:spcAft>
                      </a:pPr>
                      <a:r>
                        <a:rPr lang="en-US" sz="1600" dirty="0">
                          <a:effectLst/>
                          <a:latin typeface="+mn-lt"/>
                          <a:ea typeface="Calibri"/>
                          <a:cs typeface="Times New Roman"/>
                        </a:rPr>
                        <a:t>.04</a:t>
                      </a:r>
                    </a:p>
                  </a:txBody>
                  <a:tcPr marL="57711" marR="57711"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3"/>
                  </a:ext>
                </a:extLst>
              </a:tr>
              <a:tr h="297450">
                <a:tc vMerge="1">
                  <a:txBody>
                    <a:bodyPr/>
                    <a:lstStyle/>
                    <a:p>
                      <a:endParaRPr lang="en-US"/>
                    </a:p>
                  </a:txBody>
                  <a:tcPr/>
                </a:tc>
                <a:tc>
                  <a:txBody>
                    <a:bodyPr/>
                    <a:lstStyle/>
                    <a:p>
                      <a:pPr marL="0" marR="38100">
                        <a:lnSpc>
                          <a:spcPts val="1600"/>
                        </a:lnSpc>
                        <a:spcBef>
                          <a:spcPts val="0"/>
                        </a:spcBef>
                        <a:spcAft>
                          <a:spcPts val="0"/>
                        </a:spcAft>
                      </a:pPr>
                      <a:r>
                        <a:rPr lang="en-US" sz="1600" dirty="0">
                          <a:effectLst/>
                          <a:latin typeface="+mn-lt"/>
                          <a:ea typeface="Calibri"/>
                          <a:cs typeface="Times New Roman"/>
                        </a:rPr>
                        <a:t>PU</a:t>
                      </a:r>
                    </a:p>
                  </a:txBody>
                  <a:tcPr marL="57711" marR="577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nSpc>
                          <a:spcPts val="1600"/>
                        </a:lnSpc>
                        <a:spcBef>
                          <a:spcPts val="0"/>
                        </a:spcBef>
                        <a:spcAft>
                          <a:spcPts val="0"/>
                        </a:spcAft>
                      </a:pPr>
                      <a:r>
                        <a:rPr lang="en-US" sz="1600">
                          <a:effectLst/>
                          <a:latin typeface="+mn-lt"/>
                          <a:ea typeface="Calibri"/>
                          <a:cs typeface="Times New Roman"/>
                        </a:rPr>
                        <a:t> 32</a:t>
                      </a:r>
                    </a:p>
                  </a:txBody>
                  <a:tcPr marL="57711" marR="577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38100" algn="ctr">
                        <a:lnSpc>
                          <a:spcPts val="1600"/>
                        </a:lnSpc>
                        <a:spcBef>
                          <a:spcPts val="0"/>
                        </a:spcBef>
                        <a:spcAft>
                          <a:spcPts val="0"/>
                        </a:spcAft>
                      </a:pPr>
                      <a:r>
                        <a:rPr lang="en-US" sz="1600">
                          <a:effectLst/>
                          <a:latin typeface="+mn-lt"/>
                          <a:ea typeface="Calibri"/>
                          <a:cs typeface="Times New Roman"/>
                        </a:rPr>
                        <a:t>13.0</a:t>
                      </a:r>
                    </a:p>
                  </a:txBody>
                  <a:tcPr marL="57711" marR="577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Bef>
                          <a:spcPts val="0"/>
                        </a:spcBef>
                        <a:spcAft>
                          <a:spcPts val="0"/>
                        </a:spcAft>
                      </a:pPr>
                      <a:r>
                        <a:rPr lang="en-US" sz="1600">
                          <a:effectLst/>
                          <a:latin typeface="+mn-lt"/>
                          <a:ea typeface="Calibri"/>
                          <a:cs typeface="Times New Roman"/>
                        </a:rPr>
                        <a:t> </a:t>
                      </a:r>
                    </a:p>
                  </a:txBody>
                  <a:tcPr marL="57711" marR="577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1600" dirty="0">
                          <a:effectLst/>
                          <a:latin typeface="+mn-lt"/>
                          <a:ea typeface="Calibri"/>
                          <a:cs typeface="Times New Roman"/>
                        </a:rPr>
                        <a:t> </a:t>
                      </a:r>
                    </a:p>
                  </a:txBody>
                  <a:tcPr marL="57711" marR="57711"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04756">
                <a:tc rowSpan="2">
                  <a:txBody>
                    <a:bodyPr/>
                    <a:lstStyle/>
                    <a:p>
                      <a:pPr marL="0" marR="0">
                        <a:lnSpc>
                          <a:spcPct val="115000"/>
                        </a:lnSpc>
                        <a:spcBef>
                          <a:spcPts val="0"/>
                        </a:spcBef>
                        <a:spcAft>
                          <a:spcPts val="0"/>
                        </a:spcAft>
                      </a:pPr>
                      <a:r>
                        <a:rPr lang="en-US" sz="1600" dirty="0" smtClean="0">
                          <a:effectLst/>
                          <a:latin typeface="+mn-lt"/>
                          <a:ea typeface="Calibri"/>
                          <a:cs typeface="Times New Roman"/>
                        </a:rPr>
                        <a:t>Skyping</a:t>
                      </a:r>
                      <a:r>
                        <a:rPr lang="en-US" sz="1600" baseline="0" dirty="0" smtClean="0">
                          <a:effectLst/>
                          <a:latin typeface="+mn-lt"/>
                          <a:ea typeface="Calibri"/>
                          <a:cs typeface="Times New Roman"/>
                        </a:rPr>
                        <a:t>   </a:t>
                      </a:r>
                      <a:r>
                        <a:rPr lang="en-US" sz="1600" dirty="0" smtClean="0">
                          <a:effectLst/>
                          <a:latin typeface="+mn-lt"/>
                          <a:ea typeface="Calibri"/>
                          <a:cs typeface="Times New Roman"/>
                        </a:rPr>
                        <a:t>(Applying</a:t>
                      </a:r>
                      <a:r>
                        <a:rPr lang="en-US" sz="1600" dirty="0">
                          <a:effectLst/>
                          <a:latin typeface="+mn-lt"/>
                          <a:ea typeface="Calibri"/>
                          <a:cs typeface="Times New Roman"/>
                        </a:rPr>
                        <a:t>)</a:t>
                      </a:r>
                    </a:p>
                  </a:txBody>
                  <a:tcPr marL="57711" marR="577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8100">
                        <a:lnSpc>
                          <a:spcPts val="1600"/>
                        </a:lnSpc>
                        <a:spcBef>
                          <a:spcPts val="0"/>
                        </a:spcBef>
                        <a:spcAft>
                          <a:spcPts val="0"/>
                        </a:spcAft>
                      </a:pPr>
                      <a:r>
                        <a:rPr lang="en-US" sz="1600" dirty="0">
                          <a:effectLst/>
                          <a:latin typeface="+mn-lt"/>
                          <a:ea typeface="Calibri"/>
                          <a:cs typeface="Times New Roman"/>
                        </a:rPr>
                        <a:t>VUP</a:t>
                      </a:r>
                    </a:p>
                  </a:txBody>
                  <a:tcPr marL="57711" marR="5771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nSpc>
                          <a:spcPts val="1600"/>
                        </a:lnSpc>
                        <a:spcBef>
                          <a:spcPts val="0"/>
                        </a:spcBef>
                        <a:spcAft>
                          <a:spcPts val="0"/>
                        </a:spcAft>
                      </a:pPr>
                      <a:r>
                        <a:rPr lang="en-US" sz="1600">
                          <a:effectLst/>
                          <a:latin typeface="+mn-lt"/>
                          <a:ea typeface="Calibri"/>
                          <a:cs typeface="Times New Roman"/>
                        </a:rPr>
                        <a:t> 18</a:t>
                      </a:r>
                    </a:p>
                  </a:txBody>
                  <a:tcPr marL="57711" marR="5771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38100" algn="ctr">
                        <a:lnSpc>
                          <a:spcPts val="1600"/>
                        </a:lnSpc>
                        <a:spcBef>
                          <a:spcPts val="0"/>
                        </a:spcBef>
                        <a:spcAft>
                          <a:spcPts val="0"/>
                        </a:spcAft>
                      </a:pPr>
                      <a:r>
                        <a:rPr lang="en-US" sz="1600" dirty="0" smtClean="0">
                          <a:effectLst/>
                          <a:latin typeface="+mn-lt"/>
                          <a:ea typeface="Calibri"/>
                          <a:cs typeface="Times New Roman"/>
                        </a:rPr>
                        <a:t>28.0</a:t>
                      </a:r>
                      <a:endParaRPr lang="en-US" sz="1600" dirty="0">
                        <a:effectLst/>
                        <a:latin typeface="+mn-lt"/>
                        <a:ea typeface="Calibri"/>
                        <a:cs typeface="Times New Roman"/>
                      </a:endParaRPr>
                    </a:p>
                  </a:txBody>
                  <a:tcPr marL="57711" marR="5771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nSpc>
                          <a:spcPts val="1600"/>
                        </a:lnSpc>
                        <a:spcBef>
                          <a:spcPts val="0"/>
                        </a:spcBef>
                        <a:spcAft>
                          <a:spcPts val="0"/>
                        </a:spcAft>
                      </a:pPr>
                      <a:r>
                        <a:rPr lang="en-US" sz="1600" dirty="0">
                          <a:effectLst/>
                          <a:latin typeface="+mn-lt"/>
                          <a:ea typeface="Calibri"/>
                          <a:cs typeface="Times New Roman"/>
                        </a:rPr>
                        <a:t>     155.5</a:t>
                      </a:r>
                    </a:p>
                  </a:txBody>
                  <a:tcPr marL="57711" marR="5771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38100" algn="r">
                        <a:lnSpc>
                          <a:spcPts val="1600"/>
                        </a:lnSpc>
                        <a:spcBef>
                          <a:spcPts val="0"/>
                        </a:spcBef>
                        <a:spcAft>
                          <a:spcPts val="0"/>
                        </a:spcAft>
                      </a:pPr>
                      <a:r>
                        <a:rPr lang="en-US" sz="1600" dirty="0">
                          <a:effectLst/>
                          <a:latin typeface="+mn-lt"/>
                          <a:ea typeface="Calibri"/>
                          <a:cs typeface="Times New Roman"/>
                        </a:rPr>
                        <a:t>         .00</a:t>
                      </a:r>
                    </a:p>
                  </a:txBody>
                  <a:tcPr marL="57711" marR="57711"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5"/>
                  </a:ext>
                </a:extLst>
              </a:tr>
              <a:tr h="175741">
                <a:tc vMerge="1">
                  <a:txBody>
                    <a:bodyPr/>
                    <a:lstStyle/>
                    <a:p>
                      <a:endParaRPr lang="en-US"/>
                    </a:p>
                  </a:txBody>
                  <a:tcPr/>
                </a:tc>
                <a:tc>
                  <a:txBody>
                    <a:bodyPr/>
                    <a:lstStyle/>
                    <a:p>
                      <a:pPr marL="0" marR="38100">
                        <a:lnSpc>
                          <a:spcPts val="1600"/>
                        </a:lnSpc>
                        <a:spcBef>
                          <a:spcPts val="0"/>
                        </a:spcBef>
                        <a:spcAft>
                          <a:spcPts val="0"/>
                        </a:spcAft>
                      </a:pPr>
                      <a:r>
                        <a:rPr lang="en-US" sz="1600" dirty="0">
                          <a:effectLst/>
                          <a:latin typeface="+mn-lt"/>
                          <a:ea typeface="Calibri"/>
                          <a:cs typeface="Times New Roman"/>
                        </a:rPr>
                        <a:t>PU</a:t>
                      </a:r>
                    </a:p>
                  </a:txBody>
                  <a:tcPr marL="57711" marR="577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nSpc>
                          <a:spcPts val="1600"/>
                        </a:lnSpc>
                        <a:spcBef>
                          <a:spcPts val="0"/>
                        </a:spcBef>
                        <a:spcAft>
                          <a:spcPts val="0"/>
                        </a:spcAft>
                      </a:pPr>
                      <a:r>
                        <a:rPr lang="en-US" sz="1600">
                          <a:effectLst/>
                          <a:latin typeface="+mn-lt"/>
                          <a:ea typeface="Calibri"/>
                          <a:cs typeface="Times New Roman"/>
                        </a:rPr>
                        <a:t> 32</a:t>
                      </a:r>
                    </a:p>
                  </a:txBody>
                  <a:tcPr marL="57711" marR="577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38100" algn="ctr">
                        <a:lnSpc>
                          <a:spcPts val="1600"/>
                        </a:lnSpc>
                        <a:spcBef>
                          <a:spcPts val="0"/>
                        </a:spcBef>
                        <a:spcAft>
                          <a:spcPts val="0"/>
                        </a:spcAft>
                      </a:pPr>
                      <a:r>
                        <a:rPr lang="en-US" sz="1600" dirty="0">
                          <a:effectLst/>
                          <a:latin typeface="+mn-lt"/>
                          <a:ea typeface="Calibri"/>
                          <a:cs typeface="Times New Roman"/>
                        </a:rPr>
                        <a:t>23.5</a:t>
                      </a:r>
                    </a:p>
                  </a:txBody>
                  <a:tcPr marL="57711" marR="577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1600" dirty="0">
                          <a:effectLst/>
                          <a:latin typeface="+mn-lt"/>
                          <a:ea typeface="Calibri"/>
                          <a:cs typeface="Times New Roman"/>
                        </a:rPr>
                        <a:t> </a:t>
                      </a:r>
                    </a:p>
                  </a:txBody>
                  <a:tcPr marL="57711" marR="577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1600" dirty="0">
                          <a:effectLst/>
                          <a:latin typeface="+mn-lt"/>
                          <a:ea typeface="Calibri"/>
                          <a:cs typeface="Times New Roman"/>
                        </a:rPr>
                        <a:t> </a:t>
                      </a:r>
                    </a:p>
                  </a:txBody>
                  <a:tcPr marL="57711" marR="57711"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04756">
                <a:tc rowSpan="2">
                  <a:txBody>
                    <a:bodyPr/>
                    <a:lstStyle/>
                    <a:p>
                      <a:pPr marL="0" marR="0">
                        <a:lnSpc>
                          <a:spcPct val="115000"/>
                        </a:lnSpc>
                        <a:spcBef>
                          <a:spcPts val="0"/>
                        </a:spcBef>
                        <a:spcAft>
                          <a:spcPts val="0"/>
                        </a:spcAft>
                      </a:pPr>
                      <a:r>
                        <a:rPr lang="en-US" sz="1600" dirty="0">
                          <a:effectLst/>
                          <a:latin typeface="+mn-lt"/>
                          <a:ea typeface="Calibri"/>
                          <a:cs typeface="Times New Roman"/>
                        </a:rPr>
                        <a:t>Data processing through </a:t>
                      </a:r>
                      <a:r>
                        <a:rPr lang="en-US" sz="1600" dirty="0" smtClean="0">
                          <a:effectLst/>
                          <a:latin typeface="+mn-lt"/>
                          <a:ea typeface="Calibri"/>
                          <a:cs typeface="Times New Roman"/>
                        </a:rPr>
                        <a:t>computers</a:t>
                      </a:r>
                      <a:r>
                        <a:rPr lang="en-US" sz="1600" baseline="0" dirty="0" smtClean="0">
                          <a:effectLst/>
                          <a:latin typeface="+mn-lt"/>
                          <a:ea typeface="Calibri"/>
                          <a:cs typeface="Times New Roman"/>
                        </a:rPr>
                        <a:t> </a:t>
                      </a:r>
                      <a:r>
                        <a:rPr lang="en-US" sz="1600" dirty="0" smtClean="0">
                          <a:effectLst/>
                          <a:latin typeface="+mn-lt"/>
                          <a:ea typeface="Calibri"/>
                          <a:cs typeface="Times New Roman"/>
                        </a:rPr>
                        <a:t>(Analyzing</a:t>
                      </a:r>
                      <a:r>
                        <a:rPr lang="en-US" sz="1600" dirty="0">
                          <a:effectLst/>
                          <a:latin typeface="+mn-lt"/>
                          <a:ea typeface="Calibri"/>
                          <a:cs typeface="Times New Roman"/>
                        </a:rPr>
                        <a:t>)</a:t>
                      </a:r>
                    </a:p>
                  </a:txBody>
                  <a:tcPr marL="57711" marR="577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8100">
                        <a:lnSpc>
                          <a:spcPts val="1600"/>
                        </a:lnSpc>
                        <a:spcBef>
                          <a:spcPts val="0"/>
                        </a:spcBef>
                        <a:spcAft>
                          <a:spcPts val="0"/>
                        </a:spcAft>
                      </a:pPr>
                      <a:r>
                        <a:rPr lang="en-US" sz="1600" dirty="0">
                          <a:effectLst/>
                          <a:latin typeface="+mn-lt"/>
                          <a:ea typeface="Calibri"/>
                          <a:cs typeface="Times New Roman"/>
                        </a:rPr>
                        <a:t>VUP</a:t>
                      </a:r>
                    </a:p>
                    <a:p>
                      <a:pPr marL="0" marR="38100">
                        <a:lnSpc>
                          <a:spcPts val="1600"/>
                        </a:lnSpc>
                        <a:spcBef>
                          <a:spcPts val="0"/>
                        </a:spcBef>
                        <a:spcAft>
                          <a:spcPts val="0"/>
                        </a:spcAft>
                      </a:pPr>
                      <a:endParaRPr lang="en-US" sz="1600" dirty="0">
                        <a:effectLst/>
                        <a:latin typeface="+mn-lt"/>
                        <a:ea typeface="Calibri"/>
                        <a:cs typeface="Times New Roman"/>
                      </a:endParaRPr>
                    </a:p>
                  </a:txBody>
                  <a:tcPr marL="57711" marR="5771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nSpc>
                          <a:spcPts val="1600"/>
                        </a:lnSpc>
                        <a:spcBef>
                          <a:spcPts val="0"/>
                        </a:spcBef>
                        <a:spcAft>
                          <a:spcPts val="0"/>
                        </a:spcAft>
                      </a:pPr>
                      <a:r>
                        <a:rPr lang="en-US" sz="1600" dirty="0">
                          <a:effectLst/>
                          <a:latin typeface="+mn-lt"/>
                          <a:ea typeface="Calibri"/>
                          <a:cs typeface="Times New Roman"/>
                        </a:rPr>
                        <a:t> 18</a:t>
                      </a:r>
                    </a:p>
                  </a:txBody>
                  <a:tcPr marL="57711" marR="5771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Bef>
                          <a:spcPts val="0"/>
                        </a:spcBef>
                        <a:spcAft>
                          <a:spcPts val="0"/>
                        </a:spcAft>
                      </a:pPr>
                      <a:r>
                        <a:rPr lang="en-US" sz="1600" dirty="0">
                          <a:effectLst/>
                          <a:latin typeface="+mn-lt"/>
                          <a:ea typeface="Calibri"/>
                          <a:cs typeface="Times New Roman"/>
                        </a:rPr>
                        <a:t>23.5</a:t>
                      </a:r>
                    </a:p>
                  </a:txBody>
                  <a:tcPr marL="57711" marR="5771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Bef>
                          <a:spcPts val="0"/>
                        </a:spcBef>
                        <a:spcAft>
                          <a:spcPts val="0"/>
                        </a:spcAft>
                      </a:pPr>
                      <a:r>
                        <a:rPr lang="en-US" sz="1600">
                          <a:effectLst/>
                          <a:latin typeface="+mn-lt"/>
                          <a:ea typeface="Calibri"/>
                          <a:cs typeface="Times New Roman"/>
                        </a:rPr>
                        <a:t>166.0</a:t>
                      </a:r>
                    </a:p>
                  </a:txBody>
                  <a:tcPr marL="57711" marR="5771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Bef>
                          <a:spcPts val="0"/>
                        </a:spcBef>
                        <a:spcAft>
                          <a:spcPts val="0"/>
                        </a:spcAft>
                      </a:pPr>
                      <a:r>
                        <a:rPr lang="en-US" sz="1600" dirty="0">
                          <a:effectLst/>
                          <a:latin typeface="+mn-lt"/>
                          <a:ea typeface="Calibri"/>
                          <a:cs typeface="Times New Roman"/>
                        </a:rPr>
                        <a:t>        .01</a:t>
                      </a:r>
                    </a:p>
                  </a:txBody>
                  <a:tcPr marL="57711" marR="57711"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7"/>
                  </a:ext>
                </a:extLst>
              </a:tr>
              <a:tr h="202244">
                <a:tc vMerge="1">
                  <a:txBody>
                    <a:bodyPr/>
                    <a:lstStyle/>
                    <a:p>
                      <a:endParaRPr lang="en-US"/>
                    </a:p>
                  </a:txBody>
                  <a:tcPr/>
                </a:tc>
                <a:tc>
                  <a:txBody>
                    <a:bodyPr/>
                    <a:lstStyle/>
                    <a:p>
                      <a:pPr marL="0" marR="38100">
                        <a:lnSpc>
                          <a:spcPts val="1600"/>
                        </a:lnSpc>
                        <a:spcBef>
                          <a:spcPts val="0"/>
                        </a:spcBef>
                        <a:spcAft>
                          <a:spcPts val="0"/>
                        </a:spcAft>
                      </a:pPr>
                      <a:r>
                        <a:rPr lang="en-US" sz="1600" dirty="0">
                          <a:effectLst/>
                          <a:latin typeface="+mn-lt"/>
                          <a:ea typeface="Calibri"/>
                          <a:cs typeface="Times New Roman"/>
                        </a:rPr>
                        <a:t>PU</a:t>
                      </a:r>
                    </a:p>
                  </a:txBody>
                  <a:tcPr marL="57711" marR="577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nSpc>
                          <a:spcPts val="1600"/>
                        </a:lnSpc>
                        <a:spcBef>
                          <a:spcPts val="0"/>
                        </a:spcBef>
                        <a:spcAft>
                          <a:spcPts val="0"/>
                        </a:spcAft>
                      </a:pPr>
                      <a:r>
                        <a:rPr lang="en-US" sz="1600" dirty="0">
                          <a:effectLst/>
                          <a:latin typeface="+mn-lt"/>
                          <a:ea typeface="Calibri"/>
                          <a:cs typeface="Times New Roman"/>
                        </a:rPr>
                        <a:t> 32</a:t>
                      </a:r>
                    </a:p>
                  </a:txBody>
                  <a:tcPr marL="57711" marR="577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Bef>
                          <a:spcPts val="0"/>
                        </a:spcBef>
                        <a:spcAft>
                          <a:spcPts val="0"/>
                        </a:spcAft>
                      </a:pPr>
                      <a:r>
                        <a:rPr lang="en-US" sz="1600" dirty="0">
                          <a:effectLst/>
                          <a:latin typeface="+mn-lt"/>
                          <a:ea typeface="Calibri"/>
                          <a:cs typeface="Times New Roman"/>
                        </a:rPr>
                        <a:t>20.0</a:t>
                      </a:r>
                    </a:p>
                  </a:txBody>
                  <a:tcPr marL="57711" marR="577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1600">
                          <a:effectLst/>
                          <a:latin typeface="+mn-lt"/>
                          <a:ea typeface="Calibri"/>
                          <a:cs typeface="Times New Roman"/>
                        </a:rPr>
                        <a:t> </a:t>
                      </a:r>
                    </a:p>
                  </a:txBody>
                  <a:tcPr marL="57711" marR="577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1600" dirty="0">
                          <a:effectLst/>
                          <a:latin typeface="+mn-lt"/>
                          <a:ea typeface="Calibri"/>
                          <a:cs typeface="Times New Roman"/>
                        </a:rPr>
                        <a:t> </a:t>
                      </a:r>
                    </a:p>
                  </a:txBody>
                  <a:tcPr marL="57711" marR="57711"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
        <p:nvSpPr>
          <p:cNvPr id="5" name="Rectangle 1"/>
          <p:cNvSpPr>
            <a:spLocks noChangeArrowheads="1"/>
          </p:cNvSpPr>
          <p:nvPr/>
        </p:nvSpPr>
        <p:spPr bwMode="auto">
          <a:xfrm>
            <a:off x="545054" y="-205946"/>
            <a:ext cx="80772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800" dirty="0" smtClean="0">
              <a:latin typeface="+mn-lt"/>
            </a:endParaRPr>
          </a:p>
          <a:p>
            <a:r>
              <a:rPr lang="en-US" sz="1800" dirty="0" smtClean="0">
                <a:latin typeface="+mn-lt"/>
              </a:rPr>
              <a:t>Table </a:t>
            </a:r>
            <a:r>
              <a:rPr lang="en-US" sz="1800" dirty="0">
                <a:latin typeface="+mn-lt"/>
              </a:rPr>
              <a:t>5</a:t>
            </a:r>
          </a:p>
          <a:p>
            <a:r>
              <a:rPr lang="en-US" i="1" dirty="0"/>
              <a:t>Difference between the use of levels of blooms’ digital taxonomy by teachers of two mode of learning (N=50</a:t>
            </a:r>
            <a:r>
              <a:rPr lang="en-US" i="1" dirty="0" smtClean="0"/>
              <a:t>)</a:t>
            </a:r>
          </a:p>
          <a:p>
            <a:endParaRPr lang="en-US" dirty="0"/>
          </a:p>
        </p:txBody>
      </p:sp>
    </p:spTree>
    <p:extLst>
      <p:ext uri="{BB962C8B-B14F-4D97-AF65-F5344CB8AC3E}">
        <p14:creationId xmlns:p14="http://schemas.microsoft.com/office/powerpoint/2010/main" val="1493773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41934637"/>
              </p:ext>
            </p:extLst>
          </p:nvPr>
        </p:nvGraphicFramePr>
        <p:xfrm>
          <a:off x="381001" y="971549"/>
          <a:ext cx="7738030" cy="3095848"/>
        </p:xfrm>
        <a:graphic>
          <a:graphicData uri="http://schemas.openxmlformats.org/drawingml/2006/table">
            <a:tbl>
              <a:tblPr firstRow="1" firstCol="1" bandRow="1"/>
              <a:tblGrid>
                <a:gridCol w="1114691">
                  <a:extLst>
                    <a:ext uri="{9D8B030D-6E8A-4147-A177-3AD203B41FA5}">
                      <a16:colId xmlns="" xmlns:a16="http://schemas.microsoft.com/office/drawing/2014/main" val="20000"/>
                    </a:ext>
                  </a:extLst>
                </a:gridCol>
                <a:gridCol w="942708">
                  <a:extLst>
                    <a:ext uri="{9D8B030D-6E8A-4147-A177-3AD203B41FA5}">
                      <a16:colId xmlns="" xmlns:a16="http://schemas.microsoft.com/office/drawing/2014/main" val="20001"/>
                    </a:ext>
                  </a:extLst>
                </a:gridCol>
                <a:gridCol w="762000">
                  <a:extLst>
                    <a:ext uri="{9D8B030D-6E8A-4147-A177-3AD203B41FA5}">
                      <a16:colId xmlns="" xmlns:a16="http://schemas.microsoft.com/office/drawing/2014/main" val="20002"/>
                    </a:ext>
                  </a:extLst>
                </a:gridCol>
                <a:gridCol w="685800">
                  <a:extLst>
                    <a:ext uri="{9D8B030D-6E8A-4147-A177-3AD203B41FA5}">
                      <a16:colId xmlns="" xmlns:a16="http://schemas.microsoft.com/office/drawing/2014/main" val="20003"/>
                    </a:ext>
                  </a:extLst>
                </a:gridCol>
                <a:gridCol w="853115">
                  <a:extLst>
                    <a:ext uri="{9D8B030D-6E8A-4147-A177-3AD203B41FA5}">
                      <a16:colId xmlns="" xmlns:a16="http://schemas.microsoft.com/office/drawing/2014/main" val="20004"/>
                    </a:ext>
                  </a:extLst>
                </a:gridCol>
                <a:gridCol w="511169">
                  <a:extLst>
                    <a:ext uri="{9D8B030D-6E8A-4147-A177-3AD203B41FA5}">
                      <a16:colId xmlns="" xmlns:a16="http://schemas.microsoft.com/office/drawing/2014/main" val="20005"/>
                    </a:ext>
                  </a:extLst>
                </a:gridCol>
                <a:gridCol w="235916">
                  <a:extLst>
                    <a:ext uri="{9D8B030D-6E8A-4147-A177-3AD203B41FA5}">
                      <a16:colId xmlns="" xmlns:a16="http://schemas.microsoft.com/office/drawing/2014/main" val="20006"/>
                    </a:ext>
                  </a:extLst>
                </a:gridCol>
                <a:gridCol w="838200">
                  <a:extLst>
                    <a:ext uri="{9D8B030D-6E8A-4147-A177-3AD203B41FA5}">
                      <a16:colId xmlns="" xmlns:a16="http://schemas.microsoft.com/office/drawing/2014/main" val="20008"/>
                    </a:ext>
                  </a:extLst>
                </a:gridCol>
                <a:gridCol w="1066800">
                  <a:extLst>
                    <a:ext uri="{9D8B030D-6E8A-4147-A177-3AD203B41FA5}">
                      <a16:colId xmlns="" xmlns:a16="http://schemas.microsoft.com/office/drawing/2014/main" val="20009"/>
                    </a:ext>
                  </a:extLst>
                </a:gridCol>
                <a:gridCol w="727631">
                  <a:extLst>
                    <a:ext uri="{9D8B030D-6E8A-4147-A177-3AD203B41FA5}">
                      <a16:colId xmlns="" xmlns:a16="http://schemas.microsoft.com/office/drawing/2014/main" val="20010"/>
                    </a:ext>
                  </a:extLst>
                </a:gridCol>
              </a:tblGrid>
              <a:tr h="595423">
                <a:tc rowSpan="2">
                  <a:txBody>
                    <a:bodyPr/>
                    <a:lstStyle/>
                    <a:p>
                      <a:pPr marL="0" marR="0">
                        <a:lnSpc>
                          <a:spcPct val="115000"/>
                        </a:lnSpc>
                        <a:spcBef>
                          <a:spcPts val="0"/>
                        </a:spcBef>
                        <a:spcAft>
                          <a:spcPts val="0"/>
                        </a:spcAft>
                      </a:pPr>
                      <a:r>
                        <a:rPr lang="en-US" sz="1400" dirty="0">
                          <a:effectLst/>
                          <a:latin typeface="+mn-lt"/>
                          <a:ea typeface="Calibri"/>
                          <a:cs typeface="Times New Roman"/>
                        </a:rPr>
                        <a:t> </a:t>
                      </a:r>
                    </a:p>
                    <a:p>
                      <a:pPr marL="0" marR="0">
                        <a:lnSpc>
                          <a:spcPct val="115000"/>
                        </a:lnSpc>
                        <a:spcBef>
                          <a:spcPts val="0"/>
                        </a:spcBef>
                        <a:spcAft>
                          <a:spcPts val="0"/>
                        </a:spcAft>
                      </a:pPr>
                      <a:r>
                        <a:rPr lang="en-US" sz="1400" dirty="0">
                          <a:effectLst/>
                          <a:latin typeface="+mn-lt"/>
                          <a:ea typeface="Calibri"/>
                          <a:cs typeface="Times New Roman"/>
                        </a:rPr>
                        <a:t> </a:t>
                      </a:r>
                    </a:p>
                    <a:p>
                      <a:pPr marL="0" marR="0">
                        <a:lnSpc>
                          <a:spcPct val="115000"/>
                        </a:lnSpc>
                        <a:spcBef>
                          <a:spcPts val="0"/>
                        </a:spcBef>
                        <a:spcAft>
                          <a:spcPts val="0"/>
                        </a:spcAft>
                      </a:pPr>
                      <a:r>
                        <a:rPr lang="en-US" sz="1400" dirty="0">
                          <a:effectLst/>
                          <a:latin typeface="+mn-lt"/>
                          <a:ea typeface="Calibri"/>
                          <a:cs typeface="Times New Roman"/>
                        </a:rPr>
                        <a:t>Variable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1400" dirty="0">
                          <a:effectLst/>
                          <a:latin typeface="+mn-lt"/>
                          <a:ea typeface="Calibri"/>
                          <a:cs typeface="Times New Roman"/>
                        </a:rPr>
                        <a:t> </a:t>
                      </a:r>
                    </a:p>
                    <a:p>
                      <a:pPr marL="0" marR="0">
                        <a:lnSpc>
                          <a:spcPct val="115000"/>
                        </a:lnSpc>
                        <a:spcBef>
                          <a:spcPts val="0"/>
                        </a:spcBef>
                        <a:spcAft>
                          <a:spcPts val="0"/>
                        </a:spcAft>
                      </a:pPr>
                      <a:r>
                        <a:rPr lang="en-US" sz="1400" dirty="0">
                          <a:effectLst/>
                          <a:latin typeface="+mn-lt"/>
                          <a:ea typeface="Calibri"/>
                          <a:cs typeface="Times New Roman"/>
                        </a:rPr>
                        <a:t> </a:t>
                      </a:r>
                    </a:p>
                    <a:p>
                      <a:pPr marL="0" marR="0">
                        <a:lnSpc>
                          <a:spcPct val="115000"/>
                        </a:lnSpc>
                        <a:spcBef>
                          <a:spcPts val="0"/>
                        </a:spcBef>
                        <a:spcAft>
                          <a:spcPts val="0"/>
                        </a:spcAft>
                      </a:pPr>
                      <a:r>
                        <a:rPr lang="en-US" sz="1400" dirty="0">
                          <a:effectLst/>
                          <a:latin typeface="+mn-lt"/>
                          <a:ea typeface="Calibri"/>
                          <a:cs typeface="Times New Roman"/>
                        </a:rPr>
                        <a:t>University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1400" dirty="0">
                          <a:effectLst/>
                          <a:latin typeface="+mn-lt"/>
                          <a:ea typeface="Calibri"/>
                          <a:cs typeface="Times New Roman"/>
                        </a:rPr>
                        <a:t>Students N=427</a:t>
                      </a:r>
                    </a:p>
                    <a:p>
                      <a:pPr marL="0" marR="0" algn="ctr">
                        <a:lnSpc>
                          <a:spcPct val="115000"/>
                        </a:lnSpc>
                        <a:spcBef>
                          <a:spcPts val="0"/>
                        </a:spcBef>
                        <a:spcAft>
                          <a:spcPts val="0"/>
                        </a:spcAft>
                      </a:pPr>
                      <a:r>
                        <a:rPr lang="en-US" sz="1400" dirty="0">
                          <a:effectLst/>
                          <a:latin typeface="+mn-lt"/>
                          <a:ea typeface="Calibri"/>
                          <a:cs typeface="Times New Roman"/>
                        </a:rPr>
                        <a:t>Independent-sample t-test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400">
                          <a:effectLst/>
                          <a:latin typeface="+mn-lt"/>
                          <a:ea typeface="Calibri"/>
                          <a:cs typeface="Times New Roman"/>
                        </a:rPr>
                        <a:t> </a:t>
                      </a:r>
                    </a:p>
                    <a:p>
                      <a:pPr marL="0" marR="0">
                        <a:lnSpc>
                          <a:spcPct val="115000"/>
                        </a:lnSpc>
                        <a:spcBef>
                          <a:spcPts val="0"/>
                        </a:spcBef>
                        <a:spcAft>
                          <a:spcPts val="0"/>
                        </a:spcAft>
                      </a:pPr>
                      <a:r>
                        <a:rPr lang="en-US" sz="1400">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400" dirty="0">
                          <a:effectLst/>
                          <a:latin typeface="+mn-lt"/>
                          <a:ea typeface="Calibri"/>
                          <a:cs typeface="Times New Roman"/>
                        </a:rPr>
                        <a:t>Teachers N=50</a:t>
                      </a:r>
                    </a:p>
                    <a:p>
                      <a:pPr marL="0" marR="0" algn="ctr">
                        <a:lnSpc>
                          <a:spcPct val="115000"/>
                        </a:lnSpc>
                        <a:spcBef>
                          <a:spcPts val="0"/>
                        </a:spcBef>
                        <a:spcAft>
                          <a:spcPts val="0"/>
                        </a:spcAft>
                      </a:pPr>
                      <a:r>
                        <a:rPr lang="en-US" sz="1400" dirty="0">
                          <a:effectLst/>
                          <a:latin typeface="+mn-lt"/>
                          <a:ea typeface="Calibri"/>
                          <a:cs typeface="Times New Roman"/>
                        </a:rPr>
                        <a:t>Mann-Whitney U test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818707">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400" dirty="0">
                          <a:effectLst/>
                          <a:latin typeface="+mn-lt"/>
                          <a:ea typeface="Calibri"/>
                          <a:cs typeface="Times New Roman"/>
                        </a:rPr>
                        <a:t>Mean</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mn-lt"/>
                          <a:ea typeface="Calibri"/>
                          <a:cs typeface="Times New Roman"/>
                        </a:rPr>
                        <a:t>SD</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err="1">
                          <a:effectLst/>
                          <a:latin typeface="+mn-lt"/>
                          <a:ea typeface="Calibri"/>
                          <a:cs typeface="Times New Roman"/>
                        </a:rPr>
                        <a:t>df</a:t>
                      </a:r>
                      <a:endParaRPr lang="en-US" sz="1400" dirty="0">
                        <a:effectLst/>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smtClean="0">
                          <a:effectLst/>
                          <a:latin typeface="+mn-lt"/>
                          <a:ea typeface="Calibri"/>
                          <a:cs typeface="Times New Roman"/>
                        </a:rPr>
                        <a:t>  Sig</a:t>
                      </a:r>
                      <a:r>
                        <a:rPr lang="en-US" sz="1400" dirty="0">
                          <a:effectLst/>
                          <a:latin typeface="+mn-lt"/>
                          <a:ea typeface="Calibri"/>
                          <a:cs typeface="Times New Roman"/>
                        </a:rPr>
                        <a: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mn-lt"/>
                          <a:ea typeface="Calibri"/>
                          <a:cs typeface="Times New Roman"/>
                        </a:rPr>
                        <a:t>Median</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mn-lt"/>
                          <a:ea typeface="Calibri"/>
                          <a:cs typeface="Times New Roman"/>
                        </a:rPr>
                        <a:t> Mann-Whitney U</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latin typeface="+mn-lt"/>
                          <a:ea typeface="Calibri"/>
                          <a:cs typeface="Times New Roman"/>
                        </a:rPr>
                        <a:t>  </a:t>
                      </a:r>
                      <a:r>
                        <a:rPr lang="en-US" sz="1400" dirty="0" smtClean="0">
                          <a:effectLst/>
                          <a:latin typeface="+mn-lt"/>
                          <a:ea typeface="Calibri"/>
                          <a:cs typeface="Times New Roman"/>
                        </a:rPr>
                        <a:t> Sig</a:t>
                      </a:r>
                      <a:r>
                        <a:rPr lang="en-US" sz="1400" dirty="0">
                          <a:effectLst/>
                          <a:latin typeface="+mn-lt"/>
                          <a:ea typeface="Calibri"/>
                          <a:cs typeface="Times New Roman"/>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90871">
                <a:tc rowSpan="2">
                  <a:txBody>
                    <a:bodyPr/>
                    <a:lstStyle/>
                    <a:p>
                      <a:pPr marL="0" marR="0">
                        <a:lnSpc>
                          <a:spcPct val="115000"/>
                        </a:lnSpc>
                        <a:spcBef>
                          <a:spcPts val="0"/>
                        </a:spcBef>
                        <a:spcAft>
                          <a:spcPts val="0"/>
                        </a:spcAft>
                      </a:pPr>
                      <a:r>
                        <a:rPr lang="en-US" sz="1400" dirty="0">
                          <a:effectLst/>
                          <a:latin typeface="+mn-lt"/>
                          <a:ea typeface="Calibri"/>
                          <a:cs typeface="Times New Roman"/>
                        </a:rPr>
                        <a:t>Lower order Thinking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mn-lt"/>
                          <a:ea typeface="Calibri"/>
                          <a:cs typeface="Times New Roman"/>
                        </a:rPr>
                        <a:t>VUP</a:t>
                      </a:r>
                    </a:p>
                    <a:p>
                      <a:pPr marL="0" marR="0">
                        <a:lnSpc>
                          <a:spcPct val="115000"/>
                        </a:lnSpc>
                        <a:spcBef>
                          <a:spcPts val="0"/>
                        </a:spcBef>
                        <a:spcAft>
                          <a:spcPts val="0"/>
                        </a:spcAft>
                      </a:pPr>
                      <a:r>
                        <a:rPr lang="en-US" sz="1400" dirty="0">
                          <a:effectLst/>
                          <a:latin typeface="+mn-lt"/>
                          <a:ea typeface="Calibri"/>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400">
                          <a:effectLst/>
                          <a:latin typeface="+mn-lt"/>
                          <a:ea typeface="Calibri"/>
                          <a:cs typeface="Times New Roman"/>
                        </a:rPr>
                        <a:t>115.52</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400">
                          <a:effectLst/>
                          <a:latin typeface="+mn-lt"/>
                          <a:ea typeface="Calibri"/>
                          <a:cs typeface="Times New Roman"/>
                        </a:rPr>
                        <a:t>19.18</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marL="0" marR="0">
                        <a:lnSpc>
                          <a:spcPct val="115000"/>
                        </a:lnSpc>
                        <a:spcBef>
                          <a:spcPts val="0"/>
                        </a:spcBef>
                        <a:spcAft>
                          <a:spcPts val="0"/>
                        </a:spcAft>
                      </a:pPr>
                      <a:r>
                        <a:rPr lang="en-US" sz="1400">
                          <a:effectLst/>
                          <a:latin typeface="+mn-lt"/>
                          <a:ea typeface="Calibri"/>
                          <a:cs typeface="Times New Roman"/>
                        </a:rPr>
                        <a:t>425</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1400" dirty="0" smtClean="0">
                          <a:effectLst/>
                          <a:latin typeface="+mn-lt"/>
                          <a:ea typeface="Calibri"/>
                          <a:cs typeface="Times New Roman"/>
                        </a:rPr>
                        <a:t>   .</a:t>
                      </a:r>
                      <a:r>
                        <a:rPr lang="en-US" sz="1400" dirty="0">
                          <a:effectLst/>
                          <a:latin typeface="+mn-lt"/>
                          <a:ea typeface="Calibri"/>
                          <a:cs typeface="Times New Roman"/>
                        </a:rPr>
                        <a:t>12</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1400" dirty="0">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mn-lt"/>
                          <a:ea typeface="Calibri"/>
                          <a:cs typeface="Times New Roman"/>
                        </a:rPr>
                        <a:t>128.0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marL="0" marR="0">
                        <a:lnSpc>
                          <a:spcPct val="115000"/>
                        </a:lnSpc>
                        <a:spcBef>
                          <a:spcPts val="0"/>
                        </a:spcBef>
                        <a:spcAft>
                          <a:spcPts val="0"/>
                        </a:spcAft>
                      </a:pPr>
                      <a:r>
                        <a:rPr lang="en-US" sz="1400" dirty="0">
                          <a:effectLst/>
                          <a:latin typeface="+mn-lt"/>
                          <a:ea typeface="Calibri"/>
                          <a:cs typeface="Times New Roman"/>
                        </a:rPr>
                        <a:t>177.0</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r">
                        <a:lnSpc>
                          <a:spcPct val="115000"/>
                        </a:lnSpc>
                        <a:spcBef>
                          <a:spcPts val="0"/>
                        </a:spcBef>
                        <a:spcAft>
                          <a:spcPts val="0"/>
                        </a:spcAft>
                      </a:pPr>
                      <a:r>
                        <a:rPr lang="en-US" sz="1400" dirty="0">
                          <a:effectLst/>
                          <a:latin typeface="+mn-lt"/>
                          <a:ea typeface="Calibri"/>
                          <a:cs typeface="Times New Roman"/>
                        </a:rPr>
                        <a:t>.02</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97712">
                <a:tc vMerge="1">
                  <a:txBody>
                    <a:bodyPr/>
                    <a:lstStyle/>
                    <a:p>
                      <a:endParaRPr lang="en-US"/>
                    </a:p>
                  </a:txBody>
                  <a:tcPr/>
                </a:tc>
                <a:tc>
                  <a:txBody>
                    <a:bodyPr/>
                    <a:lstStyle/>
                    <a:p>
                      <a:pPr marL="0" marR="0">
                        <a:lnSpc>
                          <a:spcPct val="115000"/>
                        </a:lnSpc>
                        <a:spcBef>
                          <a:spcPts val="0"/>
                        </a:spcBef>
                        <a:spcAft>
                          <a:spcPts val="0"/>
                        </a:spcAft>
                      </a:pPr>
                      <a:r>
                        <a:rPr lang="en-US" sz="1400" dirty="0">
                          <a:effectLst/>
                          <a:latin typeface="+mn-lt"/>
                          <a:ea typeface="Calibri"/>
                          <a:cs typeface="Times New Roman"/>
                        </a:rPr>
                        <a:t>PU</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mn-lt"/>
                          <a:ea typeface="Calibri"/>
                          <a:cs typeface="Times New Roman"/>
                        </a:rPr>
                        <a:t>112.28</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mn-lt"/>
                          <a:ea typeface="Calibri"/>
                          <a:cs typeface="Times New Roman"/>
                        </a:rPr>
                        <a:t>22.94</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400" dirty="0">
                          <a:effectLst/>
                          <a:latin typeface="+mn-lt"/>
                          <a:ea typeface="Calibri"/>
                          <a:cs typeface="Times New Roman"/>
                        </a:rPr>
                        <a:t>119.0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5423">
                <a:tc rowSpan="2">
                  <a:txBody>
                    <a:bodyPr/>
                    <a:lstStyle/>
                    <a:p>
                      <a:pPr marL="0" marR="0">
                        <a:lnSpc>
                          <a:spcPct val="115000"/>
                        </a:lnSpc>
                        <a:spcBef>
                          <a:spcPts val="0"/>
                        </a:spcBef>
                        <a:spcAft>
                          <a:spcPts val="0"/>
                        </a:spcAft>
                      </a:pPr>
                      <a:r>
                        <a:rPr lang="en-US" sz="1400">
                          <a:effectLst/>
                          <a:latin typeface="+mn-lt"/>
                          <a:ea typeface="Calibri"/>
                          <a:cs typeface="Times New Roman"/>
                        </a:rPr>
                        <a:t>Higher order Thinking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mn-lt"/>
                          <a:ea typeface="Calibri"/>
                          <a:cs typeface="Times New Roman"/>
                        </a:rPr>
                        <a:t>VUP</a:t>
                      </a:r>
                    </a:p>
                    <a:p>
                      <a:pPr marL="0" marR="0">
                        <a:lnSpc>
                          <a:spcPct val="115000"/>
                        </a:lnSpc>
                        <a:spcBef>
                          <a:spcPts val="0"/>
                        </a:spcBef>
                        <a:spcAft>
                          <a:spcPts val="0"/>
                        </a:spcAft>
                      </a:pPr>
                      <a:r>
                        <a:rPr lang="en-US" sz="1400">
                          <a:effectLst/>
                          <a:latin typeface="+mn-lt"/>
                          <a:ea typeface="Calibri"/>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400">
                          <a:effectLst/>
                          <a:latin typeface="+mn-lt"/>
                          <a:ea typeface="Calibri"/>
                          <a:cs typeface="Times New Roman"/>
                        </a:rPr>
                        <a:t>61.1</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400">
                          <a:effectLst/>
                          <a:latin typeface="+mn-lt"/>
                          <a:ea typeface="Calibri"/>
                          <a:cs typeface="Times New Roman"/>
                        </a:rPr>
                        <a:t>13.3</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marL="0" marR="0">
                        <a:lnSpc>
                          <a:spcPct val="115000"/>
                        </a:lnSpc>
                        <a:spcBef>
                          <a:spcPts val="0"/>
                        </a:spcBef>
                        <a:spcAft>
                          <a:spcPts val="0"/>
                        </a:spcAft>
                      </a:pPr>
                      <a:r>
                        <a:rPr lang="en-US" sz="1400" dirty="0">
                          <a:effectLst/>
                          <a:latin typeface="+mn-lt"/>
                          <a:ea typeface="Calibri"/>
                          <a:cs typeface="Times New Roman"/>
                        </a:rPr>
                        <a:t>395.24</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1400" dirty="0" smtClean="0">
                          <a:effectLst/>
                          <a:latin typeface="+mn-lt"/>
                          <a:ea typeface="Calibri"/>
                          <a:cs typeface="Times New Roman"/>
                        </a:rPr>
                        <a:t>   .</a:t>
                      </a:r>
                      <a:r>
                        <a:rPr lang="en-US" sz="1400" dirty="0">
                          <a:effectLst/>
                          <a:latin typeface="+mn-lt"/>
                          <a:ea typeface="Calibri"/>
                          <a:cs typeface="Times New Roman"/>
                        </a:rPr>
                        <a:t>01</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1400">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mn-lt"/>
                          <a:ea typeface="Calibri"/>
                          <a:cs typeface="Times New Roman"/>
                        </a:rPr>
                        <a:t>62.50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400" dirty="0">
                          <a:effectLst/>
                          <a:latin typeface="+mn-lt"/>
                          <a:ea typeface="Calibri"/>
                          <a:cs typeface="Times New Roman"/>
                        </a:rPr>
                        <a:t>225.0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400" dirty="0">
                          <a:effectLst/>
                          <a:latin typeface="+mn-lt"/>
                          <a:ea typeface="Calibri"/>
                          <a:cs typeface="Times New Roman"/>
                        </a:rPr>
                        <a:t>.20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4"/>
                  </a:ext>
                </a:extLst>
              </a:tr>
              <a:tr h="297712">
                <a:tc vMerge="1">
                  <a:txBody>
                    <a:bodyPr/>
                    <a:lstStyle/>
                    <a:p>
                      <a:endParaRPr lang="en-US"/>
                    </a:p>
                  </a:txBody>
                  <a:tcPr/>
                </a:tc>
                <a:tc>
                  <a:txBody>
                    <a:bodyPr/>
                    <a:lstStyle/>
                    <a:p>
                      <a:pPr marL="0" marR="0">
                        <a:lnSpc>
                          <a:spcPct val="115000"/>
                        </a:lnSpc>
                        <a:spcBef>
                          <a:spcPts val="0"/>
                        </a:spcBef>
                        <a:spcAft>
                          <a:spcPts val="0"/>
                        </a:spcAft>
                      </a:pPr>
                      <a:r>
                        <a:rPr lang="en-US" sz="1400">
                          <a:effectLst/>
                          <a:latin typeface="+mn-lt"/>
                          <a:ea typeface="Calibri"/>
                          <a:cs typeface="Times New Roman"/>
                        </a:rPr>
                        <a:t>PU</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mn-lt"/>
                          <a:ea typeface="Calibri"/>
                          <a:cs typeface="Times New Roman"/>
                        </a:rPr>
                        <a:t>57.82</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mn-lt"/>
                          <a:ea typeface="Calibri"/>
                          <a:cs typeface="Times New Roman"/>
                        </a:rPr>
                        <a:t>13.4</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400">
                          <a:effectLst/>
                          <a:latin typeface="+mn-lt"/>
                          <a:ea typeface="Calibri"/>
                          <a:cs typeface="Times New Roman"/>
                        </a:rPr>
                        <a:t>60.50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mn-lt"/>
                          <a:ea typeface="Calibri"/>
                          <a:cs typeface="Times New Roman"/>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latin typeface="+mn-lt"/>
                          <a:ea typeface="Calibri"/>
                          <a:cs typeface="Times New Roman"/>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4" name="Rectangle 1"/>
          <p:cNvSpPr>
            <a:spLocks noChangeArrowheads="1"/>
          </p:cNvSpPr>
          <p:nvPr/>
        </p:nvSpPr>
        <p:spPr bwMode="auto">
          <a:xfrm>
            <a:off x="545054" y="-21279"/>
            <a:ext cx="8077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dirty="0">
                <a:latin typeface="+mn-lt"/>
              </a:rPr>
              <a:t>Table 6</a:t>
            </a:r>
          </a:p>
          <a:p>
            <a:r>
              <a:rPr lang="en-US" sz="1800" i="1" dirty="0">
                <a:latin typeface="+mn-lt"/>
              </a:rPr>
              <a:t>Difference between the lower and higher order thinking with the two modes of learning by students and teachers</a:t>
            </a:r>
            <a:endParaRPr lang="en-US" sz="1800" dirty="0">
              <a:latin typeface="+mn-lt"/>
            </a:endParaRPr>
          </a:p>
        </p:txBody>
      </p:sp>
      <p:sp>
        <p:nvSpPr>
          <p:cNvPr id="5" name="Rectangle 4"/>
          <p:cNvSpPr/>
          <p:nvPr/>
        </p:nvSpPr>
        <p:spPr>
          <a:xfrm>
            <a:off x="545054" y="4186634"/>
            <a:ext cx="673582" cy="276999"/>
          </a:xfrm>
          <a:prstGeom prst="rect">
            <a:avLst/>
          </a:prstGeom>
        </p:spPr>
        <p:txBody>
          <a:bodyPr wrap="none">
            <a:spAutoFit/>
          </a:bodyPr>
          <a:lstStyle/>
          <a:p>
            <a:pPr lvl="0" eaLnBrk="0" fontAlgn="base" hangingPunct="0">
              <a:spcBef>
                <a:spcPct val="0"/>
              </a:spcBef>
              <a:spcAft>
                <a:spcPct val="0"/>
              </a:spcAft>
              <a:buClrTx/>
            </a:pPr>
            <a:r>
              <a:rPr lang="en-US" sz="1200" i="1" dirty="0">
                <a:solidFill>
                  <a:prstClr val="black"/>
                </a:solidFill>
                <a:latin typeface="Times New Roman" pitchFamily="18" charset="0"/>
                <a:ea typeface="Calibri" charset="0"/>
                <a:cs typeface="Times New Roman" pitchFamily="18" charset="0"/>
              </a:rPr>
              <a:t>*p&lt; .05</a:t>
            </a:r>
            <a:endParaRPr lang="en-US" sz="1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33686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81000" y="9500"/>
            <a:ext cx="824125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600" dirty="0">
                <a:latin typeface="+mn-lt"/>
              </a:rPr>
              <a:t>Table7</a:t>
            </a:r>
          </a:p>
          <a:p>
            <a:r>
              <a:rPr lang="en-US" sz="1600" i="1" dirty="0">
                <a:latin typeface="+mn-lt"/>
              </a:rPr>
              <a:t>Difference between use of Bloom’s Digital taxonomy based on age of students of two modes of learning (N=427)</a:t>
            </a:r>
            <a:endParaRPr lang="en-US"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787760722"/>
              </p:ext>
            </p:extLst>
          </p:nvPr>
        </p:nvGraphicFramePr>
        <p:xfrm>
          <a:off x="1413305" y="3442622"/>
          <a:ext cx="6206695" cy="1262727"/>
        </p:xfrm>
        <a:graphic>
          <a:graphicData uri="http://schemas.openxmlformats.org/drawingml/2006/table">
            <a:tbl>
              <a:tblPr firstRow="1" firstCol="1" bandRow="1"/>
              <a:tblGrid>
                <a:gridCol w="2247591">
                  <a:extLst>
                    <a:ext uri="{9D8B030D-6E8A-4147-A177-3AD203B41FA5}">
                      <a16:colId xmlns="" xmlns:a16="http://schemas.microsoft.com/office/drawing/2014/main" val="20000"/>
                    </a:ext>
                  </a:extLst>
                </a:gridCol>
                <a:gridCol w="1404992">
                  <a:extLst>
                    <a:ext uri="{9D8B030D-6E8A-4147-A177-3AD203B41FA5}">
                      <a16:colId xmlns="" xmlns:a16="http://schemas.microsoft.com/office/drawing/2014/main" val="20001"/>
                    </a:ext>
                  </a:extLst>
                </a:gridCol>
                <a:gridCol w="1404992">
                  <a:extLst>
                    <a:ext uri="{9D8B030D-6E8A-4147-A177-3AD203B41FA5}">
                      <a16:colId xmlns="" xmlns:a16="http://schemas.microsoft.com/office/drawing/2014/main" val="20002"/>
                    </a:ext>
                  </a:extLst>
                </a:gridCol>
                <a:gridCol w="1149120">
                  <a:extLst>
                    <a:ext uri="{9D8B030D-6E8A-4147-A177-3AD203B41FA5}">
                      <a16:colId xmlns="" xmlns:a16="http://schemas.microsoft.com/office/drawing/2014/main" val="20003"/>
                    </a:ext>
                  </a:extLst>
                </a:gridCol>
              </a:tblGrid>
              <a:tr h="420909">
                <a:tc>
                  <a:txBody>
                    <a:bodyPr/>
                    <a:lstStyle/>
                    <a:p>
                      <a:pPr marL="0" marR="0">
                        <a:lnSpc>
                          <a:spcPct val="200000"/>
                        </a:lnSpc>
                        <a:spcBef>
                          <a:spcPts val="0"/>
                        </a:spcBef>
                        <a:spcAft>
                          <a:spcPts val="0"/>
                        </a:spcAft>
                      </a:pPr>
                      <a:r>
                        <a:rPr lang="en-US" sz="1400" dirty="0">
                          <a:effectLst/>
                          <a:latin typeface="+mn-lt"/>
                          <a:ea typeface="Calibri"/>
                          <a:cs typeface="Times New Roman"/>
                        </a:rPr>
                        <a:t>Comparison</a:t>
                      </a:r>
                      <a:endParaRPr lang="en-US" sz="1200" dirty="0">
                        <a:effectLst/>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400" dirty="0">
                          <a:effectLst/>
                          <a:latin typeface="+mn-lt"/>
                          <a:ea typeface="Calibri"/>
                          <a:cs typeface="Times New Roman"/>
                        </a:rPr>
                        <a:t>Mean </a:t>
                      </a:r>
                      <a:endParaRPr lang="en-US" sz="1200" dirty="0">
                        <a:effectLst/>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400">
                          <a:effectLst/>
                          <a:latin typeface="+mn-lt"/>
                          <a:ea typeface="Calibri"/>
                          <a:cs typeface="Times New Roman"/>
                        </a:rPr>
                        <a:t>Mean Difference </a:t>
                      </a:r>
                      <a:endParaRPr lang="en-US" sz="1200">
                        <a:effectLst/>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400">
                          <a:effectLst/>
                          <a:latin typeface="+mn-lt"/>
                          <a:ea typeface="Calibri"/>
                          <a:cs typeface="Times New Roman"/>
                        </a:rPr>
                        <a:t>Significance </a:t>
                      </a:r>
                      <a:endParaRPr lang="en-US" sz="1200">
                        <a:effectLst/>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20909">
                <a:tc>
                  <a:txBody>
                    <a:bodyPr/>
                    <a:lstStyle/>
                    <a:p>
                      <a:pPr marL="0" marR="0">
                        <a:lnSpc>
                          <a:spcPct val="200000"/>
                        </a:lnSpc>
                        <a:spcBef>
                          <a:spcPts val="0"/>
                        </a:spcBef>
                        <a:spcAft>
                          <a:spcPts val="0"/>
                        </a:spcAft>
                      </a:pPr>
                      <a:r>
                        <a:rPr lang="en-US" sz="1400" dirty="0">
                          <a:effectLst/>
                          <a:latin typeface="+mn-lt"/>
                          <a:ea typeface="Calibri"/>
                          <a:cs typeface="Times New Roman"/>
                        </a:rPr>
                        <a:t>20-25 Years VS 31-35 Years </a:t>
                      </a:r>
                      <a:endParaRPr lang="en-US" sz="1200" dirty="0">
                        <a:effectLst/>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1400" dirty="0">
                          <a:effectLst/>
                          <a:latin typeface="+mn-lt"/>
                          <a:ea typeface="Calibri"/>
                          <a:cs typeface="Times New Roman"/>
                        </a:rPr>
                        <a:t>174.8 vs. 162.9</a:t>
                      </a:r>
                      <a:endParaRPr lang="en-US" sz="1200" dirty="0">
                        <a:effectLst/>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1400" dirty="0">
                          <a:effectLst/>
                          <a:latin typeface="+mn-lt"/>
                          <a:ea typeface="Calibri"/>
                          <a:cs typeface="Times New Roman"/>
                        </a:rPr>
                        <a:t> 11.9</a:t>
                      </a:r>
                      <a:r>
                        <a:rPr lang="en-US" sz="1400" baseline="30000" dirty="0">
                          <a:effectLst/>
                          <a:latin typeface="+mn-lt"/>
                          <a:ea typeface="Calibri"/>
                          <a:cs typeface="Times New Roman"/>
                        </a:rPr>
                        <a:t>*</a:t>
                      </a:r>
                      <a:endParaRPr lang="en-US" sz="1200" dirty="0">
                        <a:effectLst/>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1400">
                          <a:effectLst/>
                          <a:latin typeface="+mn-lt"/>
                          <a:ea typeface="Calibri"/>
                          <a:cs typeface="Times New Roman"/>
                        </a:rPr>
                        <a:t>.03</a:t>
                      </a:r>
                      <a:endParaRPr lang="en-US" sz="1200">
                        <a:effectLst/>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420909">
                <a:tc>
                  <a:txBody>
                    <a:bodyPr/>
                    <a:lstStyle/>
                    <a:p>
                      <a:pPr marL="0" marR="0">
                        <a:lnSpc>
                          <a:spcPct val="200000"/>
                        </a:lnSpc>
                        <a:spcBef>
                          <a:spcPts val="0"/>
                        </a:spcBef>
                        <a:spcAft>
                          <a:spcPts val="0"/>
                        </a:spcAft>
                      </a:pPr>
                      <a:r>
                        <a:rPr lang="en-US" sz="1400">
                          <a:effectLst/>
                          <a:latin typeface="+mn-lt"/>
                          <a:ea typeface="Calibri"/>
                          <a:cs typeface="Times New Roman"/>
                        </a:rPr>
                        <a:t>31-35 Years VS 36-40  Years </a:t>
                      </a:r>
                      <a:endParaRPr lang="en-US" sz="1200">
                        <a:effectLst/>
                        <a:latin typeface="+mn-lt"/>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mn-lt"/>
                          <a:ea typeface="Calibri"/>
                          <a:cs typeface="Times New Roman"/>
                        </a:rPr>
                        <a:t>162.9 vs. 176.80</a:t>
                      </a:r>
                      <a:endParaRPr lang="en-US" sz="1200" dirty="0">
                        <a:effectLst/>
                        <a:latin typeface="+mn-lt"/>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mn-lt"/>
                          <a:ea typeface="Calibri"/>
                          <a:cs typeface="Times New Roman"/>
                        </a:rPr>
                        <a:t>-13.9</a:t>
                      </a:r>
                      <a:r>
                        <a:rPr lang="en-US" sz="1400" baseline="30000" dirty="0">
                          <a:effectLst/>
                          <a:latin typeface="+mn-lt"/>
                          <a:ea typeface="Calibri"/>
                          <a:cs typeface="Times New Roman"/>
                        </a:rPr>
                        <a:t>*</a:t>
                      </a:r>
                      <a:endParaRPr lang="en-US" sz="1200" dirty="0">
                        <a:effectLst/>
                        <a:latin typeface="+mn-lt"/>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mn-lt"/>
                          <a:ea typeface="Calibri"/>
                          <a:cs typeface="Times New Roman"/>
                        </a:rPr>
                        <a:t>.04</a:t>
                      </a:r>
                      <a:endParaRPr lang="en-US" sz="1200" dirty="0">
                        <a:effectLst/>
                        <a:latin typeface="+mn-lt"/>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7" name="Rectangle 6"/>
          <p:cNvSpPr/>
          <p:nvPr/>
        </p:nvSpPr>
        <p:spPr>
          <a:xfrm>
            <a:off x="457200" y="2876550"/>
            <a:ext cx="5706035" cy="553998"/>
          </a:xfrm>
          <a:prstGeom prst="rect">
            <a:avLst/>
          </a:prstGeom>
        </p:spPr>
        <p:txBody>
          <a:bodyPr wrap="square">
            <a:spAutoFit/>
          </a:bodyPr>
          <a:lstStyle/>
          <a:p>
            <a:r>
              <a:rPr lang="en-US" sz="1600" dirty="0">
                <a:latin typeface="+mn-lt"/>
              </a:rPr>
              <a:t>Table 8</a:t>
            </a:r>
          </a:p>
          <a:p>
            <a:r>
              <a:rPr lang="en-US" i="1" dirty="0">
                <a:latin typeface="+mn-lt"/>
              </a:rPr>
              <a:t>LSD POST HOC test of multiple comparison on the basis of age</a:t>
            </a:r>
          </a:p>
        </p:txBody>
      </p:sp>
      <p:graphicFrame>
        <p:nvGraphicFramePr>
          <p:cNvPr id="6" name="Table 5"/>
          <p:cNvGraphicFramePr>
            <a:graphicFrameLocks noGrp="1"/>
          </p:cNvGraphicFramePr>
          <p:nvPr>
            <p:extLst>
              <p:ext uri="{D42A27DB-BD31-4B8C-83A1-F6EECF244321}">
                <p14:modId xmlns:p14="http://schemas.microsoft.com/office/powerpoint/2010/main" val="3582647528"/>
              </p:ext>
            </p:extLst>
          </p:nvPr>
        </p:nvGraphicFramePr>
        <p:xfrm>
          <a:off x="1796527" y="1047751"/>
          <a:ext cx="5594873" cy="1447799"/>
        </p:xfrm>
        <a:graphic>
          <a:graphicData uri="http://schemas.openxmlformats.org/drawingml/2006/table">
            <a:tbl>
              <a:tblPr>
                <a:tableStyleId>{A0E800D2-EE55-41BB-982C-7E5D4250FFBF}</a:tableStyleId>
              </a:tblPr>
              <a:tblGrid>
                <a:gridCol w="1549034"/>
                <a:gridCol w="1704341"/>
                <a:gridCol w="1170749"/>
                <a:gridCol w="1170749"/>
              </a:tblGrid>
              <a:tr h="348453">
                <a:tc>
                  <a:txBody>
                    <a:bodyPr/>
                    <a:lstStyle/>
                    <a:p>
                      <a:pPr marL="38100" marR="38100">
                        <a:lnSpc>
                          <a:spcPts val="1600"/>
                        </a:lnSpc>
                        <a:spcBef>
                          <a:spcPts val="0"/>
                        </a:spcBef>
                        <a:spcAft>
                          <a:spcPts val="0"/>
                        </a:spcAft>
                      </a:pPr>
                      <a:r>
                        <a:rPr lang="en-US" sz="1200" dirty="0">
                          <a:effectLst/>
                        </a:rPr>
                        <a:t>Source of variation</a:t>
                      </a:r>
                      <a:endParaRPr lang="en-US" sz="1100" dirty="0">
                        <a:effectLst/>
                        <a:latin typeface="Calibri"/>
                        <a:ea typeface="Calibri"/>
                        <a:cs typeface="Times New Roman"/>
                      </a:endParaRPr>
                    </a:p>
                  </a:txBody>
                  <a:tcPr marL="0" marR="0"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8100" marR="38100" algn="ctr">
                        <a:lnSpc>
                          <a:spcPts val="1600"/>
                        </a:lnSpc>
                        <a:spcBef>
                          <a:spcPts val="0"/>
                        </a:spcBef>
                        <a:spcAft>
                          <a:spcPts val="0"/>
                        </a:spcAft>
                      </a:pPr>
                      <a:r>
                        <a:rPr lang="en-US" sz="1200" dirty="0" smtClean="0">
                          <a:effectLst/>
                        </a:rPr>
                        <a:t>      Sum </a:t>
                      </a:r>
                      <a:r>
                        <a:rPr lang="en-US" sz="1200" dirty="0">
                          <a:effectLst/>
                        </a:rPr>
                        <a:t>of Squares</a:t>
                      </a:r>
                      <a:endParaRPr lang="en-US" sz="1100" dirty="0">
                        <a:effectLst/>
                        <a:latin typeface="Calibri"/>
                        <a:ea typeface="Calibri"/>
                        <a:cs typeface="Times New Roman"/>
                      </a:endParaRPr>
                    </a:p>
                  </a:txBody>
                  <a:tcPr marL="0" marR="0"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8100" marR="38100" algn="ctr">
                        <a:lnSpc>
                          <a:spcPts val="1600"/>
                        </a:lnSpc>
                        <a:spcBef>
                          <a:spcPts val="0"/>
                        </a:spcBef>
                        <a:spcAft>
                          <a:spcPts val="0"/>
                        </a:spcAft>
                      </a:pPr>
                      <a:r>
                        <a:rPr lang="en-US" sz="1200" dirty="0" smtClean="0">
                          <a:effectLst/>
                        </a:rPr>
                        <a:t> </a:t>
                      </a:r>
                      <a:r>
                        <a:rPr lang="en-US" sz="1200" dirty="0" err="1" smtClean="0">
                          <a:effectLst/>
                        </a:rPr>
                        <a:t>Df</a:t>
                      </a:r>
                      <a:endParaRPr lang="en-US" sz="1100" dirty="0">
                        <a:effectLst/>
                        <a:latin typeface="Calibri"/>
                        <a:ea typeface="Calibri"/>
                        <a:cs typeface="Times New Roman"/>
                      </a:endParaRPr>
                    </a:p>
                  </a:txBody>
                  <a:tcPr marL="0" marR="0"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8100" marR="38100" algn="ctr">
                        <a:lnSpc>
                          <a:spcPts val="1600"/>
                        </a:lnSpc>
                        <a:spcBef>
                          <a:spcPts val="0"/>
                        </a:spcBef>
                        <a:spcAft>
                          <a:spcPts val="0"/>
                        </a:spcAft>
                      </a:pPr>
                      <a:r>
                        <a:rPr lang="en-US" sz="1200" dirty="0">
                          <a:effectLst/>
                        </a:rPr>
                        <a:t>        Sig.</a:t>
                      </a:r>
                      <a:endParaRPr lang="en-US" sz="1100" dirty="0">
                        <a:effectLst/>
                        <a:latin typeface="Calibri"/>
                        <a:ea typeface="Calibri"/>
                        <a:cs typeface="Times New Roman"/>
                      </a:endParaRPr>
                    </a:p>
                  </a:txBody>
                  <a:tcPr marL="0" marR="0"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0399">
                <a:tc>
                  <a:txBody>
                    <a:bodyPr/>
                    <a:lstStyle/>
                    <a:p>
                      <a:pPr marL="38100" marR="38100">
                        <a:lnSpc>
                          <a:spcPts val="1600"/>
                        </a:lnSpc>
                        <a:spcBef>
                          <a:spcPts val="0"/>
                        </a:spcBef>
                        <a:spcAft>
                          <a:spcPts val="0"/>
                        </a:spcAft>
                      </a:pPr>
                      <a:r>
                        <a:rPr lang="en-US" sz="1200">
                          <a:effectLst/>
                        </a:rPr>
                        <a:t>Between Groups</a:t>
                      </a:r>
                      <a:endParaRPr lang="en-US" sz="1100">
                        <a:effectLst/>
                        <a:latin typeface="Calibri"/>
                        <a:ea typeface="Calibri"/>
                        <a:cs typeface="Times New Roman"/>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38100" marR="38100" algn="ctr">
                        <a:lnSpc>
                          <a:spcPts val="1600"/>
                        </a:lnSpc>
                        <a:spcBef>
                          <a:spcPts val="0"/>
                        </a:spcBef>
                        <a:spcAft>
                          <a:spcPts val="0"/>
                        </a:spcAft>
                      </a:pPr>
                      <a:r>
                        <a:rPr lang="en-US" sz="1200" dirty="0">
                          <a:effectLst/>
                        </a:rPr>
                        <a:t>8616.270</a:t>
                      </a:r>
                      <a:endParaRPr lang="en-US" sz="1100" dirty="0">
                        <a:effectLst/>
                        <a:latin typeface="Calibri"/>
                        <a:ea typeface="Calibri"/>
                        <a:cs typeface="Times New Roman"/>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38100" marR="38100" algn="ctr">
                        <a:lnSpc>
                          <a:spcPts val="1600"/>
                        </a:lnSpc>
                        <a:spcBef>
                          <a:spcPts val="0"/>
                        </a:spcBef>
                        <a:spcAft>
                          <a:spcPts val="0"/>
                        </a:spcAft>
                      </a:pPr>
                      <a:r>
                        <a:rPr lang="en-US" sz="1200" dirty="0" smtClean="0">
                          <a:effectLst/>
                        </a:rPr>
                        <a:t>   3</a:t>
                      </a:r>
                      <a:endParaRPr lang="en-US" sz="1100" dirty="0">
                        <a:effectLst/>
                        <a:latin typeface="Calibri"/>
                        <a:ea typeface="Calibri"/>
                        <a:cs typeface="Times New Roman"/>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38100" marR="38100" algn="ctr">
                        <a:lnSpc>
                          <a:spcPts val="1600"/>
                        </a:lnSpc>
                        <a:spcBef>
                          <a:spcPts val="0"/>
                        </a:spcBef>
                        <a:spcAft>
                          <a:spcPts val="0"/>
                        </a:spcAft>
                      </a:pPr>
                      <a:r>
                        <a:rPr lang="en-US" sz="1200" dirty="0">
                          <a:effectLst/>
                        </a:rPr>
                        <a:t>.03</a:t>
                      </a:r>
                      <a:endParaRPr lang="en-US" sz="1100" dirty="0">
                        <a:effectLst/>
                        <a:latin typeface="Calibri"/>
                        <a:ea typeface="Calibri"/>
                        <a:cs typeface="Times New Roman"/>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r>
              <a:tr h="343621">
                <a:tc>
                  <a:txBody>
                    <a:bodyPr/>
                    <a:lstStyle/>
                    <a:p>
                      <a:pPr marL="38100" marR="38100">
                        <a:lnSpc>
                          <a:spcPts val="1600"/>
                        </a:lnSpc>
                        <a:spcBef>
                          <a:spcPts val="0"/>
                        </a:spcBef>
                        <a:spcAft>
                          <a:spcPts val="0"/>
                        </a:spcAft>
                      </a:pPr>
                      <a:r>
                        <a:rPr lang="en-US" sz="1200">
                          <a:effectLst/>
                        </a:rPr>
                        <a:t>Within Groups</a:t>
                      </a:r>
                      <a:endParaRPr lang="en-US" sz="1100">
                        <a:effectLst/>
                        <a:latin typeface="Calibri"/>
                        <a:ea typeface="Calibri"/>
                        <a:cs typeface="Times New Roman"/>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38100" marR="38100" algn="ctr">
                        <a:lnSpc>
                          <a:spcPts val="1600"/>
                        </a:lnSpc>
                        <a:spcBef>
                          <a:spcPts val="0"/>
                        </a:spcBef>
                        <a:spcAft>
                          <a:spcPts val="0"/>
                        </a:spcAft>
                      </a:pPr>
                      <a:r>
                        <a:rPr lang="en-US" sz="1200" dirty="0">
                          <a:effectLst/>
                        </a:rPr>
                        <a:t>410349.983</a:t>
                      </a:r>
                      <a:endParaRPr lang="en-US" sz="1100" dirty="0">
                        <a:effectLst/>
                        <a:latin typeface="Calibri"/>
                        <a:ea typeface="Calibri"/>
                        <a:cs typeface="Times New Roman"/>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38100" algn="ctr">
                        <a:lnSpc>
                          <a:spcPts val="1600"/>
                        </a:lnSpc>
                        <a:spcBef>
                          <a:spcPts val="0"/>
                        </a:spcBef>
                        <a:spcAft>
                          <a:spcPts val="0"/>
                        </a:spcAft>
                      </a:pPr>
                      <a:r>
                        <a:rPr lang="en-US" sz="1200" dirty="0">
                          <a:effectLst/>
                        </a:rPr>
                        <a:t>     </a:t>
                      </a:r>
                      <a:r>
                        <a:rPr lang="en-US" sz="1200" dirty="0" smtClean="0">
                          <a:effectLst/>
                        </a:rPr>
                        <a:t>423</a:t>
                      </a:r>
                      <a:endParaRPr lang="en-US" sz="1100" dirty="0">
                        <a:effectLst/>
                        <a:latin typeface="Calibri"/>
                        <a:ea typeface="Calibri"/>
                        <a:cs typeface="Times New Roman"/>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0" marR="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r>
              <a:tr h="415326">
                <a:tc>
                  <a:txBody>
                    <a:bodyPr/>
                    <a:lstStyle/>
                    <a:p>
                      <a:pPr marL="38100" marR="38100">
                        <a:lnSpc>
                          <a:spcPts val="1600"/>
                        </a:lnSpc>
                        <a:spcBef>
                          <a:spcPts val="0"/>
                        </a:spcBef>
                        <a:spcAft>
                          <a:spcPts val="0"/>
                        </a:spcAft>
                      </a:pPr>
                      <a:r>
                        <a:rPr lang="en-US" sz="1200" dirty="0">
                          <a:effectLst/>
                        </a:rPr>
                        <a:t>Total</a:t>
                      </a:r>
                      <a:endParaRPr lang="en-US" sz="1100" dirty="0">
                        <a:effectLst/>
                        <a:latin typeface="Calibri"/>
                        <a:ea typeface="Calibri"/>
                        <a:cs typeface="Times New Roman"/>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8100" marR="38100" algn="ctr">
                        <a:lnSpc>
                          <a:spcPts val="1600"/>
                        </a:lnSpc>
                        <a:spcBef>
                          <a:spcPts val="0"/>
                        </a:spcBef>
                        <a:spcAft>
                          <a:spcPts val="0"/>
                        </a:spcAft>
                      </a:pPr>
                      <a:r>
                        <a:rPr lang="en-US" sz="1200" dirty="0">
                          <a:effectLst/>
                        </a:rPr>
                        <a:t>418966.253</a:t>
                      </a:r>
                      <a:endParaRPr lang="en-US" sz="1100" dirty="0">
                        <a:effectLst/>
                        <a:latin typeface="Calibri"/>
                        <a:ea typeface="Calibri"/>
                        <a:cs typeface="Times New Roman"/>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8100" marR="38100" algn="ctr">
                        <a:lnSpc>
                          <a:spcPts val="1600"/>
                        </a:lnSpc>
                        <a:spcBef>
                          <a:spcPts val="0"/>
                        </a:spcBef>
                        <a:spcAft>
                          <a:spcPts val="0"/>
                        </a:spcAft>
                      </a:pPr>
                      <a:r>
                        <a:rPr lang="en-US" sz="1200" dirty="0" smtClean="0">
                          <a:effectLst/>
                        </a:rPr>
                        <a:t>     426</a:t>
                      </a:r>
                      <a:endParaRPr lang="en-US" sz="1100" dirty="0">
                        <a:effectLst/>
                        <a:latin typeface="Calibri"/>
                        <a:ea typeface="Calibri"/>
                        <a:cs typeface="Times New Roman"/>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dirty="0">
                          <a:effectLst/>
                        </a:rPr>
                        <a:t> </a:t>
                      </a:r>
                      <a:endParaRPr lang="en-US" sz="1100" dirty="0">
                        <a:effectLst/>
                      </a:endParaRPr>
                    </a:p>
                    <a:p>
                      <a:pPr marL="0" marR="0" algn="ctr">
                        <a:lnSpc>
                          <a:spcPct val="115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0" marR="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443152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71450"/>
            <a:ext cx="8229600" cy="419100"/>
          </a:xfrm>
        </p:spPr>
        <p:txBody>
          <a:bodyPr>
            <a:normAutofit fontScale="90000"/>
          </a:bodyPr>
          <a:lstStyle/>
          <a:p>
            <a:r>
              <a:rPr lang="en-US" b="1" dirty="0"/>
              <a:t>Implications</a:t>
            </a:r>
          </a:p>
        </p:txBody>
      </p:sp>
      <p:sp>
        <p:nvSpPr>
          <p:cNvPr id="7" name="Rectangle 6"/>
          <p:cNvSpPr/>
          <p:nvPr/>
        </p:nvSpPr>
        <p:spPr>
          <a:xfrm>
            <a:off x="381000" y="514350"/>
            <a:ext cx="8589085" cy="5878532"/>
          </a:xfrm>
          <a:prstGeom prst="rect">
            <a:avLst/>
          </a:prstGeom>
        </p:spPr>
        <p:txBody>
          <a:bodyPr wrap="square">
            <a:spAutoFit/>
          </a:bodyPr>
          <a:lstStyle/>
          <a:p>
            <a:endParaRPr lang="en-US" sz="2000" dirty="0" smtClean="0">
              <a:latin typeface="+mn-lt"/>
            </a:endParaRPr>
          </a:p>
          <a:p>
            <a:r>
              <a:rPr lang="en-US" sz="2000" dirty="0" smtClean="0">
                <a:latin typeface="+mn-lt"/>
              </a:rPr>
              <a:t>The </a:t>
            </a:r>
            <a:r>
              <a:rPr lang="en-US" sz="2000" dirty="0">
                <a:latin typeface="+mn-lt"/>
              </a:rPr>
              <a:t>study presented and briefly discussed the knowledge and use of Blooms’ Digital Taxonomy for lower and higher thinking skills.</a:t>
            </a:r>
          </a:p>
          <a:p>
            <a:endParaRPr lang="en-US" sz="2000" dirty="0">
              <a:latin typeface="+mn-lt"/>
            </a:endParaRPr>
          </a:p>
          <a:p>
            <a:pPr marL="457200" indent="-457200">
              <a:buAutoNum type="arabicPeriod"/>
            </a:pPr>
            <a:r>
              <a:rPr lang="en-US" sz="2000" dirty="0">
                <a:latin typeface="+mn-lt"/>
              </a:rPr>
              <a:t>Teachers &amp; Students in ODL  </a:t>
            </a:r>
          </a:p>
          <a:p>
            <a:pPr marL="457200" indent="-457200">
              <a:buFont typeface="Arial"/>
              <a:buAutoNum type="arabicPeriod"/>
            </a:pPr>
            <a:r>
              <a:rPr lang="en-US" sz="2000" dirty="0">
                <a:latin typeface="+mn-lt"/>
              </a:rPr>
              <a:t>Use of digital Instructional </a:t>
            </a:r>
            <a:r>
              <a:rPr lang="en-US" sz="2000" dirty="0" smtClean="0">
                <a:latin typeface="+mn-lt"/>
              </a:rPr>
              <a:t>tools for  </a:t>
            </a:r>
            <a:r>
              <a:rPr lang="en-US" sz="2000" dirty="0">
                <a:latin typeface="+mn-lt"/>
              </a:rPr>
              <a:t>Personalized </a:t>
            </a:r>
            <a:r>
              <a:rPr lang="en-US" sz="2000" dirty="0" smtClean="0">
                <a:latin typeface="+mn-lt"/>
              </a:rPr>
              <a:t>learning</a:t>
            </a:r>
            <a:endParaRPr lang="en-US" sz="2000" dirty="0">
              <a:latin typeface="+mn-lt"/>
            </a:endParaRPr>
          </a:p>
          <a:p>
            <a:r>
              <a:rPr lang="en-US" sz="2000" dirty="0">
                <a:hlinkClick r:id="rId3"/>
              </a:rPr>
              <a:t>https://www.educatorstechnology</a:t>
            </a:r>
            <a:r>
              <a:rPr lang="en-US" sz="2000" dirty="0" smtClean="0">
                <a:hlinkClick r:id="rId3"/>
              </a:rPr>
              <a:t>.</a:t>
            </a:r>
            <a:r>
              <a:rPr lang="en-US" sz="2000" dirty="0" smtClean="0">
                <a:latin typeface="+mn-lt"/>
              </a:rPr>
              <a:t> </a:t>
            </a:r>
            <a:endParaRPr lang="en-US" sz="2000" dirty="0" smtClean="0">
              <a:latin typeface="+mn-lt"/>
            </a:endParaRPr>
          </a:p>
          <a:p>
            <a:r>
              <a:rPr lang="en-US" sz="2000" dirty="0" smtClean="0">
                <a:hlinkClick r:id="rId3"/>
              </a:rPr>
              <a:t>com/2013/08/web-tools-to-use-with-blooms-digital.html</a:t>
            </a:r>
            <a:endParaRPr lang="en-US" sz="2000" dirty="0">
              <a:latin typeface="+mn-lt"/>
            </a:endParaRPr>
          </a:p>
          <a:p>
            <a:r>
              <a:rPr lang="en-US" sz="2000" dirty="0" smtClean="0">
                <a:latin typeface="+mn-lt"/>
              </a:rPr>
              <a:t>3.Training </a:t>
            </a:r>
            <a:r>
              <a:rPr lang="en-US" sz="2000" dirty="0">
                <a:latin typeface="+mn-lt"/>
              </a:rPr>
              <a:t>of Teachers on the philosophy of Bloom’s </a:t>
            </a:r>
            <a:r>
              <a:rPr lang="en-US" sz="2000" dirty="0" smtClean="0">
                <a:latin typeface="+mn-lt"/>
              </a:rPr>
              <a:t>Digital Taxonomy</a:t>
            </a:r>
            <a:endParaRPr lang="en-US" sz="2000" dirty="0" smtClean="0">
              <a:latin typeface="+mn-lt"/>
            </a:endParaRPr>
          </a:p>
          <a:p>
            <a:r>
              <a:rPr lang="en-US" sz="2000" dirty="0" smtClean="0">
                <a:latin typeface="+mn-lt"/>
              </a:rPr>
              <a:t>4. The </a:t>
            </a:r>
            <a:r>
              <a:rPr lang="en-US" sz="2000" dirty="0">
                <a:latin typeface="+mn-lt"/>
              </a:rPr>
              <a:t>EDUCATION 4.0 in Action: Future Ready Education</a:t>
            </a:r>
          </a:p>
          <a:p>
            <a:r>
              <a:rPr lang="en-US" sz="2000" dirty="0">
                <a:latin typeface="+mn-lt"/>
              </a:rPr>
              <a:t>(Example the </a:t>
            </a:r>
            <a:r>
              <a:rPr lang="en-US" sz="2000" dirty="0" err="1">
                <a:latin typeface="+mn-lt"/>
              </a:rPr>
              <a:t>chatbot</a:t>
            </a:r>
            <a:r>
              <a:rPr lang="en-US" sz="2000" dirty="0">
                <a:latin typeface="+mn-lt"/>
              </a:rPr>
              <a:t> </a:t>
            </a:r>
            <a:r>
              <a:rPr lang="en-US" sz="2000" dirty="0" err="1">
                <a:latin typeface="+mn-lt"/>
              </a:rPr>
              <a:t>Backy</a:t>
            </a:r>
            <a:r>
              <a:rPr lang="en-US" sz="2000" dirty="0" smtClean="0">
                <a:latin typeface="+mn-lt"/>
              </a:rPr>
              <a:t>)</a:t>
            </a:r>
            <a:endParaRPr lang="en-US" sz="2000" dirty="0">
              <a:latin typeface="+mn-lt"/>
            </a:endParaRPr>
          </a:p>
          <a:p>
            <a:endParaRPr lang="en-US" sz="2000" dirty="0">
              <a:latin typeface="+mn-lt"/>
            </a:endParaRPr>
          </a:p>
          <a:p>
            <a:endParaRPr lang="en-US" sz="2000" dirty="0">
              <a:latin typeface="+mn-lt"/>
            </a:endParaRPr>
          </a:p>
          <a:p>
            <a:endParaRPr lang="en-US" sz="2000" dirty="0">
              <a:latin typeface="+mn-lt"/>
            </a:endParaRPr>
          </a:p>
          <a:p>
            <a:endParaRPr lang="en-US" sz="2000" dirty="0">
              <a:latin typeface="+mn-lt"/>
            </a:endParaRPr>
          </a:p>
          <a:p>
            <a:endParaRPr lang="en-US" sz="2000" dirty="0">
              <a:latin typeface="+mn-lt"/>
            </a:endParaRPr>
          </a:p>
          <a:p>
            <a:endParaRPr lang="en-US" sz="2000" dirty="0">
              <a:latin typeface="+mn-lt"/>
            </a:endParaRPr>
          </a:p>
          <a:p>
            <a:endParaRPr lang="en-US" sz="2000" dirty="0">
              <a:latin typeface="+mn-lt"/>
            </a:endParaRPr>
          </a:p>
          <a:p>
            <a:endParaRPr lang="en-US" sz="1600" dirty="0">
              <a:latin typeface="+mn-lt"/>
            </a:endParaRPr>
          </a:p>
        </p:txBody>
      </p:sp>
    </p:spTree>
    <p:extLst>
      <p:ext uri="{BB962C8B-B14F-4D97-AF65-F5344CB8AC3E}">
        <p14:creationId xmlns:p14="http://schemas.microsoft.com/office/powerpoint/2010/main" val="4273572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grpSp>
        <p:nvGrpSpPr>
          <p:cNvPr id="99" name="Google Shape;99;p18"/>
          <p:cNvGrpSpPr/>
          <p:nvPr/>
        </p:nvGrpSpPr>
        <p:grpSpPr>
          <a:xfrm>
            <a:off x="5743509" y="840171"/>
            <a:ext cx="1972316" cy="1972274"/>
            <a:chOff x="6643075" y="3664250"/>
            <a:chExt cx="407950" cy="407975"/>
          </a:xfrm>
        </p:grpSpPr>
        <p:sp>
          <p:nvSpPr>
            <p:cNvPr id="100" name="Google Shape;100;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28575" cap="rnd" cmpd="sng">
              <a:solidFill>
                <a:schemeClr val="lt1"/>
              </a:solidFill>
              <a:prstDash val="solid"/>
              <a:round/>
              <a:headEnd type="none" w="sm" len="sm"/>
              <a:tailEnd type="none" w="sm" len="sm"/>
            </a:ln>
            <a:effectLst>
              <a:outerShdw blurRad="28575" dist="28575" dir="7560000" algn="bl" rotWithShape="0">
                <a:srgbClr val="351C75">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28575" cap="rnd" cmpd="sng">
              <a:solidFill>
                <a:schemeClr val="lt1"/>
              </a:solidFill>
              <a:prstDash val="solid"/>
              <a:round/>
              <a:headEnd type="none" w="sm" len="sm"/>
              <a:tailEnd type="none" w="sm" len="sm"/>
            </a:ln>
            <a:effectLst>
              <a:outerShdw blurRad="28575" dist="28575" dir="7560000" algn="bl" rotWithShape="0">
                <a:srgbClr val="351C75">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18"/>
          <p:cNvGrpSpPr/>
          <p:nvPr/>
        </p:nvGrpSpPr>
        <p:grpSpPr>
          <a:xfrm rot="-587397">
            <a:off x="5627609" y="3069632"/>
            <a:ext cx="810903" cy="810857"/>
            <a:chOff x="576250" y="4319400"/>
            <a:chExt cx="442075" cy="442050"/>
          </a:xfrm>
        </p:grpSpPr>
        <p:sp>
          <p:nvSpPr>
            <p:cNvPr id="103" name="Google Shape;103;p18"/>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28575" cap="rnd" cmpd="sng">
              <a:solidFill>
                <a:schemeClr val="lt1"/>
              </a:solidFill>
              <a:prstDash val="solid"/>
              <a:round/>
              <a:headEnd type="none" w="sm" len="sm"/>
              <a:tailEnd type="none" w="sm" len="sm"/>
            </a:ln>
            <a:effectLst>
              <a:outerShdw blurRad="28575" dist="28575" dir="7560000" algn="bl" rotWithShape="0">
                <a:srgbClr val="351C75">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28575" cap="rnd" cmpd="sng">
              <a:solidFill>
                <a:schemeClr val="lt1"/>
              </a:solidFill>
              <a:prstDash val="solid"/>
              <a:round/>
              <a:headEnd type="none" w="sm" len="sm"/>
              <a:tailEnd type="none" w="sm" len="sm"/>
            </a:ln>
            <a:effectLst>
              <a:outerShdw blurRad="28575" dist="28575" dir="7560000" algn="bl" rotWithShape="0">
                <a:srgbClr val="351C75">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28575" cap="rnd" cmpd="sng">
              <a:solidFill>
                <a:schemeClr val="lt1"/>
              </a:solidFill>
              <a:prstDash val="solid"/>
              <a:round/>
              <a:headEnd type="none" w="sm" len="sm"/>
              <a:tailEnd type="none" w="sm" len="sm"/>
            </a:ln>
            <a:effectLst>
              <a:outerShdw blurRad="28575" dist="28575" dir="7560000" algn="bl" rotWithShape="0">
                <a:srgbClr val="351C75">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28575" cap="rnd" cmpd="sng">
              <a:solidFill>
                <a:schemeClr val="lt1"/>
              </a:solidFill>
              <a:prstDash val="solid"/>
              <a:round/>
              <a:headEnd type="none" w="sm" len="sm"/>
              <a:tailEnd type="none" w="sm" len="sm"/>
            </a:ln>
            <a:effectLst>
              <a:outerShdw blurRad="28575" dist="28575" dir="7560000" algn="bl" rotWithShape="0">
                <a:srgbClr val="351C75">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18"/>
          <p:cNvSpPr/>
          <p:nvPr/>
        </p:nvSpPr>
        <p:spPr>
          <a:xfrm>
            <a:off x="5271667" y="1295758"/>
            <a:ext cx="308287" cy="29436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lt1"/>
            </a:solidFill>
            <a:prstDash val="solid"/>
            <a:round/>
            <a:headEnd type="none" w="sm" len="sm"/>
            <a:tailEnd type="none" w="sm" len="sm"/>
          </a:ln>
          <a:effectLst>
            <a:outerShdw blurRad="28575" dist="28575" dir="7560000" algn="bl" rotWithShape="0">
              <a:srgbClr val="351C75">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8"/>
          <p:cNvSpPr/>
          <p:nvPr/>
        </p:nvSpPr>
        <p:spPr>
          <a:xfrm rot="2697451">
            <a:off x="7303203" y="2802778"/>
            <a:ext cx="467991" cy="44685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lt1"/>
            </a:solidFill>
            <a:prstDash val="solid"/>
            <a:round/>
            <a:headEnd type="none" w="sm" len="sm"/>
            <a:tailEnd type="none" w="sm" len="sm"/>
          </a:ln>
          <a:effectLst>
            <a:outerShdw blurRad="28575" dist="28575" dir="7560000" algn="bl" rotWithShape="0">
              <a:srgbClr val="351C75">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8"/>
          <p:cNvSpPr/>
          <p:nvPr/>
        </p:nvSpPr>
        <p:spPr>
          <a:xfrm>
            <a:off x="7673430" y="2547675"/>
            <a:ext cx="187479" cy="17904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lt1"/>
            </a:solidFill>
            <a:prstDash val="solid"/>
            <a:round/>
            <a:headEnd type="none" w="sm" len="sm"/>
            <a:tailEnd type="none" w="sm" len="sm"/>
          </a:ln>
          <a:effectLst>
            <a:outerShdw blurRad="28575" dist="28575" dir="7560000" algn="bl" rotWithShape="0">
              <a:srgbClr val="351C75">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rot="1279798">
            <a:off x="5058083" y="2183648"/>
            <a:ext cx="187445" cy="17903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lt1"/>
            </a:solidFill>
            <a:prstDash val="solid"/>
            <a:round/>
            <a:headEnd type="none" w="sm" len="sm"/>
            <a:tailEnd type="none" w="sm" len="sm"/>
          </a:ln>
          <a:effectLst>
            <a:outerShdw blurRad="28575" dist="28575" dir="7560000" algn="bl" rotWithShape="0">
              <a:srgbClr val="351C75">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 Placeholder 4"/>
          <p:cNvSpPr>
            <a:spLocks noGrp="1"/>
          </p:cNvSpPr>
          <p:nvPr>
            <p:ph type="body" idx="1"/>
          </p:nvPr>
        </p:nvSpPr>
        <p:spPr>
          <a:xfrm>
            <a:off x="1066800" y="1806459"/>
            <a:ext cx="3280800" cy="1155095"/>
          </a:xfrm>
        </p:spPr>
        <p:txBody>
          <a:bodyPr/>
          <a:lstStyle/>
          <a:p>
            <a:pPr marL="114300" indent="0">
              <a:buNone/>
            </a:pPr>
            <a:r>
              <a:rPr lang="en-US" sz="3600" b="1" dirty="0"/>
              <a:t>Any Question?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38150"/>
            <a:ext cx="6959100" cy="381000"/>
          </a:xfrm>
        </p:spPr>
        <p:txBody>
          <a:bodyPr/>
          <a:lstStyle/>
          <a:p>
            <a:r>
              <a:rPr lang="en-US" sz="2400" b="1" dirty="0">
                <a:latin typeface="Calibri" pitchFamily="34" charset="0"/>
              </a:rPr>
              <a:t>Three Versions of Blooms’ Taxonomy</a:t>
            </a:r>
          </a:p>
        </p:txBody>
      </p:sp>
      <p:sp>
        <p:nvSpPr>
          <p:cNvPr id="3" name="Text Placeholder 2"/>
          <p:cNvSpPr>
            <a:spLocks noGrp="1"/>
          </p:cNvSpPr>
          <p:nvPr>
            <p:ph type="body" idx="1"/>
          </p:nvPr>
        </p:nvSpPr>
        <p:spPr>
          <a:xfrm>
            <a:off x="533400" y="1200150"/>
            <a:ext cx="7924800" cy="2971799"/>
          </a:xfrm>
        </p:spPr>
        <p:txBody>
          <a:bodyPr/>
          <a:lstStyle/>
          <a:p>
            <a:pPr marL="114300" indent="0">
              <a:buNone/>
            </a:pPr>
            <a:r>
              <a:rPr lang="en-US" dirty="0">
                <a:solidFill>
                  <a:schemeClr val="tx2">
                    <a:lumMod val="10000"/>
                  </a:schemeClr>
                </a:solidFill>
                <a:latin typeface="Calibri" pitchFamily="34" charset="0"/>
              </a:rPr>
              <a:t>1. </a:t>
            </a:r>
            <a:r>
              <a:rPr lang="en-US" sz="2400" dirty="0">
                <a:solidFill>
                  <a:schemeClr val="tx2">
                    <a:lumMod val="10000"/>
                  </a:schemeClr>
                </a:solidFill>
                <a:latin typeface="Calibri" pitchFamily="34" charset="0"/>
              </a:rPr>
              <a:t>Original Bloom’s Taxonomy (Bloom et al. 1956)</a:t>
            </a:r>
          </a:p>
          <a:p>
            <a:pPr>
              <a:buAutoNum type="arabicPeriod"/>
            </a:pPr>
            <a:endParaRPr lang="en-US" sz="2400" b="1" dirty="0">
              <a:solidFill>
                <a:schemeClr val="tx2">
                  <a:lumMod val="10000"/>
                </a:schemeClr>
              </a:solidFill>
              <a:latin typeface="Calibri" pitchFamily="34" charset="0"/>
            </a:endParaRPr>
          </a:p>
          <a:p>
            <a:pPr marL="114300" indent="0">
              <a:buNone/>
            </a:pPr>
            <a:r>
              <a:rPr lang="en-US" sz="2400" dirty="0">
                <a:solidFill>
                  <a:schemeClr val="tx2">
                    <a:lumMod val="10000"/>
                  </a:schemeClr>
                </a:solidFill>
                <a:latin typeface="Calibri" pitchFamily="34" charset="0"/>
              </a:rPr>
              <a:t>2. Bloom’s Taxonomy Revised  (Anderson &amp; </a:t>
            </a:r>
            <a:r>
              <a:rPr lang="en-US" sz="2400" dirty="0" err="1">
                <a:solidFill>
                  <a:schemeClr val="tx2">
                    <a:lumMod val="10000"/>
                  </a:schemeClr>
                </a:solidFill>
                <a:latin typeface="Calibri" pitchFamily="34" charset="0"/>
              </a:rPr>
              <a:t>Krathwohl</a:t>
            </a:r>
            <a:r>
              <a:rPr lang="en-US" sz="2400" dirty="0">
                <a:solidFill>
                  <a:schemeClr val="tx2">
                    <a:lumMod val="10000"/>
                  </a:schemeClr>
                </a:solidFill>
                <a:latin typeface="Calibri" pitchFamily="34" charset="0"/>
              </a:rPr>
              <a:t>, 2001)</a:t>
            </a:r>
          </a:p>
          <a:p>
            <a:pPr>
              <a:buAutoNum type="arabicPeriod"/>
            </a:pPr>
            <a:endParaRPr lang="en-US" sz="2400" dirty="0">
              <a:solidFill>
                <a:schemeClr val="tx2">
                  <a:lumMod val="10000"/>
                </a:schemeClr>
              </a:solidFill>
              <a:latin typeface="Calibri" pitchFamily="34" charset="0"/>
            </a:endParaRPr>
          </a:p>
          <a:p>
            <a:pPr marL="114300" indent="0">
              <a:buNone/>
            </a:pPr>
            <a:r>
              <a:rPr lang="en-US" sz="2400" dirty="0">
                <a:solidFill>
                  <a:schemeClr val="tx2">
                    <a:lumMod val="10000"/>
                  </a:schemeClr>
                </a:solidFill>
                <a:latin typeface="Calibri" pitchFamily="34" charset="0"/>
              </a:rPr>
              <a:t>3. Bloom’s Digital Taxonomy (Churches, 2008)</a:t>
            </a:r>
          </a:p>
          <a:p>
            <a:pPr marL="114300" indent="0">
              <a:buNone/>
            </a:pPr>
            <a:endParaRPr lang="en-US" dirty="0"/>
          </a:p>
        </p:txBody>
      </p:sp>
    </p:spTree>
    <p:extLst>
      <p:ext uri="{BB962C8B-B14F-4D97-AF65-F5344CB8AC3E}">
        <p14:creationId xmlns:p14="http://schemas.microsoft.com/office/powerpoint/2010/main" val="3502091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525332" y="133350"/>
            <a:ext cx="8153400" cy="4953000"/>
          </a:xfrm>
          <a:prstGeom prst="rect">
            <a:avLst/>
          </a:prstGeom>
          <a:noFill/>
          <a:ln>
            <a:noFill/>
          </a:ln>
        </p:spPr>
      </p:pic>
    </p:spTree>
    <p:extLst>
      <p:ext uri="{BB962C8B-B14F-4D97-AF65-F5344CB8AC3E}">
        <p14:creationId xmlns:p14="http://schemas.microsoft.com/office/powerpoint/2010/main" val="308466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Blooms’ Digital </a:t>
            </a:r>
            <a:r>
              <a:rPr lang="en-US" b="1" dirty="0" smtClean="0"/>
              <a:t>Taxonomy?</a:t>
            </a:r>
            <a:endParaRPr lang="en-US" b="1" dirty="0"/>
          </a:p>
        </p:txBody>
      </p:sp>
      <p:sp>
        <p:nvSpPr>
          <p:cNvPr id="3" name="Slide Number Placeholder 2"/>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895350"/>
            <a:ext cx="2514599" cy="20991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882543"/>
            <a:ext cx="3048000" cy="211198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199" y="862629"/>
            <a:ext cx="3162813" cy="21018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78" y="2964479"/>
            <a:ext cx="2585422" cy="18288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3011416"/>
            <a:ext cx="2743200" cy="178186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4668" y="2999852"/>
            <a:ext cx="3349345" cy="1803064"/>
          </a:xfrm>
          <a:prstGeom prst="rect">
            <a:avLst/>
          </a:prstGeom>
        </p:spPr>
      </p:pic>
    </p:spTree>
    <p:extLst>
      <p:ext uri="{BB962C8B-B14F-4D97-AF65-F5344CB8AC3E}">
        <p14:creationId xmlns:p14="http://schemas.microsoft.com/office/powerpoint/2010/main" val="2770082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914400" y="514350"/>
            <a:ext cx="6959100" cy="30726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400" b="1" dirty="0">
                <a:latin typeface="Calibri" pitchFamily="34" charset="0"/>
                <a:cs typeface="Narkisim" pitchFamily="34" charset="-79"/>
              </a:rPr>
              <a:t>Objectives of the Study </a:t>
            </a:r>
            <a:endParaRPr sz="2400" b="1" dirty="0">
              <a:latin typeface="Calibri" pitchFamily="34" charset="0"/>
              <a:cs typeface="Narkisim" pitchFamily="34" charset="-79"/>
            </a:endParaRPr>
          </a:p>
        </p:txBody>
      </p:sp>
      <p:sp>
        <p:nvSpPr>
          <p:cNvPr id="76" name="Google Shape;76;p15"/>
          <p:cNvSpPr txBox="1">
            <a:spLocks noGrp="1"/>
          </p:cNvSpPr>
          <p:nvPr>
            <p:ph type="body" idx="1"/>
          </p:nvPr>
        </p:nvSpPr>
        <p:spPr>
          <a:xfrm>
            <a:off x="1092424" y="971550"/>
            <a:ext cx="6908576" cy="3810000"/>
          </a:xfrm>
          <a:prstGeom prst="rect">
            <a:avLst/>
          </a:prstGeom>
        </p:spPr>
        <p:txBody>
          <a:bodyPr spcFirstLastPara="1" wrap="square" lIns="0" tIns="0" rIns="0" bIns="0" anchor="t" anchorCtr="0">
            <a:noAutofit/>
          </a:bodyPr>
          <a:lstStyle/>
          <a:p>
            <a:pPr marL="114300" indent="0">
              <a:buNone/>
            </a:pPr>
            <a:endParaRPr lang="en-US" sz="2000" dirty="0">
              <a:solidFill>
                <a:schemeClr val="tx2">
                  <a:lumMod val="10000"/>
                </a:schemeClr>
              </a:solidFill>
              <a:latin typeface="Calibri" pitchFamily="34" charset="0"/>
              <a:cs typeface="Narkisim" pitchFamily="34" charset="-79"/>
            </a:endParaRPr>
          </a:p>
          <a:p>
            <a:pPr marL="114300" indent="0">
              <a:buNone/>
            </a:pPr>
            <a:r>
              <a:rPr lang="en-US" sz="2000" dirty="0">
                <a:solidFill>
                  <a:schemeClr val="tx2">
                    <a:lumMod val="10000"/>
                  </a:schemeClr>
                </a:solidFill>
                <a:latin typeface="Calibri" pitchFamily="34" charset="0"/>
                <a:cs typeface="Narkisim" pitchFamily="34" charset="-79"/>
              </a:rPr>
              <a:t>1. Find out the knowledge of teachers and students regarding Blooms’ Digital Taxonomy in virtual and conventional universities;</a:t>
            </a:r>
          </a:p>
          <a:p>
            <a:pPr>
              <a:buAutoNum type="arabicPeriod"/>
            </a:pPr>
            <a:endParaRPr lang="en-US" sz="2000" dirty="0">
              <a:solidFill>
                <a:schemeClr val="tx2">
                  <a:lumMod val="10000"/>
                </a:schemeClr>
              </a:solidFill>
              <a:latin typeface="Calibri" pitchFamily="34" charset="0"/>
              <a:cs typeface="Narkisim" pitchFamily="34" charset="-79"/>
            </a:endParaRPr>
          </a:p>
          <a:p>
            <a:pPr marL="114300" lvl="0" indent="0">
              <a:buNone/>
            </a:pPr>
            <a:r>
              <a:rPr lang="en-US" sz="2000" dirty="0">
                <a:solidFill>
                  <a:schemeClr val="tx2">
                    <a:lumMod val="10000"/>
                  </a:schemeClr>
                </a:solidFill>
                <a:latin typeface="Calibri" pitchFamily="34" charset="0"/>
                <a:cs typeface="Narkisim" pitchFamily="34" charset="-79"/>
              </a:rPr>
              <a:t>2. Identify and compare the frequency of using different levels of  Blooms’ Digital Taxonomy by teachers and students in virtual and conventional universities;</a:t>
            </a:r>
          </a:p>
          <a:p>
            <a:pPr marL="114300" lvl="0" indent="0">
              <a:buNone/>
            </a:pPr>
            <a:endParaRPr lang="en-US" sz="2000" dirty="0">
              <a:solidFill>
                <a:schemeClr val="tx2">
                  <a:lumMod val="10000"/>
                </a:schemeClr>
              </a:solidFill>
              <a:latin typeface="Calibri" pitchFamily="34" charset="0"/>
              <a:cs typeface="Narkisim" pitchFamily="34" charset="-79"/>
            </a:endParaRPr>
          </a:p>
          <a:p>
            <a:pPr marL="114300" lvl="0" indent="0">
              <a:buNone/>
            </a:pPr>
            <a:r>
              <a:rPr lang="en-US" sz="2000" dirty="0">
                <a:solidFill>
                  <a:schemeClr val="tx2">
                    <a:lumMod val="10000"/>
                  </a:schemeClr>
                </a:solidFill>
                <a:latin typeface="Calibri" pitchFamily="34" charset="0"/>
                <a:cs typeface="Narkisim" pitchFamily="34" charset="-79"/>
              </a:rPr>
              <a:t>3. Explore the levels of Blooms’ Digital Taxonomy for higher and lower order thinking skills among teachers and students in virtual and conventional university.</a:t>
            </a:r>
          </a:p>
          <a:p>
            <a:pPr marL="0" lvl="0" indent="0" algn="l" rtl="0">
              <a:spcBef>
                <a:spcPts val="600"/>
              </a:spcBef>
              <a:spcAft>
                <a:spcPts val="0"/>
              </a:spcAft>
              <a:buClr>
                <a:schemeClr val="dk1"/>
              </a:buClr>
              <a:buSzPts val="1100"/>
              <a:buFont typeface="Arial"/>
              <a:buNone/>
            </a:pPr>
            <a:endParaRPr sz="110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1950"/>
            <a:ext cx="6959100" cy="457201"/>
          </a:xfrm>
        </p:spPr>
        <p:txBody>
          <a:bodyPr/>
          <a:lstStyle/>
          <a:p>
            <a:r>
              <a:rPr lang="en-US" sz="2000" dirty="0">
                <a:latin typeface="Calibri" pitchFamily="34" charset="0"/>
              </a:rPr>
              <a:t/>
            </a:r>
            <a:br>
              <a:rPr lang="en-US" sz="2000" dirty="0">
                <a:latin typeface="Calibri" pitchFamily="34" charset="0"/>
              </a:rPr>
            </a:br>
            <a:r>
              <a:rPr lang="en-US" sz="2000" dirty="0">
                <a:latin typeface="Calibri" pitchFamily="34" charset="0"/>
              </a:rPr>
              <a:t/>
            </a:r>
            <a:br>
              <a:rPr lang="en-US" sz="2000" dirty="0">
                <a:latin typeface="Calibri" pitchFamily="34" charset="0"/>
              </a:rPr>
            </a:br>
            <a:r>
              <a:rPr lang="en-US" sz="2000" dirty="0">
                <a:latin typeface="Calibri" pitchFamily="34" charset="0"/>
              </a:rPr>
              <a:t/>
            </a:r>
            <a:br>
              <a:rPr lang="en-US" sz="2000" dirty="0">
                <a:latin typeface="Calibri" pitchFamily="34" charset="0"/>
              </a:rPr>
            </a:br>
            <a:r>
              <a:rPr lang="en-US" sz="2000" dirty="0">
                <a:latin typeface="Calibri" pitchFamily="34" charset="0"/>
              </a:rPr>
              <a:t/>
            </a:r>
            <a:br>
              <a:rPr lang="en-US" sz="2000" dirty="0">
                <a:latin typeface="Calibri" pitchFamily="34" charset="0"/>
              </a:rPr>
            </a:br>
            <a:r>
              <a:rPr lang="en-US" sz="2800" b="1" dirty="0"/>
              <a:t>Hypotheses of the Study</a:t>
            </a:r>
          </a:p>
        </p:txBody>
      </p:sp>
      <p:sp>
        <p:nvSpPr>
          <p:cNvPr id="3" name="Text Placeholder 2"/>
          <p:cNvSpPr>
            <a:spLocks noGrp="1"/>
          </p:cNvSpPr>
          <p:nvPr>
            <p:ph type="body" idx="1"/>
          </p:nvPr>
        </p:nvSpPr>
        <p:spPr>
          <a:xfrm>
            <a:off x="457200" y="895350"/>
            <a:ext cx="8305800" cy="2971800"/>
          </a:xfrm>
        </p:spPr>
        <p:txBody>
          <a:bodyPr/>
          <a:lstStyle/>
          <a:p>
            <a:pPr marL="114300" lvl="0" indent="0">
              <a:buNone/>
            </a:pPr>
            <a:r>
              <a:rPr lang="en-US" sz="2400" dirty="0">
                <a:solidFill>
                  <a:schemeClr val="tx2">
                    <a:lumMod val="10000"/>
                  </a:schemeClr>
                </a:solidFill>
                <a:latin typeface="Calibri" pitchFamily="34" charset="0"/>
              </a:rPr>
              <a:t>1. H0</a:t>
            </a:r>
            <a:r>
              <a:rPr lang="en-US" sz="2400" baseline="-25000" dirty="0">
                <a:solidFill>
                  <a:schemeClr val="tx2">
                    <a:lumMod val="10000"/>
                  </a:schemeClr>
                </a:solidFill>
                <a:latin typeface="Calibri" pitchFamily="34" charset="0"/>
              </a:rPr>
              <a:t>1</a:t>
            </a:r>
            <a:r>
              <a:rPr lang="en-US" sz="2400" dirty="0">
                <a:solidFill>
                  <a:schemeClr val="tx2">
                    <a:lumMod val="10000"/>
                  </a:schemeClr>
                </a:solidFill>
                <a:latin typeface="Calibri" pitchFamily="34" charset="0"/>
              </a:rPr>
              <a:t>= There is no difference between the students’ knowledge and use of Blooms’ digital taxonomy in virtual and conventional university.</a:t>
            </a:r>
          </a:p>
          <a:p>
            <a:pPr marL="114300" lvl="0" indent="0">
              <a:buNone/>
            </a:pPr>
            <a:endParaRPr lang="en-US" sz="2400" dirty="0">
              <a:solidFill>
                <a:schemeClr val="tx2">
                  <a:lumMod val="10000"/>
                </a:schemeClr>
              </a:solidFill>
              <a:latin typeface="Calibri" pitchFamily="34" charset="0"/>
            </a:endParaRPr>
          </a:p>
          <a:p>
            <a:pPr marL="114300" lvl="0" indent="0">
              <a:buNone/>
            </a:pPr>
            <a:r>
              <a:rPr lang="en-US" sz="2400" dirty="0">
                <a:solidFill>
                  <a:schemeClr val="tx2">
                    <a:lumMod val="10000"/>
                  </a:schemeClr>
                </a:solidFill>
                <a:latin typeface="Calibri" pitchFamily="34" charset="0"/>
              </a:rPr>
              <a:t>2. H0</a:t>
            </a:r>
            <a:r>
              <a:rPr lang="en-US" sz="2400" baseline="-25000" dirty="0">
                <a:solidFill>
                  <a:schemeClr val="tx2">
                    <a:lumMod val="10000"/>
                  </a:schemeClr>
                </a:solidFill>
                <a:latin typeface="Calibri" pitchFamily="34" charset="0"/>
              </a:rPr>
              <a:t>2</a:t>
            </a:r>
            <a:r>
              <a:rPr lang="en-US" sz="2400" dirty="0">
                <a:solidFill>
                  <a:schemeClr val="tx2">
                    <a:lumMod val="10000"/>
                  </a:schemeClr>
                </a:solidFill>
                <a:latin typeface="Calibri" pitchFamily="34" charset="0"/>
              </a:rPr>
              <a:t>= There is no difference between the teachers’ knowledge and use regarding Blooms’ digital taxonomy in virtual and conventional university.</a:t>
            </a:r>
          </a:p>
          <a:p>
            <a:endParaRPr lang="en-US" dirty="0"/>
          </a:p>
        </p:txBody>
      </p:sp>
    </p:spTree>
    <p:extLst>
      <p:ext uri="{BB962C8B-B14F-4D97-AF65-F5344CB8AC3E}">
        <p14:creationId xmlns:p14="http://schemas.microsoft.com/office/powerpoint/2010/main" val="2195619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800" y="957739"/>
            <a:ext cx="8001000" cy="3046988"/>
          </a:xfrm>
          <a:prstGeom prst="rect">
            <a:avLst/>
          </a:prstGeom>
        </p:spPr>
        <p:txBody>
          <a:bodyPr wrap="square">
            <a:spAutoFit/>
          </a:bodyPr>
          <a:lstStyle/>
          <a:p>
            <a:pPr marL="114300" lvl="0"/>
            <a:r>
              <a:rPr lang="en-US" sz="2000" dirty="0">
                <a:solidFill>
                  <a:schemeClr val="tx2">
                    <a:lumMod val="10000"/>
                  </a:schemeClr>
                </a:solidFill>
                <a:latin typeface="Calibri" pitchFamily="34" charset="0"/>
              </a:rPr>
              <a:t>3</a:t>
            </a:r>
            <a:r>
              <a:rPr lang="en-US" sz="2400" dirty="0">
                <a:solidFill>
                  <a:schemeClr val="tx2">
                    <a:lumMod val="10000"/>
                  </a:schemeClr>
                </a:solidFill>
                <a:latin typeface="Calibri" pitchFamily="34" charset="0"/>
              </a:rPr>
              <a:t>. H0</a:t>
            </a:r>
            <a:r>
              <a:rPr lang="en-US" sz="2400" baseline="-25000" dirty="0">
                <a:solidFill>
                  <a:schemeClr val="tx2">
                    <a:lumMod val="10000"/>
                  </a:schemeClr>
                </a:solidFill>
                <a:latin typeface="Calibri" pitchFamily="34" charset="0"/>
              </a:rPr>
              <a:t>3</a:t>
            </a:r>
            <a:r>
              <a:rPr lang="en-US" sz="2400" dirty="0">
                <a:solidFill>
                  <a:schemeClr val="tx2">
                    <a:lumMod val="10000"/>
                  </a:schemeClr>
                </a:solidFill>
                <a:latin typeface="Calibri" pitchFamily="34" charset="0"/>
              </a:rPr>
              <a:t>= There is no difference between the lower and higher order thinking of students with respect to Blooms’ Digital Taxonomy in virtual and conventional university.</a:t>
            </a:r>
          </a:p>
          <a:p>
            <a:pPr marL="114300" lvl="0"/>
            <a:endParaRPr lang="en-US" sz="2400" dirty="0">
              <a:solidFill>
                <a:schemeClr val="tx2">
                  <a:lumMod val="10000"/>
                </a:schemeClr>
              </a:solidFill>
              <a:latin typeface="Calibri" pitchFamily="34" charset="0"/>
            </a:endParaRPr>
          </a:p>
          <a:p>
            <a:pPr marL="114300" lvl="0" indent="0">
              <a:buNone/>
            </a:pPr>
            <a:r>
              <a:rPr lang="en-US" sz="2400" dirty="0">
                <a:solidFill>
                  <a:schemeClr val="tx2">
                    <a:lumMod val="10000"/>
                  </a:schemeClr>
                </a:solidFill>
                <a:latin typeface="Calibri" pitchFamily="34" charset="0"/>
              </a:rPr>
              <a:t>4. H0</a:t>
            </a:r>
            <a:r>
              <a:rPr lang="en-US" sz="2400" baseline="-25000" dirty="0">
                <a:solidFill>
                  <a:schemeClr val="tx2">
                    <a:lumMod val="10000"/>
                  </a:schemeClr>
                </a:solidFill>
                <a:latin typeface="Calibri" pitchFamily="34" charset="0"/>
              </a:rPr>
              <a:t>4</a:t>
            </a:r>
            <a:r>
              <a:rPr lang="en-US" sz="2400" dirty="0">
                <a:solidFill>
                  <a:schemeClr val="tx2">
                    <a:lumMod val="10000"/>
                  </a:schemeClr>
                </a:solidFill>
                <a:latin typeface="Calibri" pitchFamily="34" charset="0"/>
              </a:rPr>
              <a:t>= There is no difference between the lower and higher order thinking of teachers with respect to Blooms’ Digital Taxonomy in virtual and conventional university.</a:t>
            </a:r>
          </a:p>
          <a:p>
            <a:pPr marL="114300" lvl="0" indent="0">
              <a:buNone/>
            </a:pPr>
            <a:endParaRPr lang="en-US" sz="2400" dirty="0">
              <a:solidFill>
                <a:schemeClr val="tx2">
                  <a:lumMod val="10000"/>
                </a:schemeClr>
              </a:solidFill>
              <a:latin typeface="Calibri" pitchFamily="34" charset="0"/>
            </a:endParaRPr>
          </a:p>
        </p:txBody>
      </p:sp>
    </p:spTree>
    <p:extLst>
      <p:ext uri="{BB962C8B-B14F-4D97-AF65-F5344CB8AC3E}">
        <p14:creationId xmlns:p14="http://schemas.microsoft.com/office/powerpoint/2010/main" val="3622855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1950"/>
            <a:ext cx="7187700" cy="381000"/>
          </a:xfrm>
        </p:spPr>
        <p:txBody>
          <a:bodyPr/>
          <a:lstStyle/>
          <a:p>
            <a:r>
              <a:rPr lang="en-US" sz="2800" b="1" dirty="0">
                <a:latin typeface="Calibri" pitchFamily="34" charset="0"/>
              </a:rPr>
              <a:t>Theoretical Framework of the study</a:t>
            </a:r>
          </a:p>
        </p:txBody>
      </p:sp>
      <p:sp>
        <p:nvSpPr>
          <p:cNvPr id="3" name="Text Placeholder 2"/>
          <p:cNvSpPr>
            <a:spLocks noGrp="1"/>
          </p:cNvSpPr>
          <p:nvPr>
            <p:ph type="body" idx="1"/>
          </p:nvPr>
        </p:nvSpPr>
        <p:spPr>
          <a:xfrm>
            <a:off x="457200" y="1200150"/>
            <a:ext cx="7848600" cy="3034875"/>
          </a:xfrm>
        </p:spPr>
        <p:txBody>
          <a:bodyPr/>
          <a:lstStyle/>
          <a:p>
            <a:pPr>
              <a:buFont typeface="Wingdings" pitchFamily="2" charset="2"/>
              <a:buChar char="q"/>
            </a:pPr>
            <a:r>
              <a:rPr lang="en-US" sz="2800" dirty="0">
                <a:solidFill>
                  <a:schemeClr val="tx2">
                    <a:lumMod val="10000"/>
                  </a:schemeClr>
                </a:solidFill>
                <a:latin typeface="Calibri" pitchFamily="34" charset="0"/>
              </a:rPr>
              <a:t>Blooms’ Digital Taxonomy proposed by Churches (2009) was used as theoretical framework for this study.</a:t>
            </a:r>
          </a:p>
          <a:p>
            <a:endParaRPr lang="en-US" sz="2800" dirty="0">
              <a:solidFill>
                <a:schemeClr val="tx2">
                  <a:lumMod val="10000"/>
                </a:schemeClr>
              </a:solidFill>
              <a:latin typeface="Calibri" pitchFamily="34" charset="0"/>
            </a:endParaRPr>
          </a:p>
          <a:p>
            <a:pPr>
              <a:buFont typeface="Wingdings" pitchFamily="2" charset="2"/>
              <a:buChar char="q"/>
            </a:pPr>
            <a:r>
              <a:rPr lang="en-US" sz="2800" dirty="0">
                <a:solidFill>
                  <a:schemeClr val="tx2">
                    <a:lumMod val="10000"/>
                  </a:schemeClr>
                </a:solidFill>
                <a:latin typeface="Calibri" pitchFamily="34" charset="0"/>
              </a:rPr>
              <a:t>The list of all the digital tools used in this research with respect to this categorization is as follows:</a:t>
            </a:r>
          </a:p>
          <a:p>
            <a:endParaRPr lang="en-US" sz="2000" dirty="0">
              <a:solidFill>
                <a:schemeClr val="tx2">
                  <a:lumMod val="10000"/>
                </a:schemeClr>
              </a:solidFill>
              <a:latin typeface="Calibri" pitchFamily="34" charset="0"/>
            </a:endParaRPr>
          </a:p>
        </p:txBody>
      </p:sp>
    </p:spTree>
    <p:extLst>
      <p:ext uri="{BB962C8B-B14F-4D97-AF65-F5344CB8AC3E}">
        <p14:creationId xmlns:p14="http://schemas.microsoft.com/office/powerpoint/2010/main" val="16588484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735</TotalTime>
  <Words>2112</Words>
  <Application>Microsoft Office PowerPoint</Application>
  <PresentationFormat>On-screen Show (16:9)</PresentationFormat>
  <Paragraphs>451</Paragraphs>
  <Slides>24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Wingdings 3</vt:lpstr>
      <vt:lpstr>Narkisim</vt:lpstr>
      <vt:lpstr>Times New Roman</vt:lpstr>
      <vt:lpstr>Wingdings</vt:lpstr>
      <vt:lpstr>Origin</vt:lpstr>
      <vt:lpstr>PowerPoint Presentation</vt:lpstr>
      <vt:lpstr>Background Introduction</vt:lpstr>
      <vt:lpstr>Three Versions of Blooms’ Taxonomy</vt:lpstr>
      <vt:lpstr>PowerPoint Presentation</vt:lpstr>
      <vt:lpstr>Why Blooms’ Digital Taxonomy?</vt:lpstr>
      <vt:lpstr>Objectives of the Study </vt:lpstr>
      <vt:lpstr>    Hypotheses of the Study</vt:lpstr>
      <vt:lpstr>PowerPoint Presentation</vt:lpstr>
      <vt:lpstr>Theoretical Framework of the study</vt:lpstr>
      <vt:lpstr>PowerPoint Presentation</vt:lpstr>
      <vt:lpstr>PowerPoint Presentation</vt:lpstr>
      <vt:lpstr>           Research Methodology </vt:lpstr>
      <vt:lpstr> Sampling Technique and Size</vt:lpstr>
      <vt:lpstr>Instrument                        Reliability</vt:lpstr>
      <vt:lpstr>PowerPoint Presentation</vt:lpstr>
      <vt:lpstr>Data Analysis</vt:lpstr>
      <vt:lpstr>PowerPoint Presentation</vt:lpstr>
      <vt:lpstr>PowerPoint Presentation</vt:lpstr>
      <vt:lpstr>PowerPoint Presentation</vt:lpstr>
      <vt:lpstr>PowerPoint Presentation</vt:lpstr>
      <vt:lpstr>PowerPoint Presentation</vt:lpstr>
      <vt:lpstr>PowerPoint Presentation</vt:lpstr>
      <vt:lpstr>Implications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Comparative Study of Knowledge and Use of Blooms’ Digital Taxonomy by Teachers and Students in Virtual and Conventional University  Hina Amin Instructor Education &amp; PhD Scholar Dr. Munawar Sultana Mirza Head of Department, Education</dc:title>
  <dc:creator>Hina Amin</dc:creator>
  <cp:lastModifiedBy>Hina Amin</cp:lastModifiedBy>
  <cp:revision>201</cp:revision>
  <cp:lastPrinted>2019-10-11T04:32:27Z</cp:lastPrinted>
  <dcterms:modified xsi:type="dcterms:W3CDTF">2019-10-11T08:02:46Z</dcterms:modified>
</cp:coreProperties>
</file>