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5" r:id="rId2"/>
    <p:sldId id="345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4" r:id="rId13"/>
    <p:sldId id="343" r:id="rId14"/>
    <p:sldId id="346" r:id="rId15"/>
    <p:sldId id="347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miati ." initials="Y." lastIdx="0" clrIdx="0">
    <p:extLst>
      <p:ext uri="{19B8F6BF-5375-455C-9EA6-DF929625EA0E}">
        <p15:presenceInfo xmlns:p15="http://schemas.microsoft.com/office/powerpoint/2012/main" userId="Yumiati 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  <a:srgbClr val="008000"/>
    <a:srgbClr val="00FFFF"/>
    <a:srgbClr val="1073E0"/>
    <a:srgbClr val="FF99FF"/>
    <a:srgbClr val="99FF33"/>
    <a:srgbClr val="0066FF"/>
    <a:srgbClr val="FFFF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2115" autoAdjust="0"/>
  </p:normalViewPr>
  <p:slideViewPr>
    <p:cSldViewPr>
      <p:cViewPr varScale="1">
        <p:scale>
          <a:sx n="63" d="100"/>
          <a:sy n="63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8172CC-FC13-4211-B916-FF0428829E74}" type="datetimeFigureOut">
              <a:rPr lang="id-ID"/>
              <a:pPr>
                <a:defRPr/>
              </a:pPr>
              <a:t>10/10/2019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FBC128-A521-4777-80C8-86BD80F8949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01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1E24E4-A6DE-41B6-903A-6D365DBBAD7D}" type="datetimeFigureOut">
              <a:rPr lang="id-ID"/>
              <a:pPr>
                <a:defRPr/>
              </a:pPr>
              <a:t>10/10/2019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5709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DD4942-5180-48AB-B919-43C476A6B2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8815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775" y="0"/>
            <a:ext cx="9640888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82A3-BF3E-4461-9979-B28C3EF9A0A2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4C91-B6F5-46A8-A400-577F91A7F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F5C4-9BD9-452E-8B1D-D1C2F600E5B9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C603B-58EE-4766-AEB5-8B6FF472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3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292A-17AC-422B-8116-37E291E1B2CF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98A0-5196-4131-8F34-A1265FCC7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8E35-FED0-467B-A68E-7D3C8C3E0239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8ADD-A9C0-49EB-8636-D0848134A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2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29A4-4698-4934-8D5D-2BA3A4F5D09E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F8D6-F4A9-49A0-B12C-C7E8608B2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8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9714-A8E0-4432-A533-4D491DE7C2B0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6E5D-F9F5-4CE4-84DC-23934BA24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8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BBC2-2066-4E1B-B852-7501EB3B2FF1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5FDF7-0E8A-4CF2-A24C-2FC01C200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458F-2314-4521-9890-D464B8BCD2C3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F0C8-77F9-417F-A166-BD17B191F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9CFB-80F1-4E62-AB49-9262003B49D1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B77E-CA41-4F18-9099-52A6E1B0E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3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F65D-ABB8-4478-95A8-26DCBD09739F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000B-8918-40DD-8BD1-3EFDC4E8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6217-DD1C-45FE-A656-9C5F8EAD0D17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1FF2-C1C1-4013-ACDF-B130724B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195513" y="274638"/>
            <a:ext cx="64912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EE571-48EF-4A5A-8B6B-1B9DEE15D9B0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88645F-A39D-40D0-B29A-A288DB7D5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Quadrant-AAOU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gure-Importance-Satisfac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92F2-2E18-4711-AADD-60E5D647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1" y="274638"/>
            <a:ext cx="6624735" cy="1143000"/>
          </a:xfrm>
        </p:spPr>
        <p:txBody>
          <a:bodyPr/>
          <a:lstStyle/>
          <a:p>
            <a:r>
              <a:rPr lang="id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F4C11-FF2C-4ADF-B0CD-A4EC84113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 algn="ctr">
              <a:buNone/>
            </a:pPr>
            <a:endParaRPr lang="id-ID" b="1" dirty="0"/>
          </a:p>
          <a:p>
            <a:pPr marL="0" indent="0" algn="ctr">
              <a:buNone/>
            </a:pPr>
            <a:r>
              <a:rPr lang="en-US" sz="3600" b="1" dirty="0"/>
              <a:t>AN EVALUATION OF UNIVERSITAS TERBUKA’S SERVICES BASED ON EMPLOYEES PERCEPTION</a:t>
            </a:r>
            <a:endParaRPr lang="id-ID" sz="3600" dirty="0"/>
          </a:p>
          <a:p>
            <a:pPr marL="0" indent="0" algn="ctr">
              <a:buNone/>
            </a:pPr>
            <a:r>
              <a:rPr lang="id-ID" dirty="0"/>
              <a:t>herman@ecampus.ut.ac.id</a:t>
            </a:r>
          </a:p>
        </p:txBody>
      </p:sp>
    </p:spTree>
    <p:extLst>
      <p:ext uri="{BB962C8B-B14F-4D97-AF65-F5344CB8AC3E}">
        <p14:creationId xmlns:p14="http://schemas.microsoft.com/office/powerpoint/2010/main" val="252762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5E7B-5DEF-4D6D-AEFB-C9072E350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The Correlation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1EA221-B840-4E1D-AE1C-C892A96504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716" y="1544372"/>
            <a:ext cx="8431764" cy="339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519E-9A58-41CE-8271-F77B6414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5395A-6158-4C2D-B4AF-5A9B3C49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hlinkClick r:id="rId2" action="ppaction://hlinkfile"/>
              </a:rPr>
              <a:t>Quadrant</a:t>
            </a:r>
            <a:endParaRPr lang="id-ID" dirty="0"/>
          </a:p>
          <a:p>
            <a:r>
              <a:rPr lang="en-US" dirty="0"/>
              <a:t>Even though </a:t>
            </a:r>
            <a:r>
              <a:rPr lang="id-ID" dirty="0"/>
              <a:t>seven</a:t>
            </a:r>
            <a:r>
              <a:rPr lang="en-US" dirty="0"/>
              <a:t> services had to be considered as problems, however, in general, the employees satisfied with UT's services. The problems in UT’s service were as follows: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618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BEC3E-0D69-4F14-A2AC-D685D06B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1" y="274638"/>
            <a:ext cx="6995120" cy="1143000"/>
          </a:xfrm>
        </p:spPr>
        <p:txBody>
          <a:bodyPr/>
          <a:lstStyle/>
          <a:p>
            <a:r>
              <a:rPr lang="id-ID" dirty="0"/>
              <a:t>The difference between Adm. and lecturer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AFA25C7-58F4-4DC9-81EA-6F27107E3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455" y="1796261"/>
            <a:ext cx="8546018" cy="300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80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37736-395B-492B-9532-D33E0D64F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EF63F-CA7A-41D4-8E3E-92781E1FE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14. A chance to get further study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15. A chance to have scholarship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16. A chance to get technical training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17. A chance to have managerial training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18. Taking care of managing official rank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20. A Chance to ask for the result of </a:t>
            </a:r>
            <a:r>
              <a:rPr lang="id-ID" dirty="0"/>
              <a:t> </a:t>
            </a:r>
          </a:p>
          <a:p>
            <a:pPr marL="0" indent="0">
              <a:buNone/>
            </a:pPr>
            <a:r>
              <a:rPr lang="id-ID" dirty="0"/>
              <a:t>      </a:t>
            </a:r>
            <a:r>
              <a:rPr lang="en-US" dirty="0"/>
              <a:t>performance evaluation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29. Attention from superiors on one’s problems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648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7FCD8-82C9-4DF5-95F6-31D8076E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FE754-D5DF-483F-9679-A3654263A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Basically since 2014 UT has already had a policy that every administrative staff can take masters’ degree. However, the policy was not well realized by the staff</a:t>
            </a:r>
          </a:p>
          <a:p>
            <a:r>
              <a:rPr lang="id-ID" dirty="0"/>
              <a:t>In general, all UT staff were satisfied with UT’s policy. </a:t>
            </a:r>
          </a:p>
        </p:txBody>
      </p:sp>
    </p:spTree>
    <p:extLst>
      <p:ext uri="{BB962C8B-B14F-4D97-AF65-F5344CB8AC3E}">
        <p14:creationId xmlns:p14="http://schemas.microsoft.com/office/powerpoint/2010/main" val="2442800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5B14-D202-4EAC-A0FB-0656BE31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5118-7ADA-402F-B2F5-1E6689C5F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d-ID" sz="4400" dirty="0"/>
              <a:t>Thank you Very much</a:t>
            </a:r>
          </a:p>
        </p:txBody>
      </p:sp>
    </p:spTree>
    <p:extLst>
      <p:ext uri="{BB962C8B-B14F-4D97-AF65-F5344CB8AC3E}">
        <p14:creationId xmlns:p14="http://schemas.microsoft.com/office/powerpoint/2010/main" val="405027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CBE7-F2D4-4F96-9C14-A898BFEC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62CC9-D8BA-425B-B849-E28F17AD8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</a:t>
            </a:r>
            <a:r>
              <a:rPr lang="en-US" dirty="0"/>
              <a:t>ervice </a:t>
            </a:r>
            <a:r>
              <a:rPr lang="id-ID" dirty="0"/>
              <a:t>Q</a:t>
            </a:r>
            <a:r>
              <a:rPr lang="en-US" dirty="0"/>
              <a:t>uality </a:t>
            </a:r>
            <a:r>
              <a:rPr lang="id-ID" dirty="0"/>
              <a:t>(SQ) </a:t>
            </a:r>
            <a:r>
              <a:rPr lang="en-US" dirty="0"/>
              <a:t>and </a:t>
            </a:r>
            <a:r>
              <a:rPr lang="id-ID" dirty="0"/>
              <a:t>C</a:t>
            </a:r>
            <a:r>
              <a:rPr lang="en-US" dirty="0"/>
              <a:t>ustomers’ </a:t>
            </a:r>
            <a:r>
              <a:rPr lang="id-ID" dirty="0"/>
              <a:t>S</a:t>
            </a:r>
            <a:r>
              <a:rPr lang="en-US" dirty="0"/>
              <a:t>atisfaction </a:t>
            </a:r>
            <a:r>
              <a:rPr lang="id-ID" dirty="0"/>
              <a:t>(CS) </a:t>
            </a:r>
            <a:r>
              <a:rPr lang="en-US" dirty="0"/>
              <a:t>are important constructs </a:t>
            </a:r>
            <a:r>
              <a:rPr lang="id-ID" dirty="0"/>
              <a:t>(Felix, 2017)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These constructs have a cause and an effect in influencing the customers</a:t>
            </a:r>
            <a:endParaRPr lang="id-ID" dirty="0"/>
          </a:p>
          <a:p>
            <a:r>
              <a:rPr lang="en-US" dirty="0"/>
              <a:t> </a:t>
            </a:r>
            <a:r>
              <a:rPr lang="id-ID" dirty="0"/>
              <a:t>Universitas Terbuka (UT) needs to measure SQ and CS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593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2140D-ABA0-43F7-82FC-1B0D50ED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30F0-8506-41C6-ABD5-11B554107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to develop an instrument to measure employees' satisfaction, which is valid and reliable?</a:t>
            </a:r>
            <a:endParaRPr lang="id-ID" dirty="0"/>
          </a:p>
          <a:p>
            <a:pPr lvl="0"/>
            <a:r>
              <a:rPr lang="en-US" dirty="0"/>
              <a:t>How strong </a:t>
            </a:r>
            <a:r>
              <a:rPr lang="id-ID" dirty="0"/>
              <a:t>is </a:t>
            </a:r>
            <a:r>
              <a:rPr lang="en-US" dirty="0"/>
              <a:t>the correlation between the constructs of importance and satisfaction?</a:t>
            </a:r>
            <a:endParaRPr lang="id-ID" dirty="0"/>
          </a:p>
          <a:p>
            <a:pPr lvl="0"/>
            <a:r>
              <a:rPr lang="en-US" dirty="0"/>
              <a:t>What are the services that need to be improved?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767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44AA-05E0-49C5-B389-C1BEC01DB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AD709-B9EB-4900-9BEF-E4F7C3F66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Services is a descriptive detail of consumers’ need on how to make them satisfied, what the institution must do to the consumers, and how to reach the goal of satisfying the consumer (Edvardsson, &amp; Olsson, 1996)</a:t>
            </a:r>
            <a:endParaRPr lang="id-ID" dirty="0"/>
          </a:p>
          <a:p>
            <a:r>
              <a:rPr lang="id-ID" dirty="0"/>
              <a:t>Satisfaction is the difference between consumer expectation before buying the service and after experiencing the service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3467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CE74-13E8-4454-8C05-21A261201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9AE86-D3B3-4190-8517-5B443084A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id-ID" dirty="0"/>
              <a:t>Population was UT employees (around 1.000) consisted of administrative and lecturers</a:t>
            </a:r>
          </a:p>
          <a:p>
            <a:r>
              <a:rPr lang="id-ID" dirty="0"/>
              <a:t>Sample was 402 employees</a:t>
            </a:r>
          </a:p>
          <a:p>
            <a:r>
              <a:rPr lang="id-ID" dirty="0"/>
              <a:t>The measurement was on the constructs of Importance and Satisfaction</a:t>
            </a:r>
          </a:p>
          <a:p>
            <a:r>
              <a:rPr lang="id-ID" dirty="0"/>
              <a:t>The instruments was developed based on SERVQUAL which were </a:t>
            </a:r>
            <a:r>
              <a:rPr lang="en-US" dirty="0"/>
              <a:t>reliability</a:t>
            </a:r>
            <a:r>
              <a:rPr lang="id-ID" dirty="0"/>
              <a:t> (6)</a:t>
            </a:r>
            <a:r>
              <a:rPr lang="en-US" dirty="0"/>
              <a:t>, responsiveness</a:t>
            </a:r>
            <a:r>
              <a:rPr lang="id-ID" dirty="0"/>
              <a:t> (3)</a:t>
            </a:r>
            <a:r>
              <a:rPr lang="en-US" dirty="0"/>
              <a:t>, assurance</a:t>
            </a:r>
            <a:r>
              <a:rPr lang="id-ID" dirty="0"/>
              <a:t> (4)</a:t>
            </a:r>
            <a:r>
              <a:rPr lang="en-US" dirty="0"/>
              <a:t>, empathy</a:t>
            </a:r>
            <a:r>
              <a:rPr lang="id-ID" dirty="0"/>
              <a:t> (3)</a:t>
            </a:r>
            <a:r>
              <a:rPr lang="en-US" dirty="0"/>
              <a:t>, and tangible</a:t>
            </a:r>
            <a:r>
              <a:rPr lang="id-ID" dirty="0"/>
              <a:t> (13)</a:t>
            </a:r>
          </a:p>
        </p:txBody>
      </p:sp>
    </p:spTree>
    <p:extLst>
      <p:ext uri="{BB962C8B-B14F-4D97-AF65-F5344CB8AC3E}">
        <p14:creationId xmlns:p14="http://schemas.microsoft.com/office/powerpoint/2010/main" val="314237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0A637-4739-4C3F-9CB4-F11E8301E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771-84D0-4714-A205-31D7A0705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The number of items was 29</a:t>
            </a:r>
          </a:p>
          <a:p>
            <a:r>
              <a:rPr lang="id-ID" dirty="0"/>
              <a:t>The scale was 6</a:t>
            </a:r>
          </a:p>
          <a:p>
            <a:r>
              <a:rPr lang="id-ID" dirty="0"/>
              <a:t>The analysis were Descriptive, Quadrant, Exploratory FA, Correlation, Chi-Square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581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BBD2-1701-4ED5-A895-C12BDF6E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The Result, (Respondents)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359F1C3-156F-4B1B-A8B5-09DF12C68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5" y="1133471"/>
            <a:ext cx="6696744" cy="461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4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9AAB-37AA-477C-8319-BC4088C3B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Respondents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CCD899-92F2-4820-A561-BDDF3B3730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2348880"/>
            <a:ext cx="8515106" cy="190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1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9ED1-9EAB-4100-A976-36807DF1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B917C-0E49-412A-AC40-357AFF239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All items in instrument was valid</a:t>
            </a:r>
          </a:p>
          <a:p>
            <a:r>
              <a:rPr lang="id-ID" dirty="0"/>
              <a:t>Instrument was reliable</a:t>
            </a:r>
          </a:p>
          <a:p>
            <a:r>
              <a:rPr lang="en-US" dirty="0"/>
              <a:t>All the KMO and Bartlett’s Test fulfilled the requirements in using Factor Analysis.</a:t>
            </a:r>
            <a:endParaRPr lang="id-ID" dirty="0"/>
          </a:p>
          <a:p>
            <a:r>
              <a:rPr lang="id-ID" dirty="0">
                <a:hlinkClick r:id="rId2" action="ppaction://hlinkfile"/>
              </a:rPr>
              <a:t>Relationship</a:t>
            </a:r>
            <a:r>
              <a:rPr lang="id-ID" dirty="0"/>
              <a:t> between constructs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066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444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</vt:lpstr>
      <vt:lpstr>Introduction</vt:lpstr>
      <vt:lpstr>Research Questions</vt:lpstr>
      <vt:lpstr>Theories</vt:lpstr>
      <vt:lpstr>Method</vt:lpstr>
      <vt:lpstr>Method</vt:lpstr>
      <vt:lpstr>The Result, (Respondents)</vt:lpstr>
      <vt:lpstr>Respondents</vt:lpstr>
      <vt:lpstr> </vt:lpstr>
      <vt:lpstr>The Correlation</vt:lpstr>
      <vt:lpstr> </vt:lpstr>
      <vt:lpstr>The difference between Adm. and lecturer</vt:lpstr>
      <vt:lpstr> </vt:lpstr>
      <vt:lpstr>Conclusion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Exploratoty Factor Analysis</dc:title>
  <dc:creator>Yumiati .</dc:creator>
  <cp:lastModifiedBy>YUMIATI</cp:lastModifiedBy>
  <cp:revision>37</cp:revision>
  <dcterms:created xsi:type="dcterms:W3CDTF">2019-07-12T09:14:40Z</dcterms:created>
  <dcterms:modified xsi:type="dcterms:W3CDTF">2019-10-10T05:36:47Z</dcterms:modified>
</cp:coreProperties>
</file>