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744" r:id="rId3"/>
    <p:sldMasterId id="2147483756" r:id="rId4"/>
    <p:sldMasterId id="2147483768" r:id="rId5"/>
  </p:sldMasterIdLst>
  <p:notesMasterIdLst>
    <p:notesMasterId r:id="rId23"/>
  </p:notesMasterIdLst>
  <p:handoutMasterIdLst>
    <p:handoutMasterId r:id="rId24"/>
  </p:handoutMasterIdLst>
  <p:sldIdLst>
    <p:sldId id="295" r:id="rId6"/>
    <p:sldId id="366" r:id="rId7"/>
    <p:sldId id="297" r:id="rId8"/>
    <p:sldId id="367" r:id="rId9"/>
    <p:sldId id="349" r:id="rId10"/>
    <p:sldId id="350" r:id="rId11"/>
    <p:sldId id="368" r:id="rId12"/>
    <p:sldId id="369" r:id="rId13"/>
    <p:sldId id="351" r:id="rId14"/>
    <p:sldId id="360" r:id="rId15"/>
    <p:sldId id="372" r:id="rId16"/>
    <p:sldId id="373" r:id="rId17"/>
    <p:sldId id="371" r:id="rId18"/>
    <p:sldId id="363" r:id="rId19"/>
    <p:sldId id="365" r:id="rId20"/>
    <p:sldId id="374" r:id="rId21"/>
    <p:sldId id="320" r:id="rId22"/>
  </p:sldIdLst>
  <p:sldSz cx="9144000" cy="6858000" type="screen4x3"/>
  <p:notesSz cx="6797675" cy="9874250"/>
  <p:custDataLst>
    <p:tags r:id="rId2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guide id="3" orient="horz" pos="3110">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F3399"/>
    <a:srgbClr val="F8D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5018" autoAdjust="0"/>
  </p:normalViewPr>
  <p:slideViewPr>
    <p:cSldViewPr>
      <p:cViewPr varScale="1">
        <p:scale>
          <a:sx n="70" d="100"/>
          <a:sy n="70" d="100"/>
        </p:scale>
        <p:origin x="13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90" d="100"/>
          <a:sy n="90" d="100"/>
        </p:scale>
        <p:origin x="2088" y="-930"/>
      </p:cViewPr>
      <p:guideLst>
        <p:guide orient="horz" pos="2932"/>
        <p:guide pos="2191"/>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05E5F-5F41-4837-AAEF-2B98D10AF0B2}"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609F3188-4122-40A7-8C73-AB6A58FD7788}">
      <dgm:prSet/>
      <dgm:spPr/>
      <dgm:t>
        <a:bodyPr/>
        <a:lstStyle/>
        <a:p>
          <a:pPr rtl="0"/>
          <a:r>
            <a:rPr lang="en-US" dirty="0" smtClean="0"/>
            <a:t>Learning with a distance education system is different from a face-to-face learning system.</a:t>
          </a:r>
          <a:endParaRPr lang="en-US" dirty="0"/>
        </a:p>
      </dgm:t>
    </dgm:pt>
    <dgm:pt modelId="{3BB0ABC8-8D31-45F8-8B69-638A79DA9D2A}" type="parTrans" cxnId="{FD0E4537-83DF-417D-B6C7-E56433CF15CD}">
      <dgm:prSet/>
      <dgm:spPr/>
      <dgm:t>
        <a:bodyPr/>
        <a:lstStyle/>
        <a:p>
          <a:endParaRPr lang="en-US"/>
        </a:p>
      </dgm:t>
    </dgm:pt>
    <dgm:pt modelId="{70954DEC-566B-4708-A227-74757E163940}" type="sibTrans" cxnId="{FD0E4537-83DF-417D-B6C7-E56433CF15CD}">
      <dgm:prSet/>
      <dgm:spPr/>
      <dgm:t>
        <a:bodyPr/>
        <a:lstStyle/>
        <a:p>
          <a:endParaRPr lang="en-US"/>
        </a:p>
      </dgm:t>
    </dgm:pt>
    <dgm:pt modelId="{CB564375-FA60-4B11-91E8-13C1E2CF35E2}" type="pres">
      <dgm:prSet presAssocID="{C2305E5F-5F41-4837-AAEF-2B98D10AF0B2}" presName="diagram" presStyleCnt="0">
        <dgm:presLayoutVars>
          <dgm:dir/>
          <dgm:animLvl val="lvl"/>
          <dgm:resizeHandles val="exact"/>
        </dgm:presLayoutVars>
      </dgm:prSet>
      <dgm:spPr/>
    </dgm:pt>
    <dgm:pt modelId="{C743039C-4BC6-4ED5-9C0C-3F73D1E8B935}" type="pres">
      <dgm:prSet presAssocID="{609F3188-4122-40A7-8C73-AB6A58FD7788}" presName="compNode" presStyleCnt="0"/>
      <dgm:spPr/>
    </dgm:pt>
    <dgm:pt modelId="{637D98BA-50F6-49C3-AADF-1B1AEBBD52DB}" type="pres">
      <dgm:prSet presAssocID="{609F3188-4122-40A7-8C73-AB6A58FD7788}" presName="childRect" presStyleLbl="bgAcc1" presStyleIdx="0" presStyleCnt="1" custLinFactNeighborX="-50721" custLinFactNeighborY="5735">
        <dgm:presLayoutVars>
          <dgm:bulletEnabled val="1"/>
        </dgm:presLayoutVars>
      </dgm:prSet>
      <dgm:spPr>
        <a:blipFill rotWithShape="0">
          <a:blip xmlns:r="http://schemas.openxmlformats.org/officeDocument/2006/relationships" r:embed="rId1"/>
          <a:stretch>
            <a:fillRect/>
          </a:stretch>
        </a:blipFill>
      </dgm:spPr>
      <dgm:t>
        <a:bodyPr/>
        <a:lstStyle/>
        <a:p>
          <a:endParaRPr lang="en-US"/>
        </a:p>
      </dgm:t>
    </dgm:pt>
    <dgm:pt modelId="{2C9E0616-5981-4A86-A744-0BE46854A56A}" type="pres">
      <dgm:prSet presAssocID="{609F3188-4122-40A7-8C73-AB6A58FD7788}" presName="parentText" presStyleLbl="node1" presStyleIdx="0" presStyleCnt="0">
        <dgm:presLayoutVars>
          <dgm:chMax val="0"/>
          <dgm:bulletEnabled val="1"/>
        </dgm:presLayoutVars>
      </dgm:prSet>
      <dgm:spPr/>
    </dgm:pt>
    <dgm:pt modelId="{F24D7E4A-0F33-48C9-9CEC-153345E378DB}" type="pres">
      <dgm:prSet presAssocID="{609F3188-4122-40A7-8C73-AB6A58FD7788}" presName="parentRect" presStyleLbl="alignNode1" presStyleIdx="0" presStyleCnt="1" custLinFactNeighborX="-741" custLinFactNeighborY="31480"/>
      <dgm:spPr/>
    </dgm:pt>
    <dgm:pt modelId="{5E83C3D6-D0DB-4C83-AEAB-297D84CD9D7B}" type="pres">
      <dgm:prSet presAssocID="{609F3188-4122-40A7-8C73-AB6A58FD7788}" presName="adorn" presStyleLbl="fgAccFollowNode1" presStyleIdx="0" presStyleCnt="1"/>
      <dgm:spPr/>
    </dgm:pt>
  </dgm:ptLst>
  <dgm:cxnLst>
    <dgm:cxn modelId="{FD0E4537-83DF-417D-B6C7-E56433CF15CD}" srcId="{C2305E5F-5F41-4837-AAEF-2B98D10AF0B2}" destId="{609F3188-4122-40A7-8C73-AB6A58FD7788}" srcOrd="0" destOrd="0" parTransId="{3BB0ABC8-8D31-45F8-8B69-638A79DA9D2A}" sibTransId="{70954DEC-566B-4708-A227-74757E163940}"/>
    <dgm:cxn modelId="{E79E7E64-1863-4D7E-80D0-8204B16A00AE}" type="presOf" srcId="{C2305E5F-5F41-4837-AAEF-2B98D10AF0B2}" destId="{CB564375-FA60-4B11-91E8-13C1E2CF35E2}" srcOrd="0" destOrd="0" presId="urn:microsoft.com/office/officeart/2005/8/layout/bList2"/>
    <dgm:cxn modelId="{E0730D16-C2C8-44F6-B5A5-B0A1BC619644}" type="presOf" srcId="{609F3188-4122-40A7-8C73-AB6A58FD7788}" destId="{F24D7E4A-0F33-48C9-9CEC-153345E378DB}" srcOrd="1" destOrd="0" presId="urn:microsoft.com/office/officeart/2005/8/layout/bList2"/>
    <dgm:cxn modelId="{07F3C9BA-6BCE-4582-97C2-9117DCD1F283}" type="presOf" srcId="{609F3188-4122-40A7-8C73-AB6A58FD7788}" destId="{2C9E0616-5981-4A86-A744-0BE46854A56A}" srcOrd="0" destOrd="0" presId="urn:microsoft.com/office/officeart/2005/8/layout/bList2"/>
    <dgm:cxn modelId="{03AF0462-9FB1-480B-9880-48B8DA550525}" type="presParOf" srcId="{CB564375-FA60-4B11-91E8-13C1E2CF35E2}" destId="{C743039C-4BC6-4ED5-9C0C-3F73D1E8B935}" srcOrd="0" destOrd="0" presId="urn:microsoft.com/office/officeart/2005/8/layout/bList2"/>
    <dgm:cxn modelId="{346FF076-37AA-4583-BAD2-9AAC06B42BB6}" type="presParOf" srcId="{C743039C-4BC6-4ED5-9C0C-3F73D1E8B935}" destId="{637D98BA-50F6-49C3-AADF-1B1AEBBD52DB}" srcOrd="0" destOrd="0" presId="urn:microsoft.com/office/officeart/2005/8/layout/bList2"/>
    <dgm:cxn modelId="{AE909D31-4868-4085-99CF-FDE14E83F9A1}" type="presParOf" srcId="{C743039C-4BC6-4ED5-9C0C-3F73D1E8B935}" destId="{2C9E0616-5981-4A86-A744-0BE46854A56A}" srcOrd="1" destOrd="0" presId="urn:microsoft.com/office/officeart/2005/8/layout/bList2"/>
    <dgm:cxn modelId="{437E1B8A-4C12-43D9-955D-A02434D8DFC4}" type="presParOf" srcId="{C743039C-4BC6-4ED5-9C0C-3F73D1E8B935}" destId="{F24D7E4A-0F33-48C9-9CEC-153345E378DB}" srcOrd="2" destOrd="0" presId="urn:microsoft.com/office/officeart/2005/8/layout/bList2"/>
    <dgm:cxn modelId="{44C84794-AB5F-4072-8869-8C7D2EEDE926}" type="presParOf" srcId="{C743039C-4BC6-4ED5-9C0C-3F73D1E8B935}" destId="{5E83C3D6-D0DB-4C83-AEAB-297D84CD9D7B}"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9E4DC0-209D-4D3C-A58F-F87459B77CC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9A80DC07-2C4B-41E8-91E3-AB208E98D051}">
      <dgm:prSet custT="1"/>
      <dgm:spPr>
        <a:solidFill>
          <a:schemeClr val="accent3">
            <a:lumMod val="20000"/>
            <a:lumOff val="80000"/>
          </a:schemeClr>
        </a:solidFill>
      </dgm:spPr>
      <dgm:t>
        <a:bodyPr/>
        <a:lstStyle/>
        <a:p>
          <a:pPr algn="l" rtl="0"/>
          <a:r>
            <a:rPr lang="en-US" sz="1800" dirty="0" smtClean="0">
              <a:solidFill>
                <a:schemeClr val="tx1"/>
              </a:solidFill>
            </a:rPr>
            <a:t>Many </a:t>
          </a:r>
          <a:r>
            <a:rPr lang="en-US" sz="1800" dirty="0" err="1" smtClean="0">
              <a:solidFill>
                <a:schemeClr val="tx1"/>
              </a:solidFill>
            </a:rPr>
            <a:t>studens</a:t>
          </a:r>
          <a:r>
            <a:rPr lang="en-US" sz="1800" dirty="0" smtClean="0">
              <a:solidFill>
                <a:schemeClr val="tx1"/>
              </a:solidFill>
            </a:rPr>
            <a:t> do not know how to </a:t>
          </a:r>
          <a:r>
            <a:rPr lang="id-ID" sz="1800" dirty="0" smtClean="0">
              <a:solidFill>
                <a:schemeClr val="tx1"/>
              </a:solidFill>
            </a:rPr>
            <a:t>planning independent learning</a:t>
          </a:r>
          <a:r>
            <a:rPr lang="id-ID" sz="1400" dirty="0" smtClean="0"/>
            <a:t>, </a:t>
          </a:r>
          <a:endParaRPr lang="en-US" sz="1400" dirty="0"/>
        </a:p>
      </dgm:t>
    </dgm:pt>
    <dgm:pt modelId="{3423B2FD-9083-480C-A5A7-65D4FD773710}" type="parTrans" cxnId="{E80DC44B-3BBC-4827-80FE-E44D2F9C95E7}">
      <dgm:prSet/>
      <dgm:spPr/>
      <dgm:t>
        <a:bodyPr/>
        <a:lstStyle/>
        <a:p>
          <a:endParaRPr lang="en-US"/>
        </a:p>
      </dgm:t>
    </dgm:pt>
    <dgm:pt modelId="{7B37723B-D84E-4B06-81E3-AAFE7DF0D9D3}" type="sibTrans" cxnId="{E80DC44B-3BBC-4827-80FE-E44D2F9C95E7}">
      <dgm:prSet/>
      <dgm:spPr/>
      <dgm:t>
        <a:bodyPr/>
        <a:lstStyle/>
        <a:p>
          <a:endParaRPr lang="en-US"/>
        </a:p>
      </dgm:t>
    </dgm:pt>
    <dgm:pt modelId="{FDEAA95B-ED36-42A5-808D-4CCF1888A427}">
      <dgm:prSet custT="1"/>
      <dgm:spPr>
        <a:solidFill>
          <a:schemeClr val="accent3">
            <a:lumMod val="20000"/>
            <a:lumOff val="80000"/>
          </a:schemeClr>
        </a:solidFill>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How to </a:t>
          </a:r>
          <a:r>
            <a:rPr lang="id-ID" sz="1800" dirty="0" smtClean="0">
              <a:solidFill>
                <a:schemeClr val="tx1"/>
              </a:solidFill>
            </a:rPr>
            <a:t>using time in learning and doing other work</a:t>
          </a:r>
          <a:endParaRPr lang="en-US" sz="1800" dirty="0" smtClean="0">
            <a:solidFill>
              <a:schemeClr val="tx1"/>
            </a:solidFill>
          </a:endParaRPr>
        </a:p>
        <a:p>
          <a:pPr defTabSz="889000" rtl="0">
            <a:lnSpc>
              <a:spcPct val="90000"/>
            </a:lnSpc>
            <a:spcBef>
              <a:spcPct val="0"/>
            </a:spcBef>
            <a:spcAft>
              <a:spcPct val="35000"/>
            </a:spcAft>
          </a:pPr>
          <a:endParaRPr lang="en-US" sz="2000" dirty="0"/>
        </a:p>
      </dgm:t>
    </dgm:pt>
    <dgm:pt modelId="{A74BCF9F-019A-4251-A6E6-58DF73E1580B}" type="parTrans" cxnId="{ACB271FC-EFE7-4934-AB10-6B19840B1A90}">
      <dgm:prSet/>
      <dgm:spPr/>
      <dgm:t>
        <a:bodyPr/>
        <a:lstStyle/>
        <a:p>
          <a:endParaRPr lang="en-US"/>
        </a:p>
      </dgm:t>
    </dgm:pt>
    <dgm:pt modelId="{FE93C2E0-4B34-4D23-97FF-EE84DAF57E40}" type="sibTrans" cxnId="{ACB271FC-EFE7-4934-AB10-6B19840B1A90}">
      <dgm:prSet/>
      <dgm:spPr/>
      <dgm:t>
        <a:bodyPr/>
        <a:lstStyle/>
        <a:p>
          <a:endParaRPr lang="en-US"/>
        </a:p>
      </dgm:t>
    </dgm:pt>
    <dgm:pt modelId="{4AFBEFBC-137D-457E-AF41-74BF1CF7A83F}">
      <dgm:prSet custT="1"/>
      <dgm:spPr>
        <a:solidFill>
          <a:schemeClr val="accent4">
            <a:lumMod val="20000"/>
            <a:lumOff val="80000"/>
          </a:schemeClr>
        </a:solidFill>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id-ID" dirty="0" smtClean="0">
              <a:solidFill>
                <a:schemeClr val="tx1"/>
              </a:solidFill>
            </a:rPr>
            <a:t>limited access to finding sources of teaching materials and lecturers as learning resources, </a:t>
          </a:r>
          <a:endParaRPr lang="en-US" dirty="0" smtClean="0">
            <a:solidFill>
              <a:schemeClr val="tx1"/>
            </a:solidFill>
          </a:endParaRPr>
        </a:p>
        <a:p>
          <a:pPr defTabSz="800100" rtl="0">
            <a:lnSpc>
              <a:spcPct val="90000"/>
            </a:lnSpc>
            <a:spcBef>
              <a:spcPct val="0"/>
            </a:spcBef>
            <a:spcAft>
              <a:spcPct val="35000"/>
            </a:spcAft>
          </a:pPr>
          <a:endParaRPr lang="en-US" sz="1800" dirty="0"/>
        </a:p>
      </dgm:t>
    </dgm:pt>
    <dgm:pt modelId="{99AF2E9B-D990-4BBB-9250-ACD279381A5A}" type="parTrans" cxnId="{9667CB76-A3F6-47C1-9D72-39ECF7710FFF}">
      <dgm:prSet/>
      <dgm:spPr/>
      <dgm:t>
        <a:bodyPr/>
        <a:lstStyle/>
        <a:p>
          <a:endParaRPr lang="en-US"/>
        </a:p>
      </dgm:t>
    </dgm:pt>
    <dgm:pt modelId="{7AF32BAC-02C4-4319-BE1A-52EBDD7DBBE1}" type="sibTrans" cxnId="{9667CB76-A3F6-47C1-9D72-39ECF7710FFF}">
      <dgm:prSet/>
      <dgm:spPr/>
      <dgm:t>
        <a:bodyPr/>
        <a:lstStyle/>
        <a:p>
          <a:endParaRPr lang="en-US"/>
        </a:p>
      </dgm:t>
    </dgm:pt>
    <dgm:pt modelId="{5F671980-3151-45C0-98D0-51833AD5613D}">
      <dgm:prSet custT="1"/>
      <dgm:spPr>
        <a:solidFill>
          <a:schemeClr val="accent4">
            <a:lumMod val="40000"/>
            <a:lumOff val="60000"/>
          </a:schemeClr>
        </a:solidFill>
      </dgm:spPr>
      <dgm:t>
        <a:bodyPr/>
        <a:lstStyle/>
        <a:p>
          <a:pPr rtl="0"/>
          <a:r>
            <a:rPr lang="en-US" dirty="0" smtClean="0">
              <a:solidFill>
                <a:schemeClr val="tx1"/>
              </a:solidFill>
            </a:rPr>
            <a:t>Many students do not know how  be able to take advantage of cyber technology in the way of learning</a:t>
          </a:r>
          <a:endParaRPr lang="en-US" sz="1800" dirty="0"/>
        </a:p>
      </dgm:t>
    </dgm:pt>
    <dgm:pt modelId="{A086B680-0234-4E5F-A3CE-5D72CF4D3AF9}" type="parTrans" cxnId="{87FFADC3-FB8E-44A0-973B-1DD287CFF3DB}">
      <dgm:prSet/>
      <dgm:spPr/>
      <dgm:t>
        <a:bodyPr/>
        <a:lstStyle/>
        <a:p>
          <a:endParaRPr lang="en-US"/>
        </a:p>
      </dgm:t>
    </dgm:pt>
    <dgm:pt modelId="{07E89EAE-9866-4783-AE35-D72DF778B94B}" type="sibTrans" cxnId="{87FFADC3-FB8E-44A0-973B-1DD287CFF3DB}">
      <dgm:prSet/>
      <dgm:spPr/>
      <dgm:t>
        <a:bodyPr/>
        <a:lstStyle/>
        <a:p>
          <a:endParaRPr lang="en-US"/>
        </a:p>
      </dgm:t>
    </dgm:pt>
    <dgm:pt modelId="{D07606E1-58F2-4764-B3CB-58995966BF18}" type="pres">
      <dgm:prSet presAssocID="{F89E4DC0-209D-4D3C-A58F-F87459B77CCE}" presName="composite" presStyleCnt="0">
        <dgm:presLayoutVars>
          <dgm:chMax val="5"/>
          <dgm:dir/>
          <dgm:animLvl val="ctr"/>
          <dgm:resizeHandles val="exact"/>
        </dgm:presLayoutVars>
      </dgm:prSet>
      <dgm:spPr/>
    </dgm:pt>
    <dgm:pt modelId="{0208D9B9-7942-4548-9D9A-DE2F817D5F7F}" type="pres">
      <dgm:prSet presAssocID="{F89E4DC0-209D-4D3C-A58F-F87459B77CCE}" presName="cycle" presStyleCnt="0"/>
      <dgm:spPr/>
    </dgm:pt>
    <dgm:pt modelId="{3D9AFB3A-F00C-4A4F-8955-0C3A02792910}" type="pres">
      <dgm:prSet presAssocID="{F89E4DC0-209D-4D3C-A58F-F87459B77CCE}" presName="centerShape" presStyleCnt="0"/>
      <dgm:spPr/>
    </dgm:pt>
    <dgm:pt modelId="{65123596-8E80-4268-BA5B-EE8C86AFAA32}" type="pres">
      <dgm:prSet presAssocID="{F89E4DC0-209D-4D3C-A58F-F87459B77CCE}" presName="connSite" presStyleLbl="node1" presStyleIdx="0" presStyleCnt="5"/>
      <dgm:spPr/>
    </dgm:pt>
    <dgm:pt modelId="{EC101868-DC90-4175-90B6-F4FE075F10E4}" type="pres">
      <dgm:prSet presAssocID="{F89E4DC0-209D-4D3C-A58F-F87459B77CCE}" presName="visible" presStyleLbl="node1" presStyleIdx="0" presStyleCnt="5" custScaleX="114339" custScaleY="88567" custLinFactNeighborX="-13958" custLinFactNeighborY="1103"/>
      <dgm:spPr>
        <a:solidFill>
          <a:schemeClr val="accent3">
            <a:lumMod val="60000"/>
            <a:lumOff val="40000"/>
          </a:schemeClr>
        </a:solidFill>
      </dgm:spPr>
    </dgm:pt>
    <dgm:pt modelId="{0A40AE3A-D912-44A8-B097-240305BF040B}" type="pres">
      <dgm:prSet presAssocID="{3423B2FD-9083-480C-A5A7-65D4FD773710}" presName="Name25" presStyleLbl="parChTrans1D1" presStyleIdx="0" presStyleCnt="4"/>
      <dgm:spPr/>
    </dgm:pt>
    <dgm:pt modelId="{D24AA1AE-5323-4EAF-9266-361DAB44A2A4}" type="pres">
      <dgm:prSet presAssocID="{9A80DC07-2C4B-41E8-91E3-AB208E98D051}" presName="node" presStyleCnt="0"/>
      <dgm:spPr/>
    </dgm:pt>
    <dgm:pt modelId="{6DBF304B-E4AB-4BA9-B226-B082D69B73D5}" type="pres">
      <dgm:prSet presAssocID="{9A80DC07-2C4B-41E8-91E3-AB208E98D051}" presName="parentNode" presStyleLbl="node1" presStyleIdx="1" presStyleCnt="5" custScaleX="305946" custLinFactNeighborX="99859" custLinFactNeighborY="17142">
        <dgm:presLayoutVars>
          <dgm:chMax val="1"/>
          <dgm:bulletEnabled val="1"/>
        </dgm:presLayoutVars>
      </dgm:prSet>
      <dgm:spPr/>
      <dgm:t>
        <a:bodyPr/>
        <a:lstStyle/>
        <a:p>
          <a:endParaRPr lang="en-US"/>
        </a:p>
      </dgm:t>
    </dgm:pt>
    <dgm:pt modelId="{6DCB5A99-9925-438E-A4E2-12C34266855A}" type="pres">
      <dgm:prSet presAssocID="{9A80DC07-2C4B-41E8-91E3-AB208E98D051}" presName="childNode" presStyleLbl="revTx" presStyleIdx="0" presStyleCnt="0">
        <dgm:presLayoutVars>
          <dgm:bulletEnabled val="1"/>
        </dgm:presLayoutVars>
      </dgm:prSet>
      <dgm:spPr/>
    </dgm:pt>
    <dgm:pt modelId="{2D9FBC62-5D54-407C-83DE-F621FB2E7C54}" type="pres">
      <dgm:prSet presAssocID="{A74BCF9F-019A-4251-A6E6-58DF73E1580B}" presName="Name25" presStyleLbl="parChTrans1D1" presStyleIdx="1" presStyleCnt="4"/>
      <dgm:spPr/>
    </dgm:pt>
    <dgm:pt modelId="{976D7CD2-E578-48AE-98B6-3C1A77A3B138}" type="pres">
      <dgm:prSet presAssocID="{FDEAA95B-ED36-42A5-808D-4CCF1888A427}" presName="node" presStyleCnt="0"/>
      <dgm:spPr/>
    </dgm:pt>
    <dgm:pt modelId="{F695ED72-F099-4679-B8D6-28C70972E4B3}" type="pres">
      <dgm:prSet presAssocID="{FDEAA95B-ED36-42A5-808D-4CCF1888A427}" presName="parentNode" presStyleLbl="node1" presStyleIdx="2" presStyleCnt="5" custScaleX="365846" custScaleY="100236" custLinFactX="100000" custLinFactNeighborX="101085" custLinFactNeighborY="12178">
        <dgm:presLayoutVars>
          <dgm:chMax val="1"/>
          <dgm:bulletEnabled val="1"/>
        </dgm:presLayoutVars>
      </dgm:prSet>
      <dgm:spPr/>
    </dgm:pt>
    <dgm:pt modelId="{4A1BC455-2A55-4194-B88D-284D16FE91F6}" type="pres">
      <dgm:prSet presAssocID="{FDEAA95B-ED36-42A5-808D-4CCF1888A427}" presName="childNode" presStyleLbl="revTx" presStyleIdx="0" presStyleCnt="0">
        <dgm:presLayoutVars>
          <dgm:bulletEnabled val="1"/>
        </dgm:presLayoutVars>
      </dgm:prSet>
      <dgm:spPr/>
    </dgm:pt>
    <dgm:pt modelId="{C0736C0C-11F2-4CD8-98F3-5CB137EFF179}" type="pres">
      <dgm:prSet presAssocID="{99AF2E9B-D990-4BBB-9250-ACD279381A5A}" presName="Name25" presStyleLbl="parChTrans1D1" presStyleIdx="2" presStyleCnt="4"/>
      <dgm:spPr/>
    </dgm:pt>
    <dgm:pt modelId="{68F06ECD-A480-4712-8718-73A5AE46F095}" type="pres">
      <dgm:prSet presAssocID="{4AFBEFBC-137D-457E-AF41-74BF1CF7A83F}" presName="node" presStyleCnt="0"/>
      <dgm:spPr/>
    </dgm:pt>
    <dgm:pt modelId="{52C0F8BC-AD74-4084-9AC0-FC1127F0D01C}" type="pres">
      <dgm:prSet presAssocID="{4AFBEFBC-137D-457E-AF41-74BF1CF7A83F}" presName="parentNode" presStyleLbl="node1" presStyleIdx="3" presStyleCnt="5" custScaleX="293667" custScaleY="123516" custLinFactX="100000" custLinFactNeighborX="117832" custLinFactNeighborY="25254">
        <dgm:presLayoutVars>
          <dgm:chMax val="1"/>
          <dgm:bulletEnabled val="1"/>
        </dgm:presLayoutVars>
      </dgm:prSet>
      <dgm:spPr/>
    </dgm:pt>
    <dgm:pt modelId="{E26D1434-7BBE-4115-AEB3-6046400A9E4A}" type="pres">
      <dgm:prSet presAssocID="{4AFBEFBC-137D-457E-AF41-74BF1CF7A83F}" presName="childNode" presStyleLbl="revTx" presStyleIdx="0" presStyleCnt="0">
        <dgm:presLayoutVars>
          <dgm:bulletEnabled val="1"/>
        </dgm:presLayoutVars>
      </dgm:prSet>
      <dgm:spPr/>
    </dgm:pt>
    <dgm:pt modelId="{A1F91548-74E2-42FC-9A24-EC02CAA93750}" type="pres">
      <dgm:prSet presAssocID="{A086B680-0234-4E5F-A3CE-5D72CF4D3AF9}" presName="Name25" presStyleLbl="parChTrans1D1" presStyleIdx="3" presStyleCnt="4"/>
      <dgm:spPr/>
    </dgm:pt>
    <dgm:pt modelId="{547768EE-AB49-4E0A-81BC-8D0BD0E28CEF}" type="pres">
      <dgm:prSet presAssocID="{5F671980-3151-45C0-98D0-51833AD5613D}" presName="node" presStyleCnt="0"/>
      <dgm:spPr/>
    </dgm:pt>
    <dgm:pt modelId="{04276DD9-ECE2-4FC1-A6FA-F735BF5AB70F}" type="pres">
      <dgm:prSet presAssocID="{5F671980-3151-45C0-98D0-51833AD5613D}" presName="parentNode" presStyleLbl="node1" presStyleIdx="4" presStyleCnt="5" custScaleX="244551" custScaleY="120166" custLinFactNeighborX="67849" custLinFactNeighborY="77">
        <dgm:presLayoutVars>
          <dgm:chMax val="1"/>
          <dgm:bulletEnabled val="1"/>
        </dgm:presLayoutVars>
      </dgm:prSet>
      <dgm:spPr/>
    </dgm:pt>
    <dgm:pt modelId="{151B3721-C9CA-4185-8EFC-1AD6A1894AF9}" type="pres">
      <dgm:prSet presAssocID="{5F671980-3151-45C0-98D0-51833AD5613D}" presName="childNode" presStyleLbl="revTx" presStyleIdx="0" presStyleCnt="0">
        <dgm:presLayoutVars>
          <dgm:bulletEnabled val="1"/>
        </dgm:presLayoutVars>
      </dgm:prSet>
      <dgm:spPr/>
    </dgm:pt>
  </dgm:ptLst>
  <dgm:cxnLst>
    <dgm:cxn modelId="{ACB271FC-EFE7-4934-AB10-6B19840B1A90}" srcId="{F89E4DC0-209D-4D3C-A58F-F87459B77CCE}" destId="{FDEAA95B-ED36-42A5-808D-4CCF1888A427}" srcOrd="1" destOrd="0" parTransId="{A74BCF9F-019A-4251-A6E6-58DF73E1580B}" sibTransId="{FE93C2E0-4B34-4D23-97FF-EE84DAF57E40}"/>
    <dgm:cxn modelId="{7DE1DC10-2857-415C-9AB3-873DC1F35081}" type="presOf" srcId="{5F671980-3151-45C0-98D0-51833AD5613D}" destId="{04276DD9-ECE2-4FC1-A6FA-F735BF5AB70F}" srcOrd="0" destOrd="0" presId="urn:microsoft.com/office/officeart/2005/8/layout/radial2"/>
    <dgm:cxn modelId="{489438EC-6638-4BA5-9FD0-253EB74070CA}" type="presOf" srcId="{3423B2FD-9083-480C-A5A7-65D4FD773710}" destId="{0A40AE3A-D912-44A8-B097-240305BF040B}" srcOrd="0" destOrd="0" presId="urn:microsoft.com/office/officeart/2005/8/layout/radial2"/>
    <dgm:cxn modelId="{3233ABC6-3C08-4149-BDA4-FC96C85C3626}" type="presOf" srcId="{A74BCF9F-019A-4251-A6E6-58DF73E1580B}" destId="{2D9FBC62-5D54-407C-83DE-F621FB2E7C54}" srcOrd="0" destOrd="0" presId="urn:microsoft.com/office/officeart/2005/8/layout/radial2"/>
    <dgm:cxn modelId="{4320C30C-CD0A-4246-93EF-3FEA2E76DC50}" type="presOf" srcId="{F89E4DC0-209D-4D3C-A58F-F87459B77CCE}" destId="{D07606E1-58F2-4764-B3CB-58995966BF18}" srcOrd="0" destOrd="0" presId="urn:microsoft.com/office/officeart/2005/8/layout/radial2"/>
    <dgm:cxn modelId="{9667CB76-A3F6-47C1-9D72-39ECF7710FFF}" srcId="{F89E4DC0-209D-4D3C-A58F-F87459B77CCE}" destId="{4AFBEFBC-137D-457E-AF41-74BF1CF7A83F}" srcOrd="2" destOrd="0" parTransId="{99AF2E9B-D990-4BBB-9250-ACD279381A5A}" sibTransId="{7AF32BAC-02C4-4319-BE1A-52EBDD7DBBE1}"/>
    <dgm:cxn modelId="{87FFADC3-FB8E-44A0-973B-1DD287CFF3DB}" srcId="{F89E4DC0-209D-4D3C-A58F-F87459B77CCE}" destId="{5F671980-3151-45C0-98D0-51833AD5613D}" srcOrd="3" destOrd="0" parTransId="{A086B680-0234-4E5F-A3CE-5D72CF4D3AF9}" sibTransId="{07E89EAE-9866-4783-AE35-D72DF778B94B}"/>
    <dgm:cxn modelId="{3169EFEF-0545-4908-8092-23E0F87D947D}" type="presOf" srcId="{4AFBEFBC-137D-457E-AF41-74BF1CF7A83F}" destId="{52C0F8BC-AD74-4084-9AC0-FC1127F0D01C}" srcOrd="0" destOrd="0" presId="urn:microsoft.com/office/officeart/2005/8/layout/radial2"/>
    <dgm:cxn modelId="{1C8B353B-E4B2-4FAC-93E0-0ADFD29248D7}" type="presOf" srcId="{A086B680-0234-4E5F-A3CE-5D72CF4D3AF9}" destId="{A1F91548-74E2-42FC-9A24-EC02CAA93750}" srcOrd="0" destOrd="0" presId="urn:microsoft.com/office/officeart/2005/8/layout/radial2"/>
    <dgm:cxn modelId="{E3F038EB-4B08-40C4-B78A-C5ABF4A86894}" type="presOf" srcId="{9A80DC07-2C4B-41E8-91E3-AB208E98D051}" destId="{6DBF304B-E4AB-4BA9-B226-B082D69B73D5}" srcOrd="0" destOrd="0" presId="urn:microsoft.com/office/officeart/2005/8/layout/radial2"/>
    <dgm:cxn modelId="{E80DC44B-3BBC-4827-80FE-E44D2F9C95E7}" srcId="{F89E4DC0-209D-4D3C-A58F-F87459B77CCE}" destId="{9A80DC07-2C4B-41E8-91E3-AB208E98D051}" srcOrd="0" destOrd="0" parTransId="{3423B2FD-9083-480C-A5A7-65D4FD773710}" sibTransId="{7B37723B-D84E-4B06-81E3-AAFE7DF0D9D3}"/>
    <dgm:cxn modelId="{C24E0624-B27C-4CF0-9211-BD64B7914139}" type="presOf" srcId="{99AF2E9B-D990-4BBB-9250-ACD279381A5A}" destId="{C0736C0C-11F2-4CD8-98F3-5CB137EFF179}" srcOrd="0" destOrd="0" presId="urn:microsoft.com/office/officeart/2005/8/layout/radial2"/>
    <dgm:cxn modelId="{9CE33E62-6541-487F-8216-79118A40B0A3}" type="presOf" srcId="{FDEAA95B-ED36-42A5-808D-4CCF1888A427}" destId="{F695ED72-F099-4679-B8D6-28C70972E4B3}" srcOrd="0" destOrd="0" presId="urn:microsoft.com/office/officeart/2005/8/layout/radial2"/>
    <dgm:cxn modelId="{B1A68B13-D603-42C8-88DC-67BCC8A1727A}" type="presParOf" srcId="{D07606E1-58F2-4764-B3CB-58995966BF18}" destId="{0208D9B9-7942-4548-9D9A-DE2F817D5F7F}" srcOrd="0" destOrd="0" presId="urn:microsoft.com/office/officeart/2005/8/layout/radial2"/>
    <dgm:cxn modelId="{3873FF60-7365-4ABD-BA9C-5A95782076A0}" type="presParOf" srcId="{0208D9B9-7942-4548-9D9A-DE2F817D5F7F}" destId="{3D9AFB3A-F00C-4A4F-8955-0C3A02792910}" srcOrd="0" destOrd="0" presId="urn:microsoft.com/office/officeart/2005/8/layout/radial2"/>
    <dgm:cxn modelId="{013DF346-CD39-4775-8965-790C67C80435}" type="presParOf" srcId="{3D9AFB3A-F00C-4A4F-8955-0C3A02792910}" destId="{65123596-8E80-4268-BA5B-EE8C86AFAA32}" srcOrd="0" destOrd="0" presId="urn:microsoft.com/office/officeart/2005/8/layout/radial2"/>
    <dgm:cxn modelId="{BC32C454-D5F2-4CF7-9F9F-CD4D33D2B387}" type="presParOf" srcId="{3D9AFB3A-F00C-4A4F-8955-0C3A02792910}" destId="{EC101868-DC90-4175-90B6-F4FE075F10E4}" srcOrd="1" destOrd="0" presId="urn:microsoft.com/office/officeart/2005/8/layout/radial2"/>
    <dgm:cxn modelId="{817146B7-7850-4C5C-BE82-0C6898235264}" type="presParOf" srcId="{0208D9B9-7942-4548-9D9A-DE2F817D5F7F}" destId="{0A40AE3A-D912-44A8-B097-240305BF040B}" srcOrd="1" destOrd="0" presId="urn:microsoft.com/office/officeart/2005/8/layout/radial2"/>
    <dgm:cxn modelId="{2B7FFE28-FA61-4505-A1D2-7A66035204E8}" type="presParOf" srcId="{0208D9B9-7942-4548-9D9A-DE2F817D5F7F}" destId="{D24AA1AE-5323-4EAF-9266-361DAB44A2A4}" srcOrd="2" destOrd="0" presId="urn:microsoft.com/office/officeart/2005/8/layout/radial2"/>
    <dgm:cxn modelId="{211B4E44-14A1-47D4-8F0E-44477EF48855}" type="presParOf" srcId="{D24AA1AE-5323-4EAF-9266-361DAB44A2A4}" destId="{6DBF304B-E4AB-4BA9-B226-B082D69B73D5}" srcOrd="0" destOrd="0" presId="urn:microsoft.com/office/officeart/2005/8/layout/radial2"/>
    <dgm:cxn modelId="{AF18E167-61F8-4BE2-BD68-72A565328B81}" type="presParOf" srcId="{D24AA1AE-5323-4EAF-9266-361DAB44A2A4}" destId="{6DCB5A99-9925-438E-A4E2-12C34266855A}" srcOrd="1" destOrd="0" presId="urn:microsoft.com/office/officeart/2005/8/layout/radial2"/>
    <dgm:cxn modelId="{607067FD-5F6A-4168-9231-47957DED18F5}" type="presParOf" srcId="{0208D9B9-7942-4548-9D9A-DE2F817D5F7F}" destId="{2D9FBC62-5D54-407C-83DE-F621FB2E7C54}" srcOrd="3" destOrd="0" presId="urn:microsoft.com/office/officeart/2005/8/layout/radial2"/>
    <dgm:cxn modelId="{E405A911-9AC7-4217-BD6E-28AEEAB4F591}" type="presParOf" srcId="{0208D9B9-7942-4548-9D9A-DE2F817D5F7F}" destId="{976D7CD2-E578-48AE-98B6-3C1A77A3B138}" srcOrd="4" destOrd="0" presId="urn:microsoft.com/office/officeart/2005/8/layout/radial2"/>
    <dgm:cxn modelId="{33E7B9EB-A151-490E-A0D3-5C0387B3939E}" type="presParOf" srcId="{976D7CD2-E578-48AE-98B6-3C1A77A3B138}" destId="{F695ED72-F099-4679-B8D6-28C70972E4B3}" srcOrd="0" destOrd="0" presId="urn:microsoft.com/office/officeart/2005/8/layout/radial2"/>
    <dgm:cxn modelId="{41D43477-819C-47CD-B1FB-01F643CEC94A}" type="presParOf" srcId="{976D7CD2-E578-48AE-98B6-3C1A77A3B138}" destId="{4A1BC455-2A55-4194-B88D-284D16FE91F6}" srcOrd="1" destOrd="0" presId="urn:microsoft.com/office/officeart/2005/8/layout/radial2"/>
    <dgm:cxn modelId="{E033A303-74E1-41CB-A299-13E4F035D3BD}" type="presParOf" srcId="{0208D9B9-7942-4548-9D9A-DE2F817D5F7F}" destId="{C0736C0C-11F2-4CD8-98F3-5CB137EFF179}" srcOrd="5" destOrd="0" presId="urn:microsoft.com/office/officeart/2005/8/layout/radial2"/>
    <dgm:cxn modelId="{D2BF5922-92D9-43B1-B060-76B2108B446F}" type="presParOf" srcId="{0208D9B9-7942-4548-9D9A-DE2F817D5F7F}" destId="{68F06ECD-A480-4712-8718-73A5AE46F095}" srcOrd="6" destOrd="0" presId="urn:microsoft.com/office/officeart/2005/8/layout/radial2"/>
    <dgm:cxn modelId="{89FD4AC1-F1BD-4964-BC59-27FAADF16DDF}" type="presParOf" srcId="{68F06ECD-A480-4712-8718-73A5AE46F095}" destId="{52C0F8BC-AD74-4084-9AC0-FC1127F0D01C}" srcOrd="0" destOrd="0" presId="urn:microsoft.com/office/officeart/2005/8/layout/radial2"/>
    <dgm:cxn modelId="{87F7DCAE-4879-44E8-8DD1-B9752A8CC1AB}" type="presParOf" srcId="{68F06ECD-A480-4712-8718-73A5AE46F095}" destId="{E26D1434-7BBE-4115-AEB3-6046400A9E4A}" srcOrd="1" destOrd="0" presId="urn:microsoft.com/office/officeart/2005/8/layout/radial2"/>
    <dgm:cxn modelId="{AF66F7B1-40D8-4EFD-B7B5-8F30FEC74703}" type="presParOf" srcId="{0208D9B9-7942-4548-9D9A-DE2F817D5F7F}" destId="{A1F91548-74E2-42FC-9A24-EC02CAA93750}" srcOrd="7" destOrd="0" presId="urn:microsoft.com/office/officeart/2005/8/layout/radial2"/>
    <dgm:cxn modelId="{4C9013F0-1FF1-42C2-AC79-3E8862228543}" type="presParOf" srcId="{0208D9B9-7942-4548-9D9A-DE2F817D5F7F}" destId="{547768EE-AB49-4E0A-81BC-8D0BD0E28CEF}" srcOrd="8" destOrd="0" presId="urn:microsoft.com/office/officeart/2005/8/layout/radial2"/>
    <dgm:cxn modelId="{944264D0-BE81-4F9E-BC86-87D47234E0F1}" type="presParOf" srcId="{547768EE-AB49-4E0A-81BC-8D0BD0E28CEF}" destId="{04276DD9-ECE2-4FC1-A6FA-F735BF5AB70F}" srcOrd="0" destOrd="0" presId="urn:microsoft.com/office/officeart/2005/8/layout/radial2"/>
    <dgm:cxn modelId="{EBF71CA4-7E06-4CAE-B98B-0634D20D211E}" type="presParOf" srcId="{547768EE-AB49-4E0A-81BC-8D0BD0E28CEF}" destId="{151B3721-C9CA-4185-8EFC-1AD6A1894AF9}"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39AB94-93D6-4F9C-A210-F795463CAA15}" type="doc">
      <dgm:prSet loTypeId="urn:microsoft.com/office/officeart/2005/8/layout/chevron1" loCatId="process" qsTypeId="urn:microsoft.com/office/officeart/2005/8/quickstyle/simple1" qsCatId="simple" csTypeId="urn:microsoft.com/office/officeart/2005/8/colors/accent1_2" csCatId="accent1" phldr="1"/>
      <dgm:spPr/>
    </dgm:pt>
    <dgm:pt modelId="{68A9E36E-830F-4A13-8F09-45CC79F00640}">
      <dgm:prSet phldrT="[Text]" custT="1"/>
      <dgm:spPr>
        <a:solidFill>
          <a:srgbClr val="F6BB00"/>
        </a:solidFill>
      </dgm:spPr>
      <dgm:t>
        <a:bodyPr/>
        <a:lstStyle/>
        <a:p>
          <a:r>
            <a:rPr lang="en-US" sz="2400" dirty="0" smtClean="0">
              <a:solidFill>
                <a:schemeClr val="tx1"/>
              </a:solidFill>
            </a:rPr>
            <a:t>Problems</a:t>
          </a:r>
          <a:endParaRPr lang="en-US" sz="2400" dirty="0">
            <a:solidFill>
              <a:schemeClr val="tx1"/>
            </a:solidFill>
          </a:endParaRPr>
        </a:p>
      </dgm:t>
    </dgm:pt>
    <dgm:pt modelId="{971A9BB8-32A8-49C1-821A-04FB56AE61AE}" type="parTrans" cxnId="{24D067ED-5884-4755-955F-63BB1C17126F}">
      <dgm:prSet/>
      <dgm:spPr/>
      <dgm:t>
        <a:bodyPr/>
        <a:lstStyle/>
        <a:p>
          <a:endParaRPr lang="en-US"/>
        </a:p>
      </dgm:t>
    </dgm:pt>
    <dgm:pt modelId="{2080C123-BB20-4960-816C-723784535504}" type="sibTrans" cxnId="{24D067ED-5884-4755-955F-63BB1C17126F}">
      <dgm:prSet/>
      <dgm:spPr/>
      <dgm:t>
        <a:bodyPr/>
        <a:lstStyle/>
        <a:p>
          <a:endParaRPr lang="en-US"/>
        </a:p>
      </dgm:t>
    </dgm:pt>
    <dgm:pt modelId="{629D8C3D-036E-4213-912F-2F54611DB6CA}">
      <dgm:prSet phldrT="[Text]" custT="1"/>
      <dgm:spPr>
        <a:solidFill>
          <a:srgbClr val="F6BB00"/>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id-ID" sz="1800" dirty="0" smtClean="0">
              <a:solidFill>
                <a:schemeClr val="tx1"/>
              </a:solidFill>
            </a:rPr>
            <a:t>poor quality of learning outcomes </a:t>
          </a:r>
          <a:endParaRPr lang="en-US" sz="1800" dirty="0" smtClean="0">
            <a:solidFill>
              <a:schemeClr val="tx1"/>
            </a:solidFill>
          </a:endParaRPr>
        </a:p>
        <a:p>
          <a:pPr algn="ctr" defTabSz="400050">
            <a:lnSpc>
              <a:spcPct val="90000"/>
            </a:lnSpc>
            <a:spcBef>
              <a:spcPct val="0"/>
            </a:spcBef>
            <a:spcAft>
              <a:spcPct val="35000"/>
            </a:spcAft>
          </a:pPr>
          <a:endParaRPr lang="en-US" sz="1800" dirty="0">
            <a:solidFill>
              <a:schemeClr val="tx1"/>
            </a:solidFill>
          </a:endParaRPr>
        </a:p>
      </dgm:t>
    </dgm:pt>
    <dgm:pt modelId="{C26D33F3-C791-4577-BDBE-DBA0C42E1353}" type="parTrans" cxnId="{E1077CBC-3315-46AD-81BD-77E9A8F26A02}">
      <dgm:prSet/>
      <dgm:spPr/>
      <dgm:t>
        <a:bodyPr/>
        <a:lstStyle/>
        <a:p>
          <a:endParaRPr lang="en-US"/>
        </a:p>
      </dgm:t>
    </dgm:pt>
    <dgm:pt modelId="{F3F5D962-65B7-4B88-B92B-B1C889437972}" type="sibTrans" cxnId="{E1077CBC-3315-46AD-81BD-77E9A8F26A02}">
      <dgm:prSet/>
      <dgm:spPr/>
      <dgm:t>
        <a:bodyPr/>
        <a:lstStyle/>
        <a:p>
          <a:endParaRPr lang="en-US"/>
        </a:p>
      </dgm:t>
    </dgm:pt>
    <dgm:pt modelId="{E13D2F37-A52F-470B-9E28-513B8BB0167D}">
      <dgm:prSet phldrT="[Text]" custT="1"/>
      <dgm:spPr>
        <a:solidFill>
          <a:srgbClr val="F6BB00"/>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id-ID" sz="2000" dirty="0" smtClean="0">
              <a:solidFill>
                <a:schemeClr val="tx1"/>
              </a:solidFill>
            </a:rPr>
            <a:t>Achievement Index each semester which averages below 2.00.</a:t>
          </a:r>
          <a:endParaRPr lang="en-US" sz="2000" dirty="0" smtClean="0">
            <a:solidFill>
              <a:schemeClr val="tx1"/>
            </a:solidFill>
          </a:endParaRPr>
        </a:p>
        <a:p>
          <a:pPr algn="ctr" defTabSz="2889250">
            <a:lnSpc>
              <a:spcPct val="90000"/>
            </a:lnSpc>
            <a:spcBef>
              <a:spcPct val="0"/>
            </a:spcBef>
            <a:spcAft>
              <a:spcPct val="35000"/>
            </a:spcAft>
          </a:pPr>
          <a:endParaRPr lang="en-US" sz="2000" dirty="0"/>
        </a:p>
      </dgm:t>
    </dgm:pt>
    <dgm:pt modelId="{B5D903D0-FA3B-4BD3-AE9D-03A284455155}" type="parTrans" cxnId="{80CEFDCE-9C99-4386-98C1-CB77598FD47A}">
      <dgm:prSet/>
      <dgm:spPr/>
      <dgm:t>
        <a:bodyPr/>
        <a:lstStyle/>
        <a:p>
          <a:endParaRPr lang="en-US"/>
        </a:p>
      </dgm:t>
    </dgm:pt>
    <dgm:pt modelId="{4E721B26-11A6-407B-AE72-1D1BBE5E618A}" type="sibTrans" cxnId="{80CEFDCE-9C99-4386-98C1-CB77598FD47A}">
      <dgm:prSet/>
      <dgm:spPr/>
      <dgm:t>
        <a:bodyPr/>
        <a:lstStyle/>
        <a:p>
          <a:endParaRPr lang="en-US"/>
        </a:p>
      </dgm:t>
    </dgm:pt>
    <dgm:pt modelId="{FD3A4901-79F2-462F-9757-4CD76435FF20}" type="pres">
      <dgm:prSet presAssocID="{3E39AB94-93D6-4F9C-A210-F795463CAA15}" presName="Name0" presStyleCnt="0">
        <dgm:presLayoutVars>
          <dgm:dir/>
          <dgm:animLvl val="lvl"/>
          <dgm:resizeHandles val="exact"/>
        </dgm:presLayoutVars>
      </dgm:prSet>
      <dgm:spPr/>
    </dgm:pt>
    <dgm:pt modelId="{BD304A00-28A5-4C19-B2D7-7F4FCBD69BD4}" type="pres">
      <dgm:prSet presAssocID="{68A9E36E-830F-4A13-8F09-45CC79F00640}" presName="parTxOnly" presStyleLbl="node1" presStyleIdx="0" presStyleCnt="3" custScaleX="764791" custScaleY="830211">
        <dgm:presLayoutVars>
          <dgm:chMax val="0"/>
          <dgm:chPref val="0"/>
          <dgm:bulletEnabled val="1"/>
        </dgm:presLayoutVars>
      </dgm:prSet>
      <dgm:spPr/>
    </dgm:pt>
    <dgm:pt modelId="{FB660577-5019-4A6F-9447-9B49AB918F63}" type="pres">
      <dgm:prSet presAssocID="{2080C123-BB20-4960-816C-723784535504}" presName="parTxOnlySpace" presStyleCnt="0"/>
      <dgm:spPr/>
    </dgm:pt>
    <dgm:pt modelId="{8FF05C56-ED8B-4AC7-9CCC-AC0F8B931467}" type="pres">
      <dgm:prSet presAssocID="{629D8C3D-036E-4213-912F-2F54611DB6CA}" presName="parTxOnly" presStyleLbl="node1" presStyleIdx="1" presStyleCnt="3" custScaleX="758178" custScaleY="1025162" custLinFactX="-18761" custLinFactNeighborX="-100000" custLinFactNeighborY="7726">
        <dgm:presLayoutVars>
          <dgm:chMax val="0"/>
          <dgm:chPref val="0"/>
          <dgm:bulletEnabled val="1"/>
        </dgm:presLayoutVars>
      </dgm:prSet>
      <dgm:spPr/>
    </dgm:pt>
    <dgm:pt modelId="{9C7E919C-D714-42B0-9918-ED9CBA4AB8ED}" type="pres">
      <dgm:prSet presAssocID="{F3F5D962-65B7-4B88-B92B-B1C889437972}" presName="parTxOnlySpace" presStyleCnt="0"/>
      <dgm:spPr/>
    </dgm:pt>
    <dgm:pt modelId="{9BF25AC4-1C8D-4D7F-BE65-24ED6A6AB723}" type="pres">
      <dgm:prSet presAssocID="{E13D2F37-A52F-470B-9E28-513B8BB0167D}" presName="parTxOnly" presStyleLbl="node1" presStyleIdx="2" presStyleCnt="3" custScaleX="1295222" custScaleY="1745932" custLinFactX="-77310" custLinFactNeighborX="-100000">
        <dgm:presLayoutVars>
          <dgm:chMax val="0"/>
          <dgm:chPref val="0"/>
          <dgm:bulletEnabled val="1"/>
        </dgm:presLayoutVars>
      </dgm:prSet>
      <dgm:spPr/>
    </dgm:pt>
  </dgm:ptLst>
  <dgm:cxnLst>
    <dgm:cxn modelId="{EA286BA3-B3C9-4E2A-94EC-303A2708F847}" type="presOf" srcId="{68A9E36E-830F-4A13-8F09-45CC79F00640}" destId="{BD304A00-28A5-4C19-B2D7-7F4FCBD69BD4}" srcOrd="0" destOrd="0" presId="urn:microsoft.com/office/officeart/2005/8/layout/chevron1"/>
    <dgm:cxn modelId="{E1077CBC-3315-46AD-81BD-77E9A8F26A02}" srcId="{3E39AB94-93D6-4F9C-A210-F795463CAA15}" destId="{629D8C3D-036E-4213-912F-2F54611DB6CA}" srcOrd="1" destOrd="0" parTransId="{C26D33F3-C791-4577-BDBE-DBA0C42E1353}" sibTransId="{F3F5D962-65B7-4B88-B92B-B1C889437972}"/>
    <dgm:cxn modelId="{F7B067AF-CFEF-4401-9AEA-49555FF4BE9E}" type="presOf" srcId="{629D8C3D-036E-4213-912F-2F54611DB6CA}" destId="{8FF05C56-ED8B-4AC7-9CCC-AC0F8B931467}" srcOrd="0" destOrd="0" presId="urn:microsoft.com/office/officeart/2005/8/layout/chevron1"/>
    <dgm:cxn modelId="{24D067ED-5884-4755-955F-63BB1C17126F}" srcId="{3E39AB94-93D6-4F9C-A210-F795463CAA15}" destId="{68A9E36E-830F-4A13-8F09-45CC79F00640}" srcOrd="0" destOrd="0" parTransId="{971A9BB8-32A8-49C1-821A-04FB56AE61AE}" sibTransId="{2080C123-BB20-4960-816C-723784535504}"/>
    <dgm:cxn modelId="{771EBEE7-9335-4F18-A6A3-64A3F88255E3}" type="presOf" srcId="{3E39AB94-93D6-4F9C-A210-F795463CAA15}" destId="{FD3A4901-79F2-462F-9757-4CD76435FF20}" srcOrd="0" destOrd="0" presId="urn:microsoft.com/office/officeart/2005/8/layout/chevron1"/>
    <dgm:cxn modelId="{80CEFDCE-9C99-4386-98C1-CB77598FD47A}" srcId="{3E39AB94-93D6-4F9C-A210-F795463CAA15}" destId="{E13D2F37-A52F-470B-9E28-513B8BB0167D}" srcOrd="2" destOrd="0" parTransId="{B5D903D0-FA3B-4BD3-AE9D-03A284455155}" sibTransId="{4E721B26-11A6-407B-AE72-1D1BBE5E618A}"/>
    <dgm:cxn modelId="{723CD8A9-66D5-49FD-BC16-99B17B26A56E}" type="presOf" srcId="{E13D2F37-A52F-470B-9E28-513B8BB0167D}" destId="{9BF25AC4-1C8D-4D7F-BE65-24ED6A6AB723}" srcOrd="0" destOrd="0" presId="urn:microsoft.com/office/officeart/2005/8/layout/chevron1"/>
    <dgm:cxn modelId="{D65B74E9-C970-49D5-B9F7-C7DF56C44362}" type="presParOf" srcId="{FD3A4901-79F2-462F-9757-4CD76435FF20}" destId="{BD304A00-28A5-4C19-B2D7-7F4FCBD69BD4}" srcOrd="0" destOrd="0" presId="urn:microsoft.com/office/officeart/2005/8/layout/chevron1"/>
    <dgm:cxn modelId="{1361E425-A0CC-449A-A669-E02C099ECC7B}" type="presParOf" srcId="{FD3A4901-79F2-462F-9757-4CD76435FF20}" destId="{FB660577-5019-4A6F-9447-9B49AB918F63}" srcOrd="1" destOrd="0" presId="urn:microsoft.com/office/officeart/2005/8/layout/chevron1"/>
    <dgm:cxn modelId="{9A5A7754-E715-4A83-A20D-95F9D90A3C99}" type="presParOf" srcId="{FD3A4901-79F2-462F-9757-4CD76435FF20}" destId="{8FF05C56-ED8B-4AC7-9CCC-AC0F8B931467}" srcOrd="2" destOrd="0" presId="urn:microsoft.com/office/officeart/2005/8/layout/chevron1"/>
    <dgm:cxn modelId="{7C4B7579-E9FE-433C-8891-72067B7D29CC}" type="presParOf" srcId="{FD3A4901-79F2-462F-9757-4CD76435FF20}" destId="{9C7E919C-D714-42B0-9918-ED9CBA4AB8ED}" srcOrd="3" destOrd="0" presId="urn:microsoft.com/office/officeart/2005/8/layout/chevron1"/>
    <dgm:cxn modelId="{67B3C04D-7F05-4547-8054-94878007A62B}" type="presParOf" srcId="{FD3A4901-79F2-462F-9757-4CD76435FF20}" destId="{9BF25AC4-1C8D-4D7F-BE65-24ED6A6AB72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D98BA-50F6-49C3-AADF-1B1AEBBD52DB}">
      <dsp:nvSpPr>
        <dsp:cNvPr id="0" name=""/>
        <dsp:cNvSpPr/>
      </dsp:nvSpPr>
      <dsp:spPr>
        <a:xfrm>
          <a:off x="0" y="172612"/>
          <a:ext cx="3937245" cy="2939070"/>
        </a:xfrm>
        <a:prstGeom prst="round2SameRect">
          <a:avLst>
            <a:gd name="adj1" fmla="val 8000"/>
            <a:gd name="adj2" fmla="val 0"/>
          </a:avLst>
        </a:prstGeom>
        <a:blipFill rotWithShape="0">
          <a:blip xmlns:r="http://schemas.openxmlformats.org/officeDocument/2006/relationships" r:embed="rId1"/>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4D7E4A-0F33-48C9-9CEC-153345E378DB}">
      <dsp:nvSpPr>
        <dsp:cNvPr id="0" name=""/>
        <dsp:cNvSpPr/>
      </dsp:nvSpPr>
      <dsp:spPr>
        <a:xfrm>
          <a:off x="1954563" y="3262162"/>
          <a:ext cx="3937245" cy="1263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lvl="0" algn="l" defTabSz="933450" rtl="0">
            <a:lnSpc>
              <a:spcPct val="90000"/>
            </a:lnSpc>
            <a:spcBef>
              <a:spcPct val="0"/>
            </a:spcBef>
            <a:spcAft>
              <a:spcPct val="35000"/>
            </a:spcAft>
          </a:pPr>
          <a:r>
            <a:rPr lang="en-US" sz="2100" kern="1200" dirty="0" smtClean="0"/>
            <a:t>Learning with a distance education system is different from a face-to-face learning system.</a:t>
          </a:r>
          <a:endParaRPr lang="en-US" sz="2100" kern="1200" dirty="0"/>
        </a:p>
      </dsp:txBody>
      <dsp:txXfrm>
        <a:off x="1954563" y="3262162"/>
        <a:ext cx="2772708" cy="1263800"/>
      </dsp:txXfrm>
    </dsp:sp>
    <dsp:sp modelId="{5E83C3D6-D0DB-4C83-AEAB-297D84CD9D7B}">
      <dsp:nvSpPr>
        <dsp:cNvPr id="0" name=""/>
        <dsp:cNvSpPr/>
      </dsp:nvSpPr>
      <dsp:spPr>
        <a:xfrm>
          <a:off x="4867825" y="3143870"/>
          <a:ext cx="1378036" cy="1378036"/>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91548-74E2-42FC-9A24-EC02CAA93750}">
      <dsp:nvSpPr>
        <dsp:cNvPr id="0" name=""/>
        <dsp:cNvSpPr/>
      </dsp:nvSpPr>
      <dsp:spPr>
        <a:xfrm rot="3021801">
          <a:off x="1788918" y="3824591"/>
          <a:ext cx="998295" cy="45263"/>
        </a:xfrm>
        <a:custGeom>
          <a:avLst/>
          <a:gdLst/>
          <a:ahLst/>
          <a:cxnLst/>
          <a:rect l="0" t="0" r="0" b="0"/>
          <a:pathLst>
            <a:path>
              <a:moveTo>
                <a:pt x="0" y="22631"/>
              </a:moveTo>
              <a:lnTo>
                <a:pt x="998295"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736C0C-11F2-4CD8-98F3-5CB137EFF179}">
      <dsp:nvSpPr>
        <dsp:cNvPr id="0" name=""/>
        <dsp:cNvSpPr/>
      </dsp:nvSpPr>
      <dsp:spPr>
        <a:xfrm rot="852809">
          <a:off x="2060420" y="3167360"/>
          <a:ext cx="2172029" cy="45263"/>
        </a:xfrm>
        <a:custGeom>
          <a:avLst/>
          <a:gdLst/>
          <a:ahLst/>
          <a:cxnLst/>
          <a:rect l="0" t="0" r="0" b="0"/>
          <a:pathLst>
            <a:path>
              <a:moveTo>
                <a:pt x="0" y="22631"/>
              </a:moveTo>
              <a:lnTo>
                <a:pt x="2172029"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FBC62-5D54-407C-83DE-F621FB2E7C54}">
      <dsp:nvSpPr>
        <dsp:cNvPr id="0" name=""/>
        <dsp:cNvSpPr/>
      </dsp:nvSpPr>
      <dsp:spPr>
        <a:xfrm rot="21057374">
          <a:off x="2084947" y="2492464"/>
          <a:ext cx="1402717" cy="45263"/>
        </a:xfrm>
        <a:custGeom>
          <a:avLst/>
          <a:gdLst/>
          <a:ahLst/>
          <a:cxnLst/>
          <a:rect l="0" t="0" r="0" b="0"/>
          <a:pathLst>
            <a:path>
              <a:moveTo>
                <a:pt x="0" y="22631"/>
              </a:moveTo>
              <a:lnTo>
                <a:pt x="1402717"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40AE3A-D912-44A8-B097-240305BF040B}">
      <dsp:nvSpPr>
        <dsp:cNvPr id="0" name=""/>
        <dsp:cNvSpPr/>
      </dsp:nvSpPr>
      <dsp:spPr>
        <a:xfrm rot="19017557">
          <a:off x="1953875" y="1688504"/>
          <a:ext cx="1038831" cy="45263"/>
        </a:xfrm>
        <a:custGeom>
          <a:avLst/>
          <a:gdLst/>
          <a:ahLst/>
          <a:cxnLst/>
          <a:rect l="0" t="0" r="0" b="0"/>
          <a:pathLst>
            <a:path>
              <a:moveTo>
                <a:pt x="0" y="22631"/>
              </a:moveTo>
              <a:lnTo>
                <a:pt x="1038831" y="2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01868-DC90-4175-90B6-F4FE075F10E4}">
      <dsp:nvSpPr>
        <dsp:cNvPr id="0" name=""/>
        <dsp:cNvSpPr/>
      </dsp:nvSpPr>
      <dsp:spPr>
        <a:xfrm>
          <a:off x="0" y="1848983"/>
          <a:ext cx="2360245" cy="1828246"/>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BF304B-E4AB-4BA9-B226-B082D69B73D5}">
      <dsp:nvSpPr>
        <dsp:cNvPr id="0" name=""/>
        <dsp:cNvSpPr/>
      </dsp:nvSpPr>
      <dsp:spPr>
        <a:xfrm>
          <a:off x="1584180" y="152843"/>
          <a:ext cx="3789299" cy="1238551"/>
        </a:xfrm>
        <a:prstGeom prst="ellips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rtl="0">
            <a:lnSpc>
              <a:spcPct val="90000"/>
            </a:lnSpc>
            <a:spcBef>
              <a:spcPct val="0"/>
            </a:spcBef>
            <a:spcAft>
              <a:spcPct val="35000"/>
            </a:spcAft>
          </a:pPr>
          <a:r>
            <a:rPr lang="en-US" sz="1800" kern="1200" dirty="0" smtClean="0">
              <a:solidFill>
                <a:schemeClr val="tx1"/>
              </a:solidFill>
            </a:rPr>
            <a:t>Many </a:t>
          </a:r>
          <a:r>
            <a:rPr lang="en-US" sz="1800" kern="1200" dirty="0" err="1" smtClean="0">
              <a:solidFill>
                <a:schemeClr val="tx1"/>
              </a:solidFill>
            </a:rPr>
            <a:t>studens</a:t>
          </a:r>
          <a:r>
            <a:rPr lang="en-US" sz="1800" kern="1200" dirty="0" smtClean="0">
              <a:solidFill>
                <a:schemeClr val="tx1"/>
              </a:solidFill>
            </a:rPr>
            <a:t> do not know how to </a:t>
          </a:r>
          <a:r>
            <a:rPr lang="id-ID" sz="1800" kern="1200" dirty="0" smtClean="0">
              <a:solidFill>
                <a:schemeClr val="tx1"/>
              </a:solidFill>
            </a:rPr>
            <a:t>planning independent learning</a:t>
          </a:r>
          <a:r>
            <a:rPr lang="id-ID" sz="1400" kern="1200" dirty="0" smtClean="0"/>
            <a:t>, </a:t>
          </a:r>
          <a:endParaRPr lang="en-US" sz="1400" kern="1200" dirty="0"/>
        </a:p>
      </dsp:txBody>
      <dsp:txXfrm>
        <a:off x="2139110" y="334225"/>
        <a:ext cx="2679439" cy="875787"/>
      </dsp:txXfrm>
    </dsp:sp>
    <dsp:sp modelId="{F695ED72-F099-4679-B8D6-28C70972E4B3}">
      <dsp:nvSpPr>
        <dsp:cNvPr id="0" name=""/>
        <dsp:cNvSpPr/>
      </dsp:nvSpPr>
      <dsp:spPr>
        <a:xfrm>
          <a:off x="3172364" y="1472301"/>
          <a:ext cx="4531191" cy="1241474"/>
        </a:xfrm>
        <a:prstGeom prst="ellips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800" kern="1200" dirty="0" smtClean="0">
              <a:solidFill>
                <a:schemeClr val="tx1"/>
              </a:solidFill>
            </a:rPr>
            <a:t>How to </a:t>
          </a:r>
          <a:r>
            <a:rPr lang="id-ID" sz="1800" kern="1200" dirty="0" smtClean="0">
              <a:solidFill>
                <a:schemeClr val="tx1"/>
              </a:solidFill>
            </a:rPr>
            <a:t>using time in learning and doing other work</a:t>
          </a:r>
          <a:endParaRPr lang="en-US" sz="1800" kern="1200" dirty="0" smtClean="0">
            <a:solidFill>
              <a:schemeClr val="tx1"/>
            </a:solidFill>
          </a:endParaRPr>
        </a:p>
        <a:p>
          <a:pPr lvl="0" algn="ctr" defTabSz="889000" rtl="0">
            <a:lnSpc>
              <a:spcPct val="90000"/>
            </a:lnSpc>
            <a:spcBef>
              <a:spcPct val="0"/>
            </a:spcBef>
            <a:spcAft>
              <a:spcPct val="35000"/>
            </a:spcAft>
          </a:pPr>
          <a:endParaRPr lang="en-US" sz="2000" kern="1200" dirty="0"/>
        </a:p>
      </dsp:txBody>
      <dsp:txXfrm>
        <a:off x="3835942" y="1654111"/>
        <a:ext cx="3204035" cy="877854"/>
      </dsp:txXfrm>
    </dsp:sp>
    <dsp:sp modelId="{52C0F8BC-AD74-4084-9AC0-FC1127F0D01C}">
      <dsp:nvSpPr>
        <dsp:cNvPr id="0" name=""/>
        <dsp:cNvSpPr/>
      </dsp:nvSpPr>
      <dsp:spPr>
        <a:xfrm>
          <a:off x="3938518" y="3086347"/>
          <a:ext cx="3637217" cy="1529809"/>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kern="1200" dirty="0" smtClean="0">
              <a:solidFill>
                <a:schemeClr val="tx1"/>
              </a:solidFill>
            </a:rPr>
            <a:t>limited access to finding sources of teaching materials and lecturers as learning resources, </a:t>
          </a:r>
          <a:endParaRPr lang="en-US" kern="1200" dirty="0" smtClean="0">
            <a:solidFill>
              <a:schemeClr val="tx1"/>
            </a:solidFill>
          </a:endParaRPr>
        </a:p>
        <a:p>
          <a:pPr lvl="0" algn="ctr" defTabSz="800100" rtl="0">
            <a:lnSpc>
              <a:spcPct val="90000"/>
            </a:lnSpc>
            <a:spcBef>
              <a:spcPct val="0"/>
            </a:spcBef>
            <a:spcAft>
              <a:spcPct val="35000"/>
            </a:spcAft>
          </a:pPr>
          <a:endParaRPr lang="en-US" sz="1800" kern="1200" dirty="0"/>
        </a:p>
      </dsp:txBody>
      <dsp:txXfrm>
        <a:off x="4471176" y="3310382"/>
        <a:ext cx="2571901" cy="1081739"/>
      </dsp:txXfrm>
    </dsp:sp>
    <dsp:sp modelId="{04276DD9-ECE2-4FC1-A6FA-F735BF5AB70F}">
      <dsp:nvSpPr>
        <dsp:cNvPr id="0" name=""/>
        <dsp:cNvSpPr/>
      </dsp:nvSpPr>
      <dsp:spPr>
        <a:xfrm>
          <a:off x="1662975" y="4176711"/>
          <a:ext cx="3028890" cy="148831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889250" rtl="0">
            <a:lnSpc>
              <a:spcPct val="90000"/>
            </a:lnSpc>
            <a:spcBef>
              <a:spcPct val="0"/>
            </a:spcBef>
            <a:spcAft>
              <a:spcPct val="35000"/>
            </a:spcAft>
          </a:pPr>
          <a:r>
            <a:rPr lang="en-US" kern="1200" dirty="0" smtClean="0">
              <a:solidFill>
                <a:schemeClr val="tx1"/>
              </a:solidFill>
            </a:rPr>
            <a:t>Many students do not know how  be able to take advantage of cyber technology in the way of learning</a:t>
          </a:r>
          <a:endParaRPr lang="en-US" sz="1800" kern="1200" dirty="0"/>
        </a:p>
      </dsp:txBody>
      <dsp:txXfrm>
        <a:off x="2106546" y="4394670"/>
        <a:ext cx="2141748" cy="1052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04A00-28A5-4C19-B2D7-7F4FCBD69BD4}">
      <dsp:nvSpPr>
        <dsp:cNvPr id="0" name=""/>
        <dsp:cNvSpPr/>
      </dsp:nvSpPr>
      <dsp:spPr>
        <a:xfrm>
          <a:off x="3765" y="1761393"/>
          <a:ext cx="2310315" cy="1003175"/>
        </a:xfrm>
        <a:prstGeom prst="chevron">
          <a:avLst/>
        </a:prstGeom>
        <a:solidFill>
          <a:srgbClr val="F6BB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Problems</a:t>
          </a:r>
          <a:endParaRPr lang="en-US" sz="2400" kern="1200" dirty="0">
            <a:solidFill>
              <a:schemeClr val="tx1"/>
            </a:solidFill>
          </a:endParaRPr>
        </a:p>
      </dsp:txBody>
      <dsp:txXfrm>
        <a:off x="505353" y="1761393"/>
        <a:ext cx="1307140" cy="1003175"/>
      </dsp:txXfrm>
    </dsp:sp>
    <dsp:sp modelId="{8FF05C56-ED8B-4AC7-9CCC-AC0F8B931467}">
      <dsp:nvSpPr>
        <dsp:cNvPr id="0" name=""/>
        <dsp:cNvSpPr/>
      </dsp:nvSpPr>
      <dsp:spPr>
        <a:xfrm>
          <a:off x="2196989" y="1652945"/>
          <a:ext cx="2290338" cy="1238742"/>
        </a:xfrm>
        <a:prstGeom prst="chevron">
          <a:avLst/>
        </a:prstGeom>
        <a:solidFill>
          <a:srgbClr val="F6BB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d-ID" sz="1800" kern="1200" dirty="0" smtClean="0">
              <a:solidFill>
                <a:schemeClr val="tx1"/>
              </a:solidFill>
            </a:rPr>
            <a:t>poor quality of learning outcomes </a:t>
          </a:r>
          <a:endParaRPr lang="en-US" sz="1800" kern="1200" dirty="0" smtClean="0">
            <a:solidFill>
              <a:schemeClr val="tx1"/>
            </a:solidFill>
          </a:endParaRPr>
        </a:p>
        <a:p>
          <a:pPr lvl="0" algn="ctr" defTabSz="400050">
            <a:lnSpc>
              <a:spcPct val="90000"/>
            </a:lnSpc>
            <a:spcBef>
              <a:spcPct val="0"/>
            </a:spcBef>
            <a:spcAft>
              <a:spcPct val="35000"/>
            </a:spcAft>
          </a:pPr>
          <a:endParaRPr lang="en-US" sz="1800" kern="1200" dirty="0">
            <a:solidFill>
              <a:schemeClr val="tx1"/>
            </a:solidFill>
          </a:endParaRPr>
        </a:p>
      </dsp:txBody>
      <dsp:txXfrm>
        <a:off x="2816360" y="1652945"/>
        <a:ext cx="1051596" cy="1238742"/>
      </dsp:txXfrm>
    </dsp:sp>
    <dsp:sp modelId="{9BF25AC4-1C8D-4D7F-BE65-24ED6A6AB723}">
      <dsp:nvSpPr>
        <dsp:cNvPr id="0" name=""/>
        <dsp:cNvSpPr/>
      </dsp:nvSpPr>
      <dsp:spPr>
        <a:xfrm>
          <a:off x="4280251" y="1208143"/>
          <a:ext cx="3912665" cy="2109676"/>
        </a:xfrm>
        <a:prstGeom prst="chevron">
          <a:avLst/>
        </a:prstGeom>
        <a:solidFill>
          <a:srgbClr val="F6BB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d-ID" sz="2000" kern="1200" dirty="0" smtClean="0">
              <a:solidFill>
                <a:schemeClr val="tx1"/>
              </a:solidFill>
            </a:rPr>
            <a:t>Achievement Index each semester which averages below 2.00.</a:t>
          </a:r>
          <a:endParaRPr lang="en-US" sz="2000" kern="1200" dirty="0" smtClean="0">
            <a:solidFill>
              <a:schemeClr val="tx1"/>
            </a:solidFill>
          </a:endParaRPr>
        </a:p>
        <a:p>
          <a:pPr lvl="0" algn="ctr" defTabSz="2889250">
            <a:lnSpc>
              <a:spcPct val="90000"/>
            </a:lnSpc>
            <a:spcBef>
              <a:spcPct val="0"/>
            </a:spcBef>
            <a:spcAft>
              <a:spcPct val="35000"/>
            </a:spcAft>
          </a:pPr>
          <a:endParaRPr lang="en-US" sz="2000" kern="1200" dirty="0"/>
        </a:p>
      </dsp:txBody>
      <dsp:txXfrm>
        <a:off x="5335089" y="1208143"/>
        <a:ext cx="1802989" cy="2109676"/>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1"/>
          </a:xfrm>
          <a:prstGeom prst="rect">
            <a:avLst/>
          </a:prstGeom>
        </p:spPr>
        <p:txBody>
          <a:bodyPr vert="horz" lIns="90727" tIns="45363" rIns="90727" bIns="4536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0444" y="1"/>
            <a:ext cx="2945659" cy="493711"/>
          </a:xfrm>
          <a:prstGeom prst="rect">
            <a:avLst/>
          </a:prstGeom>
        </p:spPr>
        <p:txBody>
          <a:bodyPr vert="horz" lIns="90727" tIns="45363" rIns="90727" bIns="45363" rtlCol="0"/>
          <a:lstStyle>
            <a:lvl1pPr algn="r" fontAlgn="auto">
              <a:spcBef>
                <a:spcPts val="0"/>
              </a:spcBef>
              <a:spcAft>
                <a:spcPts val="0"/>
              </a:spcAft>
              <a:defRPr sz="1200">
                <a:latin typeface="+mn-lt"/>
                <a:cs typeface="+mn-cs"/>
              </a:defRPr>
            </a:lvl1pPr>
          </a:lstStyle>
          <a:p>
            <a:pPr>
              <a:defRPr/>
            </a:pPr>
            <a:fld id="{600F93C0-AA51-4A0E-9BBB-DFB648E1AD0C}" type="datetimeFigureOut">
              <a:rPr lang="en-US"/>
              <a:pPr>
                <a:defRPr/>
              </a:pPr>
              <a:t>8/25/2019</a:t>
            </a:fld>
            <a:endParaRPr lang="en-US"/>
          </a:p>
        </p:txBody>
      </p:sp>
      <p:sp>
        <p:nvSpPr>
          <p:cNvPr id="4" name="Footer Placeholder 3"/>
          <p:cNvSpPr>
            <a:spLocks noGrp="1"/>
          </p:cNvSpPr>
          <p:nvPr>
            <p:ph type="ftr" sz="quarter" idx="2"/>
          </p:nvPr>
        </p:nvSpPr>
        <p:spPr>
          <a:xfrm>
            <a:off x="1" y="9378825"/>
            <a:ext cx="2945659" cy="493711"/>
          </a:xfrm>
          <a:prstGeom prst="rect">
            <a:avLst/>
          </a:prstGeom>
        </p:spPr>
        <p:txBody>
          <a:bodyPr vert="horz" lIns="90727" tIns="45363" rIns="90727" bIns="45363"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0444" y="9378825"/>
            <a:ext cx="2945659" cy="493711"/>
          </a:xfrm>
          <a:prstGeom prst="rect">
            <a:avLst/>
          </a:prstGeom>
        </p:spPr>
        <p:txBody>
          <a:bodyPr vert="horz" lIns="90727" tIns="45363" rIns="90727" bIns="45363" rtlCol="0" anchor="b"/>
          <a:lstStyle>
            <a:lvl1pPr algn="r" fontAlgn="auto">
              <a:spcBef>
                <a:spcPts val="0"/>
              </a:spcBef>
              <a:spcAft>
                <a:spcPts val="0"/>
              </a:spcAft>
              <a:defRPr sz="1200">
                <a:latin typeface="+mn-lt"/>
                <a:cs typeface="+mn-cs"/>
              </a:defRPr>
            </a:lvl1pPr>
          </a:lstStyle>
          <a:p>
            <a:pPr>
              <a:defRPr/>
            </a:pPr>
            <a:fld id="{7C27D3DE-B247-4E8B-86CC-307BF9496718}" type="slidenum">
              <a:rPr lang="en-US"/>
              <a:pPr>
                <a:defRPr/>
              </a:pPr>
              <a:t>‹#›</a:t>
            </a:fld>
            <a:endParaRPr lang="en-US"/>
          </a:p>
        </p:txBody>
      </p:sp>
    </p:spTree>
    <p:extLst>
      <p:ext uri="{BB962C8B-B14F-4D97-AF65-F5344CB8AC3E}">
        <p14:creationId xmlns:p14="http://schemas.microsoft.com/office/powerpoint/2010/main" val="1255274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1"/>
          </a:xfrm>
          <a:prstGeom prst="rect">
            <a:avLst/>
          </a:prstGeom>
        </p:spPr>
        <p:txBody>
          <a:bodyPr vert="horz" lIns="90727" tIns="45363" rIns="90727" bIns="4536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4" y="1"/>
            <a:ext cx="2945659" cy="493711"/>
          </a:xfrm>
          <a:prstGeom prst="rect">
            <a:avLst/>
          </a:prstGeom>
        </p:spPr>
        <p:txBody>
          <a:bodyPr vert="horz" lIns="90727" tIns="45363" rIns="90727" bIns="45363" rtlCol="0"/>
          <a:lstStyle>
            <a:lvl1pPr algn="r" fontAlgn="auto">
              <a:spcBef>
                <a:spcPts val="0"/>
              </a:spcBef>
              <a:spcAft>
                <a:spcPts val="0"/>
              </a:spcAft>
              <a:defRPr sz="1200">
                <a:latin typeface="+mn-lt"/>
                <a:cs typeface="+mn-cs"/>
              </a:defRPr>
            </a:lvl1pPr>
          </a:lstStyle>
          <a:p>
            <a:pPr>
              <a:defRPr/>
            </a:pPr>
            <a:fld id="{80D2F9A9-5693-44FD-A19B-78D2C022AFF5}" type="datetimeFigureOut">
              <a:rPr lang="en-US"/>
              <a:pPr>
                <a:defRPr/>
              </a:pPr>
              <a:t>8/25/2019</a:t>
            </a:fld>
            <a:endParaRPr lang="en-US"/>
          </a:p>
        </p:txBody>
      </p:sp>
      <p:sp>
        <p:nvSpPr>
          <p:cNvPr id="4" name="Slide Image Placeholder 3"/>
          <p:cNvSpPr>
            <a:spLocks noGrp="1" noRot="1" noChangeAspect="1"/>
          </p:cNvSpPr>
          <p:nvPr>
            <p:ph type="sldImg" idx="2"/>
          </p:nvPr>
        </p:nvSpPr>
        <p:spPr>
          <a:xfrm>
            <a:off x="931863" y="739775"/>
            <a:ext cx="4935537" cy="3703638"/>
          </a:xfrm>
          <a:prstGeom prst="rect">
            <a:avLst/>
          </a:prstGeom>
          <a:noFill/>
          <a:ln w="12700">
            <a:solidFill>
              <a:prstClr val="black"/>
            </a:solidFill>
          </a:ln>
        </p:spPr>
        <p:txBody>
          <a:bodyPr vert="horz" lIns="90727" tIns="45363" rIns="90727" bIns="45363" rtlCol="0" anchor="ctr"/>
          <a:lstStyle/>
          <a:p>
            <a:pPr lvl="0"/>
            <a:endParaRPr lang="en-US" noProof="0"/>
          </a:p>
        </p:txBody>
      </p:sp>
      <p:sp>
        <p:nvSpPr>
          <p:cNvPr id="5" name="Notes Placeholder 4"/>
          <p:cNvSpPr>
            <a:spLocks noGrp="1"/>
          </p:cNvSpPr>
          <p:nvPr>
            <p:ph type="body" sz="quarter" idx="3"/>
          </p:nvPr>
        </p:nvSpPr>
        <p:spPr>
          <a:xfrm>
            <a:off x="679768" y="4690270"/>
            <a:ext cx="5438140" cy="4443413"/>
          </a:xfrm>
          <a:prstGeom prst="rect">
            <a:avLst/>
          </a:prstGeom>
        </p:spPr>
        <p:txBody>
          <a:bodyPr vert="horz" lIns="90727" tIns="45363" rIns="90727" bIns="4536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9378825"/>
            <a:ext cx="2945659" cy="493711"/>
          </a:xfrm>
          <a:prstGeom prst="rect">
            <a:avLst/>
          </a:prstGeom>
        </p:spPr>
        <p:txBody>
          <a:bodyPr vert="horz" lIns="90727" tIns="45363" rIns="90727" bIns="4536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4" y="9378825"/>
            <a:ext cx="2945659" cy="493711"/>
          </a:xfrm>
          <a:prstGeom prst="rect">
            <a:avLst/>
          </a:prstGeom>
        </p:spPr>
        <p:txBody>
          <a:bodyPr vert="horz" lIns="90727" tIns="45363" rIns="90727" bIns="45363" rtlCol="0" anchor="b"/>
          <a:lstStyle>
            <a:lvl1pPr algn="r" fontAlgn="auto">
              <a:spcBef>
                <a:spcPts val="0"/>
              </a:spcBef>
              <a:spcAft>
                <a:spcPts val="0"/>
              </a:spcAft>
              <a:defRPr sz="1200">
                <a:latin typeface="+mn-lt"/>
                <a:cs typeface="+mn-cs"/>
              </a:defRPr>
            </a:lvl1pPr>
          </a:lstStyle>
          <a:p>
            <a:pPr>
              <a:defRPr/>
            </a:pPr>
            <a:fld id="{83412633-256B-4C85-9D48-85DBC6E2DD8D}" type="slidenum">
              <a:rPr lang="en-US"/>
              <a:pPr>
                <a:defRPr/>
              </a:pPr>
              <a:t>‹#›</a:t>
            </a:fld>
            <a:endParaRPr lang="en-US"/>
          </a:p>
        </p:txBody>
      </p:sp>
    </p:spTree>
    <p:extLst>
      <p:ext uri="{BB962C8B-B14F-4D97-AF65-F5344CB8AC3E}">
        <p14:creationId xmlns:p14="http://schemas.microsoft.com/office/powerpoint/2010/main" val="3894397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Good afternoon ladies and gentleman , let me introduce</a:t>
            </a:r>
            <a:r>
              <a:rPr lang="en-US" sz="1800" baseline="0" dirty="0" smtClean="0"/>
              <a:t> my self to you, my name </a:t>
            </a:r>
            <a:r>
              <a:rPr lang="en-US" sz="1800" baseline="0" dirty="0" err="1" smtClean="0"/>
              <a:t>Gede</a:t>
            </a:r>
            <a:r>
              <a:rPr lang="en-US" sz="1800" baseline="0" dirty="0" smtClean="0"/>
              <a:t> </a:t>
            </a:r>
            <a:r>
              <a:rPr lang="en-US" sz="1800" baseline="0" dirty="0" err="1" smtClean="0"/>
              <a:t>Suwardika</a:t>
            </a:r>
            <a:r>
              <a:rPr lang="en-US" sz="1800" baseline="0" dirty="0" smtClean="0"/>
              <a:t> </a:t>
            </a:r>
            <a:r>
              <a:rPr lang="en-US" sz="1800" baseline="0" dirty="0" smtClean="0"/>
              <a:t>from </a:t>
            </a:r>
            <a:r>
              <a:rPr lang="en-US" sz="1800" baseline="0" dirty="0" err="1" smtClean="0"/>
              <a:t>Universitas</a:t>
            </a:r>
            <a:r>
              <a:rPr lang="en-US" sz="1800" baseline="0" dirty="0" smtClean="0"/>
              <a:t> Terbuka Indonesia, </a:t>
            </a:r>
            <a:r>
              <a:rPr lang="en-US" sz="1800" dirty="0" smtClean="0"/>
              <a:t> </a:t>
            </a:r>
            <a:r>
              <a:rPr lang="en-US" sz="1800" dirty="0" smtClean="0"/>
              <a:t>please allow me to give my presentation entitled  </a:t>
            </a:r>
            <a:r>
              <a:rPr lang="en-US" sz="1800" dirty="0" smtClean="0"/>
              <a:t>Effect of Academic Clinics on the Progress of Student </a:t>
            </a:r>
            <a:r>
              <a:rPr lang="en-US" sz="1800" dirty="0" err="1" smtClean="0"/>
              <a:t>Achievment</a:t>
            </a:r>
            <a:r>
              <a:rPr lang="en-US" sz="1800" dirty="0" smtClean="0"/>
              <a:t> at the </a:t>
            </a:r>
            <a:r>
              <a:rPr lang="en-US" sz="1800" dirty="0" err="1" smtClean="0"/>
              <a:t>Universitas</a:t>
            </a:r>
            <a:r>
              <a:rPr lang="en-US" sz="1800" dirty="0" smtClean="0"/>
              <a:t> Terbuka Indonesia</a:t>
            </a:r>
            <a:endParaRPr lang="en-US" sz="1800"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a:t>
            </a:fld>
            <a:endParaRPr lang="en-US"/>
          </a:p>
        </p:txBody>
      </p:sp>
    </p:spTree>
    <p:extLst>
      <p:ext uri="{BB962C8B-B14F-4D97-AF65-F5344CB8AC3E}">
        <p14:creationId xmlns:p14="http://schemas.microsoft.com/office/powerpoint/2010/main" val="3858175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1" kern="1200" dirty="0" smtClean="0">
                <a:solidFill>
                  <a:schemeClr val="tx1"/>
                </a:solidFill>
                <a:effectLst/>
                <a:latin typeface="+mn-lt"/>
                <a:ea typeface="+mn-ea"/>
                <a:cs typeface="+mn-cs"/>
              </a:rPr>
              <a:t>2.2. Path Analysis Method</a:t>
            </a:r>
            <a:endParaRPr lang="en-US"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To find out how much influence the Academic Clinic has on the progress of student learning achievement, the research method used is an association with the path analysis method. The number of respondents is 120 students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Online Tutorial Variables (X1) directly influence Learning Achievement (Y) </a:t>
            </a:r>
            <a:r>
              <a:rPr lang="en-US" sz="1200" kern="1200" dirty="0" err="1" smtClean="0">
                <a:solidFill>
                  <a:schemeClr val="tx1"/>
                </a:solidFill>
                <a:effectLst/>
                <a:latin typeface="+mn-lt"/>
                <a:ea typeface="+mn-ea"/>
                <a:cs typeface="+mn-cs"/>
              </a:rPr>
              <a:t>coef</a:t>
            </a:r>
            <a:r>
              <a:rPr lang="en-US" sz="1200" kern="1200" dirty="0" smtClean="0">
                <a:solidFill>
                  <a:schemeClr val="tx1"/>
                </a:solidFill>
                <a:effectLst/>
                <a:latin typeface="+mn-lt"/>
                <a:ea typeface="+mn-ea"/>
                <a:cs typeface="+mn-cs"/>
              </a:rPr>
              <a:t> 0,59</a:t>
            </a:r>
          </a:p>
          <a:p>
            <a:r>
              <a:rPr lang="en-US" sz="1200" kern="1200" dirty="0" smtClean="0">
                <a:solidFill>
                  <a:schemeClr val="tx1"/>
                </a:solidFill>
                <a:effectLst/>
                <a:latin typeface="+mn-lt"/>
                <a:ea typeface="+mn-ea"/>
                <a:cs typeface="+mn-cs"/>
              </a:rPr>
              <a:t>b. The Student Learning Skills Training </a:t>
            </a:r>
            <a:r>
              <a:rPr lang="id-ID" sz="1200" kern="1200" dirty="0" smtClean="0">
                <a:solidFill>
                  <a:schemeClr val="tx1"/>
                </a:solidFill>
                <a:effectLst/>
                <a:latin typeface="+mn-lt"/>
                <a:ea typeface="+mn-ea"/>
                <a:cs typeface="+mn-cs"/>
              </a:rPr>
              <a:t>(SLST) X3 </a:t>
            </a:r>
            <a:r>
              <a:rPr lang="en-US" sz="1200" kern="1200" dirty="0" smtClean="0">
                <a:solidFill>
                  <a:schemeClr val="tx1"/>
                </a:solidFill>
                <a:effectLst/>
                <a:latin typeface="+mn-lt"/>
                <a:ea typeface="+mn-ea"/>
                <a:cs typeface="+mn-cs"/>
              </a:rPr>
              <a:t>moderates the Face to Face Tutorial (X2) variable to the Learning Achievement variable (Y) </a:t>
            </a:r>
            <a:r>
              <a:rPr lang="en-US" sz="1200" kern="1200" dirty="0" err="1" smtClean="0">
                <a:solidFill>
                  <a:schemeClr val="tx1"/>
                </a:solidFill>
                <a:effectLst/>
                <a:latin typeface="+mn-lt"/>
                <a:ea typeface="+mn-ea"/>
                <a:cs typeface="+mn-cs"/>
              </a:rPr>
              <a:t>coef</a:t>
            </a:r>
            <a:r>
              <a:rPr lang="en-US" sz="1200" kern="1200" dirty="0" smtClean="0">
                <a:solidFill>
                  <a:schemeClr val="tx1"/>
                </a:solidFill>
                <a:effectLst/>
                <a:latin typeface="+mn-lt"/>
                <a:ea typeface="+mn-ea"/>
                <a:cs typeface="+mn-cs"/>
              </a:rPr>
              <a:t> -0,49</a:t>
            </a:r>
          </a:p>
          <a:p>
            <a:r>
              <a:rPr lang="en-US" sz="1200" kern="1200" dirty="0" smtClean="0">
                <a:solidFill>
                  <a:schemeClr val="tx1"/>
                </a:solidFill>
                <a:effectLst/>
                <a:latin typeface="+mn-lt"/>
                <a:ea typeface="+mn-ea"/>
                <a:cs typeface="+mn-cs"/>
              </a:rPr>
              <a:t>c. The Student Learning Skills Training </a:t>
            </a:r>
            <a:r>
              <a:rPr lang="id-ID" sz="1200" kern="1200" dirty="0" smtClean="0">
                <a:solidFill>
                  <a:schemeClr val="tx1"/>
                </a:solidFill>
                <a:effectLst/>
                <a:latin typeface="+mn-lt"/>
                <a:ea typeface="+mn-ea"/>
                <a:cs typeface="+mn-cs"/>
              </a:rPr>
              <a:t>(SLST) X3 </a:t>
            </a:r>
            <a:r>
              <a:rPr lang="en-US" sz="1200" kern="1200" dirty="0" smtClean="0">
                <a:solidFill>
                  <a:schemeClr val="tx1"/>
                </a:solidFill>
                <a:effectLst/>
                <a:latin typeface="+mn-lt"/>
                <a:ea typeface="+mn-ea"/>
                <a:cs typeface="+mn-cs"/>
              </a:rPr>
              <a:t>moderates the Online Tutorial (X1) variable </a:t>
            </a:r>
            <a:r>
              <a:rPr lang="id-ID"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 the Learning Achievement variable (Y) </a:t>
            </a:r>
            <a:r>
              <a:rPr lang="en-US" sz="1200" kern="1200" dirty="0" err="1" smtClean="0">
                <a:solidFill>
                  <a:schemeClr val="tx1"/>
                </a:solidFill>
                <a:effectLst/>
                <a:latin typeface="+mn-lt"/>
                <a:ea typeface="+mn-ea"/>
                <a:cs typeface="+mn-cs"/>
              </a:rPr>
              <a:t>coef</a:t>
            </a:r>
            <a:r>
              <a:rPr lang="en-US" sz="1200" kern="1200" dirty="0" smtClean="0">
                <a:solidFill>
                  <a:schemeClr val="tx1"/>
                </a:solidFill>
                <a:effectLst/>
                <a:latin typeface="+mn-lt"/>
                <a:ea typeface="+mn-ea"/>
                <a:cs typeface="+mn-cs"/>
              </a:rPr>
              <a:t> 0,32</a:t>
            </a:r>
          </a:p>
          <a:p>
            <a:r>
              <a:rPr lang="en-US" sz="1200" kern="1200" dirty="0" smtClean="0">
                <a:solidFill>
                  <a:schemeClr val="tx1"/>
                </a:solidFill>
                <a:effectLst/>
                <a:latin typeface="+mn-lt"/>
                <a:ea typeface="+mn-ea"/>
                <a:cs typeface="+mn-cs"/>
              </a:rPr>
              <a:t>d.  Face to face Tutorial (X2), have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affect Learning Achievement (Y) </a:t>
            </a:r>
            <a:r>
              <a:rPr lang="en-US" sz="1200" kern="1200" dirty="0" err="1" smtClean="0">
                <a:solidFill>
                  <a:schemeClr val="tx1"/>
                </a:solidFill>
                <a:effectLst/>
                <a:latin typeface="+mn-lt"/>
                <a:ea typeface="+mn-ea"/>
                <a:cs typeface="+mn-cs"/>
              </a:rPr>
              <a:t>coef</a:t>
            </a:r>
            <a:r>
              <a:rPr lang="en-US" sz="1200" kern="1200" dirty="0" smtClean="0">
                <a:solidFill>
                  <a:schemeClr val="tx1"/>
                </a:solidFill>
                <a:effectLst/>
                <a:latin typeface="+mn-lt"/>
                <a:ea typeface="+mn-ea"/>
                <a:cs typeface="+mn-cs"/>
              </a:rPr>
              <a:t> 0,94</a:t>
            </a:r>
          </a:p>
          <a:p>
            <a:r>
              <a:rPr lang="id-ID"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13</a:t>
            </a:fld>
            <a:endParaRPr lang="en-US"/>
          </a:p>
        </p:txBody>
      </p:sp>
    </p:spTree>
    <p:extLst>
      <p:ext uri="{BB962C8B-B14F-4D97-AF65-F5344CB8AC3E}">
        <p14:creationId xmlns:p14="http://schemas.microsoft.com/office/powerpoint/2010/main" val="3733903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results of this study indicate that the investment that is expected to drive the industry is found to be reliable, it can be seen that direct investment and portfolio investment have a positive effect, as well as the role of GDP to stimulate industrial development has a positive effect, only tax cannot be relied on to trigger portfolio investment in the end it is expected to improve the industry.</a:t>
            </a:r>
            <a:br>
              <a:rPr lang="en-US" dirty="0" smtClean="0"/>
            </a:br>
            <a:r>
              <a:rPr lang="en-US" dirty="0" smtClean="0"/>
              <a:t>Food and beverage processing industries can be played in the 4th Industrial Revolution.</a:t>
            </a:r>
          </a:p>
          <a:p>
            <a:endParaRPr lang="id-ID"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14</a:t>
            </a:fld>
            <a:endParaRPr lang="en-US"/>
          </a:p>
        </p:txBody>
      </p:sp>
    </p:spTree>
    <p:extLst>
      <p:ext uri="{BB962C8B-B14F-4D97-AF65-F5344CB8AC3E}">
        <p14:creationId xmlns:p14="http://schemas.microsoft.com/office/powerpoint/2010/main" val="1342743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Baca </a:t>
            </a:r>
            <a:r>
              <a:rPr lang="en-US" dirty="0" err="1" smtClean="0"/>
              <a:t>saja</a:t>
            </a:r>
            <a:endParaRPr lang="en-US" dirty="0"/>
          </a:p>
        </p:txBody>
      </p:sp>
      <p:sp>
        <p:nvSpPr>
          <p:cNvPr id="4" name="Slide Number Placeholder 3"/>
          <p:cNvSpPr>
            <a:spLocks noGrp="1"/>
          </p:cNvSpPr>
          <p:nvPr>
            <p:ph type="sldNum" sz="quarter" idx="10"/>
          </p:nvPr>
        </p:nvSpPr>
        <p:spPr/>
        <p:txBody>
          <a:bodyPr/>
          <a:lstStyle/>
          <a:p>
            <a:fld id="{5B5AF717-6759-4A8E-92A2-ED6FCDFA920C}" type="slidenum">
              <a:rPr lang="id-ID" altLang="en-US" smtClean="0">
                <a:solidFill>
                  <a:prstClr val="black"/>
                </a:solidFill>
              </a:rPr>
              <a:pPr/>
              <a:t>15</a:t>
            </a:fld>
            <a:endParaRPr lang="id-ID" altLang="en-US">
              <a:solidFill>
                <a:prstClr val="black"/>
              </a:solidFill>
            </a:endParaRPr>
          </a:p>
        </p:txBody>
      </p:sp>
    </p:spTree>
    <p:extLst>
      <p:ext uri="{BB962C8B-B14F-4D97-AF65-F5344CB8AC3E}">
        <p14:creationId xmlns:p14="http://schemas.microsoft.com/office/powerpoint/2010/main" val="2328581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Baca </a:t>
            </a:r>
            <a:r>
              <a:rPr lang="en-US" dirty="0" err="1" smtClean="0"/>
              <a:t>saja</a:t>
            </a:r>
            <a:endParaRPr lang="en-US"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16</a:t>
            </a:fld>
            <a:endParaRPr lang="en-US"/>
          </a:p>
        </p:txBody>
      </p:sp>
    </p:spTree>
    <p:extLst>
      <p:ext uri="{BB962C8B-B14F-4D97-AF65-F5344CB8AC3E}">
        <p14:creationId xmlns:p14="http://schemas.microsoft.com/office/powerpoint/2010/main" val="2136921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17</a:t>
            </a:fld>
            <a:endParaRPr lang="en-US"/>
          </a:p>
        </p:txBody>
      </p:sp>
    </p:spTree>
    <p:extLst>
      <p:ext uri="{BB962C8B-B14F-4D97-AF65-F5344CB8AC3E}">
        <p14:creationId xmlns:p14="http://schemas.microsoft.com/office/powerpoint/2010/main" val="339414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Learning with a distance education system is different from a face-to-face learning system,</a:t>
            </a:r>
            <a:r>
              <a:rPr lang="en-US" sz="1200" baseline="0" dirty="0" smtClean="0"/>
              <a:t> </a:t>
            </a:r>
            <a:r>
              <a:rPr lang="en-US" sz="1200" dirty="0" smtClean="0"/>
              <a:t>UT students do not interact much with the lecturers and tutors. So that the students must be able to take advantage of cyber technology in the way of learning.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2</a:t>
            </a:fld>
            <a:endParaRPr lang="en-US"/>
          </a:p>
        </p:txBody>
      </p:sp>
    </p:spTree>
    <p:extLst>
      <p:ext uri="{BB962C8B-B14F-4D97-AF65-F5344CB8AC3E}">
        <p14:creationId xmlns:p14="http://schemas.microsoft.com/office/powerpoint/2010/main" val="200608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2400" b="1" dirty="0" smtClean="0"/>
              <a:t> Problems : </a:t>
            </a:r>
            <a:r>
              <a:rPr lang="en-US" sz="2400" dirty="0" smtClean="0">
                <a:solidFill>
                  <a:schemeClr val="tx1"/>
                </a:solidFill>
              </a:rPr>
              <a:t>Many </a:t>
            </a:r>
            <a:r>
              <a:rPr lang="en-US" sz="2400" dirty="0" err="1" smtClean="0">
                <a:solidFill>
                  <a:schemeClr val="tx1"/>
                </a:solidFill>
              </a:rPr>
              <a:t>studens</a:t>
            </a:r>
            <a:r>
              <a:rPr lang="en-US" sz="2400" dirty="0" smtClean="0">
                <a:solidFill>
                  <a:schemeClr val="tx1"/>
                </a:solidFill>
              </a:rPr>
              <a:t> do not know how to </a:t>
            </a:r>
            <a:r>
              <a:rPr lang="id-ID" sz="2400" dirty="0" smtClean="0">
                <a:solidFill>
                  <a:schemeClr val="tx1"/>
                </a:solidFill>
              </a:rPr>
              <a:t>planning independent learning</a:t>
            </a:r>
            <a:r>
              <a:rPr lang="en-US" sz="2400" dirty="0" smtClean="0">
                <a:solidFill>
                  <a:schemeClr val="tx1"/>
                </a:solidFill>
              </a:rPr>
              <a:t>, How to </a:t>
            </a:r>
            <a:r>
              <a:rPr lang="id-ID" sz="2400" dirty="0" smtClean="0">
                <a:solidFill>
                  <a:schemeClr val="tx1"/>
                </a:solidFill>
              </a:rPr>
              <a:t>using time in learning and doing other work</a:t>
            </a:r>
            <a:r>
              <a:rPr lang="en-US" sz="2400" dirty="0" smtClean="0">
                <a:solidFill>
                  <a:schemeClr val="tx1"/>
                </a:solidFill>
              </a:rPr>
              <a:t>, </a:t>
            </a:r>
            <a:r>
              <a:rPr lang="id-ID" sz="2400" dirty="0" smtClean="0">
                <a:solidFill>
                  <a:schemeClr val="tx1"/>
                </a:solidFill>
              </a:rPr>
              <a:t>limited access to finding sources of teaching materials and lecturers as learning resources</a:t>
            </a:r>
            <a:r>
              <a:rPr lang="en-US" sz="2400" dirty="0" smtClean="0">
                <a:solidFill>
                  <a:schemeClr val="tx1"/>
                </a:solidFill>
              </a:rPr>
              <a:t>, Many students do not know how  be able to take advantage of cyber technology in the way of learning</a:t>
            </a:r>
            <a:endParaRPr lang="en-US" sz="24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24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2400" dirty="0" smtClean="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24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2400"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2400"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3</a:t>
            </a:fld>
            <a:endParaRPr lang="en-US"/>
          </a:p>
        </p:txBody>
      </p:sp>
    </p:spTree>
    <p:extLst>
      <p:ext uri="{BB962C8B-B14F-4D97-AF65-F5344CB8AC3E}">
        <p14:creationId xmlns:p14="http://schemas.microsoft.com/office/powerpoint/2010/main" val="2828355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From the </a:t>
            </a:r>
            <a:r>
              <a:rPr lang="en-US" dirty="0" smtClean="0"/>
              <a:t>problems</a:t>
            </a:r>
            <a:r>
              <a:rPr lang="id-ID" dirty="0" smtClean="0"/>
              <a:t>  the writer wants to provide experimental treatments to a number of students to be given an academic clinic in the form of learning assistance Face to Face Tutorials and Online Tutorials</a:t>
            </a:r>
            <a:r>
              <a:rPr lang="en-US" dirty="0" smtClean="0"/>
              <a:t>  with the hope that this treatment will improve student achievement and student achievement index</a:t>
            </a:r>
          </a:p>
          <a:p>
            <a:endParaRPr lang="id-ID"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5</a:t>
            </a:fld>
            <a:endParaRPr lang="en-US"/>
          </a:p>
        </p:txBody>
      </p:sp>
    </p:spTree>
    <p:extLst>
      <p:ext uri="{BB962C8B-B14F-4D97-AF65-F5344CB8AC3E}">
        <p14:creationId xmlns:p14="http://schemas.microsoft.com/office/powerpoint/2010/main" val="65852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6</a:t>
            </a:fld>
            <a:endParaRPr lang="en-US"/>
          </a:p>
        </p:txBody>
      </p:sp>
    </p:spTree>
    <p:extLst>
      <p:ext uri="{BB962C8B-B14F-4D97-AF65-F5344CB8AC3E}">
        <p14:creationId xmlns:p14="http://schemas.microsoft.com/office/powerpoint/2010/main" val="318699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000"/>
              </a:spcAft>
            </a:pPr>
            <a:r>
              <a:rPr lang="id-ID" sz="1200" dirty="0" smtClean="0">
                <a:effectLst/>
                <a:latin typeface="Arial" panose="020B0604020202020204" pitchFamily="34" charset="0"/>
              </a:rPr>
              <a:t>Research design with 1 semester experimental research method. There are 3 experimental classes, the first class is a face-to-face tutorial class, the second class is an online tutorial class and the third class is a control class that is the class that is not given any treatments. The method can be described in the following table,</a:t>
            </a:r>
            <a:endParaRPr lang="en-US" dirty="0">
              <a:effectLst/>
            </a:endParaRPr>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7</a:t>
            </a:fld>
            <a:endParaRPr lang="en-US"/>
          </a:p>
        </p:txBody>
      </p:sp>
    </p:spTree>
    <p:extLst>
      <p:ext uri="{BB962C8B-B14F-4D97-AF65-F5344CB8AC3E}">
        <p14:creationId xmlns:p14="http://schemas.microsoft.com/office/powerpoint/2010/main" val="1933769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Baca </a:t>
            </a:r>
            <a:r>
              <a:rPr lang="en-US" dirty="0" err="1" smtClean="0"/>
              <a:t>saja</a:t>
            </a:r>
            <a:endParaRPr lang="en-US"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8</a:t>
            </a:fld>
            <a:endParaRPr lang="en-US"/>
          </a:p>
        </p:txBody>
      </p:sp>
    </p:spTree>
    <p:extLst>
      <p:ext uri="{BB962C8B-B14F-4D97-AF65-F5344CB8AC3E}">
        <p14:creationId xmlns:p14="http://schemas.microsoft.com/office/powerpoint/2010/main" val="3190400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1" kern="1200" dirty="0" smtClean="0">
                <a:solidFill>
                  <a:schemeClr val="tx1"/>
                </a:solidFill>
                <a:effectLst/>
                <a:latin typeface="+mn-lt"/>
                <a:ea typeface="+mn-ea"/>
                <a:cs typeface="+mn-cs"/>
              </a:rPr>
              <a:t>2.2. Path Analysis Method</a:t>
            </a:r>
            <a:endParaRPr lang="en-US"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To find out how much influence the Academic Clinic has on the progress of student learning achievement, the research method used is an association with the path analysis method. The number of respondents is 120 students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Online Tutorial Variables (X1) directly influence Learning Achievement (Y)</a:t>
            </a:r>
          </a:p>
          <a:p>
            <a:r>
              <a:rPr lang="en-US" sz="1200" kern="1200" dirty="0" smtClean="0">
                <a:solidFill>
                  <a:schemeClr val="tx1"/>
                </a:solidFill>
                <a:effectLst/>
                <a:latin typeface="+mn-lt"/>
                <a:ea typeface="+mn-ea"/>
                <a:cs typeface="+mn-cs"/>
              </a:rPr>
              <a:t>b. The Student Learning Skills Training </a:t>
            </a:r>
            <a:r>
              <a:rPr lang="id-ID" sz="1200" kern="1200" dirty="0" smtClean="0">
                <a:solidFill>
                  <a:schemeClr val="tx1"/>
                </a:solidFill>
                <a:effectLst/>
                <a:latin typeface="+mn-lt"/>
                <a:ea typeface="+mn-ea"/>
                <a:cs typeface="+mn-cs"/>
              </a:rPr>
              <a:t>(SLST) X3 </a:t>
            </a:r>
            <a:r>
              <a:rPr lang="en-US" sz="1200" kern="1200" dirty="0" smtClean="0">
                <a:solidFill>
                  <a:schemeClr val="tx1"/>
                </a:solidFill>
                <a:effectLst/>
                <a:latin typeface="+mn-lt"/>
                <a:ea typeface="+mn-ea"/>
                <a:cs typeface="+mn-cs"/>
              </a:rPr>
              <a:t>moderates the Face to Face Tutorial (X2) variable to the Learning Achievement variable (Y)</a:t>
            </a:r>
          </a:p>
          <a:p>
            <a:r>
              <a:rPr lang="en-US" sz="1200" kern="1200" dirty="0" smtClean="0">
                <a:solidFill>
                  <a:schemeClr val="tx1"/>
                </a:solidFill>
                <a:effectLst/>
                <a:latin typeface="+mn-lt"/>
                <a:ea typeface="+mn-ea"/>
                <a:cs typeface="+mn-cs"/>
              </a:rPr>
              <a:t>c. The Student Learning Skills Training </a:t>
            </a:r>
            <a:r>
              <a:rPr lang="id-ID" sz="1200" kern="1200" dirty="0" smtClean="0">
                <a:solidFill>
                  <a:schemeClr val="tx1"/>
                </a:solidFill>
                <a:effectLst/>
                <a:latin typeface="+mn-lt"/>
                <a:ea typeface="+mn-ea"/>
                <a:cs typeface="+mn-cs"/>
              </a:rPr>
              <a:t>(SLST) X3 </a:t>
            </a:r>
            <a:r>
              <a:rPr lang="en-US" sz="1200" kern="1200" dirty="0" smtClean="0">
                <a:solidFill>
                  <a:schemeClr val="tx1"/>
                </a:solidFill>
                <a:effectLst/>
                <a:latin typeface="+mn-lt"/>
                <a:ea typeface="+mn-ea"/>
                <a:cs typeface="+mn-cs"/>
              </a:rPr>
              <a:t>moderates the Online Tutorial (X1) variable </a:t>
            </a:r>
            <a:r>
              <a:rPr lang="id-ID"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 the Learning Achievement variable (Y)</a:t>
            </a:r>
          </a:p>
          <a:p>
            <a:r>
              <a:rPr lang="en-US" sz="1200" kern="1200" dirty="0" smtClean="0">
                <a:solidFill>
                  <a:schemeClr val="tx1"/>
                </a:solidFill>
                <a:effectLst/>
                <a:latin typeface="+mn-lt"/>
                <a:ea typeface="+mn-ea"/>
                <a:cs typeface="+mn-cs"/>
              </a:rPr>
              <a:t>d. Online Tutorial Variable (X1), Face to face Tutorial (X2), and Independent Learning Skills Training variable (X3) affect Learning Achievement (Y)</a:t>
            </a:r>
          </a:p>
          <a:p>
            <a:r>
              <a:rPr lang="id-ID"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9</a:t>
            </a:fld>
            <a:endParaRPr lang="en-US"/>
          </a:p>
        </p:txBody>
      </p:sp>
    </p:spTree>
    <p:extLst>
      <p:ext uri="{BB962C8B-B14F-4D97-AF65-F5344CB8AC3E}">
        <p14:creationId xmlns:p14="http://schemas.microsoft.com/office/powerpoint/2010/main" val="3493598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pPr>
              <a:defRPr/>
            </a:pPr>
            <a:fld id="{83412633-256B-4C85-9D48-85DBC6E2DD8D}" type="slidenum">
              <a:rPr lang="en-US" smtClean="0"/>
              <a:pPr>
                <a:defRPr/>
              </a:pPr>
              <a:t>10</a:t>
            </a:fld>
            <a:endParaRPr lang="en-US"/>
          </a:p>
        </p:txBody>
      </p:sp>
    </p:spTree>
    <p:extLst>
      <p:ext uri="{BB962C8B-B14F-4D97-AF65-F5344CB8AC3E}">
        <p14:creationId xmlns:p14="http://schemas.microsoft.com/office/powerpoint/2010/main" val="1927683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3.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3.xml"/><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3.xml"/><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43"/>
          <p:cNvGrpSpPr>
            <a:grpSpLocks/>
          </p:cNvGrpSpPr>
          <p:nvPr userDrawn="1"/>
        </p:nvGrpSpPr>
        <p:grpSpPr bwMode="auto">
          <a:xfrm>
            <a:off x="0" y="2268538"/>
            <a:ext cx="4191000" cy="4589462"/>
            <a:chOff x="-1" y="1600199"/>
            <a:chExt cx="4501019" cy="5257801"/>
          </a:xfrm>
        </p:grpSpPr>
        <p:sp>
          <p:nvSpPr>
            <p:cNvPr id="6" name="Freeform 7"/>
            <p:cNvSpPr>
              <a:spLocks/>
            </p:cNvSpPr>
            <p:nvPr userDrawn="1"/>
          </p:nvSpPr>
          <p:spPr bwMode="auto">
            <a:xfrm>
              <a:off x="-1" y="1600199"/>
              <a:ext cx="4127640" cy="2515233"/>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8"/>
            <p:cNvSpPr>
              <a:spLocks/>
            </p:cNvSpPr>
            <p:nvPr userDrawn="1"/>
          </p:nvSpPr>
          <p:spPr bwMode="auto">
            <a:xfrm>
              <a:off x="-1" y="3580740"/>
              <a:ext cx="1600931" cy="3277260"/>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9"/>
            <p:cNvSpPr>
              <a:spLocks/>
            </p:cNvSpPr>
            <p:nvPr userDrawn="1"/>
          </p:nvSpPr>
          <p:spPr bwMode="auto">
            <a:xfrm>
              <a:off x="-1" y="2438610"/>
              <a:ext cx="2894974" cy="2153316"/>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4">
                <a:lumMod val="5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10"/>
            <p:cNvSpPr>
              <a:spLocks/>
            </p:cNvSpPr>
            <p:nvPr userDrawn="1"/>
          </p:nvSpPr>
          <p:spPr bwMode="auto">
            <a:xfrm>
              <a:off x="1224140" y="3886278"/>
              <a:ext cx="3276878" cy="2971722"/>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0" name="Freeform 11"/>
            <p:cNvSpPr>
              <a:spLocks/>
            </p:cNvSpPr>
            <p:nvPr userDrawn="1"/>
          </p:nvSpPr>
          <p:spPr bwMode="auto">
            <a:xfrm>
              <a:off x="876334" y="3993581"/>
              <a:ext cx="1720276" cy="2864419"/>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solidFill>
                <a:srgbClr val="F6BB00"/>
              </a:solidFill>
              <a:round/>
              <a:headEnd/>
              <a:tailEnd/>
            </a:ln>
          </p:spPr>
          <p:txBody>
            <a:bodyPr/>
            <a:lstStyle/>
            <a:p>
              <a:pPr fontAlgn="auto">
                <a:spcBef>
                  <a:spcPts val="0"/>
                </a:spcBef>
                <a:spcAft>
                  <a:spcPts val="0"/>
                </a:spcAft>
                <a:defRPr/>
              </a:pPr>
              <a:endParaRPr lang="en-US">
                <a:solidFill>
                  <a:srgbClr val="FFC000"/>
                </a:solidFill>
                <a:latin typeface="+mn-lt"/>
                <a:cs typeface="+mn-cs"/>
              </a:endParaRPr>
            </a:p>
          </p:txBody>
        </p:sp>
      </p:grpSp>
      <p:sp>
        <p:nvSpPr>
          <p:cNvPr id="11" name="Freeform 10"/>
          <p:cNvSpPr>
            <a:spLocks/>
          </p:cNvSpPr>
          <p:nvPr userDrawn="1"/>
        </p:nvSpPr>
        <p:spPr bwMode="auto">
          <a:xfrm>
            <a:off x="7543800"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rgbClr val="FFC000"/>
          </a:solidFill>
          <a:ln w="9525">
            <a:noFill/>
            <a:round/>
            <a:headEnd/>
            <a:tailEnd/>
          </a:ln>
        </p:spPr>
        <p:txBody>
          <a:bodyPr/>
          <a:lstStyle/>
          <a:p>
            <a:pPr fontAlgn="auto">
              <a:spcBef>
                <a:spcPts val="0"/>
              </a:spcBef>
              <a:spcAft>
                <a:spcPts val="0"/>
              </a:spcAft>
              <a:defRPr/>
            </a:pPr>
            <a:endParaRPr lang="en-US">
              <a:solidFill>
                <a:srgbClr val="FFC000"/>
              </a:solidFill>
              <a:latin typeface="+mn-lt"/>
              <a:cs typeface="+mn-cs"/>
            </a:endParaRPr>
          </a:p>
        </p:txBody>
      </p:sp>
      <p:sp>
        <p:nvSpPr>
          <p:cNvPr id="12" name="Freeform 11"/>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solidFill>
            <a:schemeClr val="accent4">
              <a:lumMod val="5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pic>
        <p:nvPicPr>
          <p:cNvPr id="13" name="Picture 3"/>
          <p:cNvPicPr>
            <a:picLocks noChangeAspect="1" noChangeArrowheads="1"/>
          </p:cNvPicPr>
          <p:nvPr userDrawn="1"/>
        </p:nvPicPr>
        <p:blipFill>
          <a:blip r:embed="rId2" cstate="print"/>
          <a:srcRect/>
          <a:stretch>
            <a:fillRect/>
          </a:stretch>
        </p:blipFill>
        <p:spPr bwMode="auto">
          <a:xfrm>
            <a:off x="138113" y="57150"/>
            <a:ext cx="1352550" cy="1200150"/>
          </a:xfrm>
          <a:prstGeom prst="rect">
            <a:avLst/>
          </a:prstGeom>
          <a:noFill/>
          <a:ln w="9525">
            <a:noFill/>
            <a:miter lim="800000"/>
            <a:headEnd/>
            <a:tailEnd/>
          </a:ln>
        </p:spPr>
      </p:pic>
      <p:sp>
        <p:nvSpPr>
          <p:cNvPr id="2" name="Title 1"/>
          <p:cNvSpPr>
            <a:spLocks noGrp="1"/>
          </p:cNvSpPr>
          <p:nvPr>
            <p:ph type="ctrTitle"/>
          </p:nvPr>
        </p:nvSpPr>
        <p:spPr>
          <a:xfrm>
            <a:off x="990600" y="1116449"/>
            <a:ext cx="6858000" cy="707886"/>
          </a:xfrm>
        </p:spPr>
        <p:txBody>
          <a:bodyPr>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4" name="Date Placeholder 3"/>
          <p:cNvSpPr>
            <a:spLocks noGrp="1"/>
          </p:cNvSpPr>
          <p:nvPr userDrawn="1">
            <p:ph type="dt" sz="half" idx="10"/>
          </p:nvPr>
        </p:nvSpPr>
        <p:spPr/>
        <p:txBody>
          <a:bodyPr/>
          <a:lstStyle>
            <a:lvl1pPr>
              <a:defRPr/>
            </a:lvl1pPr>
          </a:lstStyle>
          <a:p>
            <a:pPr>
              <a:defRPr/>
            </a:pPr>
            <a:fld id="{FDA3DF3F-A756-43DD-BE1E-9DBC3111E476}" type="datetime1">
              <a:rPr lang="en-US"/>
              <a:pPr>
                <a:defRPr/>
              </a:pPr>
              <a:t>8/25/2019</a:t>
            </a:fld>
            <a:endParaRPr lang="en-US"/>
          </a:p>
        </p:txBody>
      </p:sp>
      <p:sp>
        <p:nvSpPr>
          <p:cNvPr id="15" name="Footer Placeholder 4"/>
          <p:cNvSpPr>
            <a:spLocks noGrp="1"/>
          </p:cNvSpPr>
          <p:nvPr userDrawn="1">
            <p:ph type="ftr" sz="quarter" idx="11"/>
          </p:nvPr>
        </p:nvSpPr>
        <p:spPr/>
        <p:txBody>
          <a:bodyPr/>
          <a:lstStyle>
            <a:lvl1pPr>
              <a:defRPr/>
            </a:lvl1pPr>
          </a:lstStyle>
          <a:p>
            <a:pPr>
              <a:defRPr/>
            </a:pPr>
            <a:r>
              <a:rPr lang="en-US"/>
              <a:t>Universitas Terbuka 2 - 5 Februari 2014</a:t>
            </a:r>
            <a:endParaRPr lang="en-US" dirty="0"/>
          </a:p>
        </p:txBody>
      </p:sp>
      <p:sp>
        <p:nvSpPr>
          <p:cNvPr id="16" name="Slide Number Placeholder 5"/>
          <p:cNvSpPr>
            <a:spLocks noGrp="1"/>
          </p:cNvSpPr>
          <p:nvPr userDrawn="1">
            <p:ph type="sldNum" sz="quarter" idx="12"/>
          </p:nvPr>
        </p:nvSpPr>
        <p:spPr/>
        <p:txBody>
          <a:bodyPr/>
          <a:lstStyle>
            <a:lvl1pPr>
              <a:defRPr/>
            </a:lvl1pPr>
          </a:lstStyle>
          <a:p>
            <a:pPr>
              <a:defRPr/>
            </a:pPr>
            <a:fld id="{3B7460F7-C13F-438E-8CB3-1C2E8E5ADFAE}" type="slidenum">
              <a:rPr lang="en-US"/>
              <a:pPr>
                <a:defRPr/>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8A4819-E70C-4EAB-9EE1-9968926ADA31}" type="datetime1">
              <a:rPr lang="en-US"/>
              <a:pPr>
                <a:defRPr/>
              </a:pPr>
              <a:t>8/25/2019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6" name="Slide Number Placeholder 5"/>
          <p:cNvSpPr>
            <a:spLocks noGrp="1"/>
          </p:cNvSpPr>
          <p:nvPr>
            <p:ph type="sldNum" sz="quarter" idx="12"/>
          </p:nvPr>
        </p:nvSpPr>
        <p:spPr/>
        <p:txBody>
          <a:bodyPr/>
          <a:lstStyle>
            <a:lvl1pPr>
              <a:defRPr/>
            </a:lvl1pPr>
          </a:lstStyle>
          <a:p>
            <a:pPr>
              <a:defRPr/>
            </a:pPr>
            <a:fld id="{D48160C6-12F1-4F03-8CC1-107724CB317C}" type="slidenum">
              <a:rPr lang="en-US"/>
              <a:pPr>
                <a:defRPr/>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B3220F-0723-4298-BA40-9B4681E2D1CF}" type="datetime1">
              <a:rPr lang="en-US"/>
              <a:pPr>
                <a:defRPr/>
              </a:pPr>
              <a:t>8/25/2019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6" name="Slide Number Placeholder 5"/>
          <p:cNvSpPr>
            <a:spLocks noGrp="1"/>
          </p:cNvSpPr>
          <p:nvPr>
            <p:ph type="sldNum" sz="quarter" idx="12"/>
          </p:nvPr>
        </p:nvSpPr>
        <p:spPr/>
        <p:txBody>
          <a:bodyPr/>
          <a:lstStyle>
            <a:lvl1pPr>
              <a:defRPr/>
            </a:lvl1pPr>
          </a:lstStyle>
          <a:p>
            <a:pPr>
              <a:defRPr/>
            </a:pPr>
            <a:fld id="{4F5DB214-F35B-4F02-A153-71ACB1091451}" type="slidenum">
              <a:rPr lang="en-US"/>
              <a:pPr>
                <a:defRPr/>
              </a:pPr>
              <a:t>‹#›</a:t>
            </a:fld>
            <a:endParaRPr lang="en-US"/>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D:\kerjaan_4_belom di burn\jpg\ut manual book\enter.png">
            <a:hlinkClick r:id="rId2" action="ppaction://hlinksldjump"/>
          </p:cNvPr>
          <p:cNvPicPr>
            <a:picLocks noChangeAspect="1" noChangeArrowheads="1"/>
          </p:cNvPicPr>
          <p:nvPr userDrawn="1"/>
        </p:nvPicPr>
        <p:blipFill>
          <a:blip r:embed="rId3" cstate="print"/>
          <a:srcRect/>
          <a:stretch>
            <a:fillRect/>
          </a:stretch>
        </p:blipFill>
        <p:spPr bwMode="auto">
          <a:xfrm>
            <a:off x="7567613" y="5711825"/>
            <a:ext cx="692150" cy="3571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4" name="Date Placeholder 3"/>
          <p:cNvSpPr>
            <a:spLocks noGrp="1"/>
          </p:cNvSpPr>
          <p:nvPr>
            <p:ph type="dt" sz="half" idx="10"/>
          </p:nvPr>
        </p:nvSpPr>
        <p:spPr/>
        <p:txBody>
          <a:bodyPr/>
          <a:lstStyle>
            <a:lvl1pPr>
              <a:defRPr/>
            </a:lvl1pPr>
          </a:lstStyle>
          <a:p>
            <a:pPr>
              <a:defRPr/>
            </a:pPr>
            <a:fld id="{8C2FE51B-A688-49B8-A1FE-81E4A7C252F9}"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6F9A6E4-45BD-4D33-BC00-013CD2D4A3AD}" type="slidenum">
              <a:rPr lang="id-ID" altLang="en-US"/>
              <a:pPr/>
              <a:t>‹#›</a:t>
            </a:fld>
            <a:endParaRPr lang="id-ID" altLang="en-US"/>
          </a:p>
        </p:txBody>
      </p:sp>
    </p:spTree>
    <p:extLst>
      <p:ext uri="{BB962C8B-B14F-4D97-AF65-F5344CB8AC3E}">
        <p14:creationId xmlns:p14="http://schemas.microsoft.com/office/powerpoint/2010/main" val="1556402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610CC1FE-4EC3-4FE2-A4DF-F8F228B51DCA}"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2407C1-0A89-47AA-9E89-7C3B542AFE47}" type="slidenum">
              <a:rPr lang="id-ID" altLang="en-US"/>
              <a:pPr/>
              <a:t>‹#›</a:t>
            </a:fld>
            <a:endParaRPr lang="id-ID" altLang="en-US"/>
          </a:p>
        </p:txBody>
      </p:sp>
    </p:spTree>
    <p:extLst>
      <p:ext uri="{BB962C8B-B14F-4D97-AF65-F5344CB8AC3E}">
        <p14:creationId xmlns:p14="http://schemas.microsoft.com/office/powerpoint/2010/main" val="2041888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0BCDBF-238A-42F2-96BB-2DA0759FC864}"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026CE59-CF23-489C-9CBC-F83540E395F5}" type="slidenum">
              <a:rPr lang="id-ID" altLang="en-US"/>
              <a:pPr/>
              <a:t>‹#›</a:t>
            </a:fld>
            <a:endParaRPr lang="id-ID" altLang="en-US"/>
          </a:p>
        </p:txBody>
      </p:sp>
    </p:spTree>
    <p:extLst>
      <p:ext uri="{BB962C8B-B14F-4D97-AF65-F5344CB8AC3E}">
        <p14:creationId xmlns:p14="http://schemas.microsoft.com/office/powerpoint/2010/main" val="949305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D1A19922-3A1A-44F3-8609-2976A7DCBC37}"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C82F680-F272-4FAA-855F-9E6057E68AD3}" type="slidenum">
              <a:rPr lang="id-ID" altLang="en-US"/>
              <a:pPr/>
              <a:t>‹#›</a:t>
            </a:fld>
            <a:endParaRPr lang="id-ID" altLang="en-US"/>
          </a:p>
        </p:txBody>
      </p:sp>
    </p:spTree>
    <p:extLst>
      <p:ext uri="{BB962C8B-B14F-4D97-AF65-F5344CB8AC3E}">
        <p14:creationId xmlns:p14="http://schemas.microsoft.com/office/powerpoint/2010/main" val="1968231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44943071-8188-4B16-A6C6-D2C2F841E3E6}" type="datetimeFigureOut">
              <a:rPr lang="id-ID">
                <a:solidFill>
                  <a:prstClr val="black">
                    <a:tint val="75000"/>
                  </a:prstClr>
                </a:solidFill>
              </a:rPr>
              <a:pPr>
                <a:defRPr/>
              </a:pPr>
              <a:t>25/08/2019</a:t>
            </a:fld>
            <a:endParaRPr lang="id-ID">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8C5679E-A1B4-400E-BB46-70B23C8540BC}" type="slidenum">
              <a:rPr lang="id-ID" altLang="en-US"/>
              <a:pPr/>
              <a:t>‹#›</a:t>
            </a:fld>
            <a:endParaRPr lang="id-ID" altLang="en-US"/>
          </a:p>
        </p:txBody>
      </p:sp>
    </p:spTree>
    <p:extLst>
      <p:ext uri="{BB962C8B-B14F-4D97-AF65-F5344CB8AC3E}">
        <p14:creationId xmlns:p14="http://schemas.microsoft.com/office/powerpoint/2010/main" val="4159348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6DD5ADF-D533-4523-B926-722A2663C94E}" type="datetimeFigureOut">
              <a:rPr lang="id-ID">
                <a:solidFill>
                  <a:prstClr val="black">
                    <a:tint val="75000"/>
                  </a:prstClr>
                </a:solidFill>
              </a:rPr>
              <a:pPr>
                <a:defRPr/>
              </a:pPr>
              <a:t>25/08/2019</a:t>
            </a:fld>
            <a:endParaRPr lang="id-ID">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C9D33DAF-EA18-4F81-BE85-450FE025BC02}" type="slidenum">
              <a:rPr lang="id-ID" altLang="en-US"/>
              <a:pPr/>
              <a:t>‹#›</a:t>
            </a:fld>
            <a:endParaRPr lang="id-ID" altLang="en-US"/>
          </a:p>
        </p:txBody>
      </p:sp>
    </p:spTree>
    <p:extLst>
      <p:ext uri="{BB962C8B-B14F-4D97-AF65-F5344CB8AC3E}">
        <p14:creationId xmlns:p14="http://schemas.microsoft.com/office/powerpoint/2010/main" val="1748895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405821-97A5-47D8-BFB2-3F53204C328C}" type="datetimeFigureOut">
              <a:rPr lang="id-ID">
                <a:solidFill>
                  <a:prstClr val="black">
                    <a:tint val="75000"/>
                  </a:prstClr>
                </a:solidFill>
              </a:rPr>
              <a:pPr>
                <a:defRPr/>
              </a:pPr>
              <a:t>25/08/2019</a:t>
            </a:fld>
            <a:endParaRPr lang="id-ID">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1EA9A2A-3751-4AFD-BE7E-BA41B5773547}" type="slidenum">
              <a:rPr lang="id-ID" altLang="en-US"/>
              <a:pPr/>
              <a:t>‹#›</a:t>
            </a:fld>
            <a:endParaRPr lang="id-ID" altLang="en-US"/>
          </a:p>
        </p:txBody>
      </p:sp>
    </p:spTree>
    <p:extLst>
      <p:ext uri="{BB962C8B-B14F-4D97-AF65-F5344CB8AC3E}">
        <p14:creationId xmlns:p14="http://schemas.microsoft.com/office/powerpoint/2010/main" val="276385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61AA5C-B89A-416A-B4FE-237C1AB65E86}"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6DC8F66-1B29-498A-89E0-59715881AB8C}" type="slidenum">
              <a:rPr lang="id-ID" altLang="en-US"/>
              <a:pPr/>
              <a:t>‹#›</a:t>
            </a:fld>
            <a:endParaRPr lang="id-ID" altLang="en-US"/>
          </a:p>
        </p:txBody>
      </p:sp>
    </p:spTree>
    <p:extLst>
      <p:ext uri="{BB962C8B-B14F-4D97-AF65-F5344CB8AC3E}">
        <p14:creationId xmlns:p14="http://schemas.microsoft.com/office/powerpoint/2010/main" val="124387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50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AF05E1-1C7F-4778-B977-AB34149DA6BF}" type="datetime1">
              <a:rPr lang="en-US"/>
              <a:pPr>
                <a:defRPr/>
              </a:pPr>
              <a:t>8/25/2019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6" name="Slide Number Placeholder 5"/>
          <p:cNvSpPr>
            <a:spLocks noGrp="1"/>
          </p:cNvSpPr>
          <p:nvPr>
            <p:ph type="sldNum" sz="quarter" idx="12"/>
          </p:nvPr>
        </p:nvSpPr>
        <p:spPr/>
        <p:txBody>
          <a:bodyPr/>
          <a:lstStyle>
            <a:lvl1pPr>
              <a:defRPr/>
            </a:lvl1pPr>
          </a:lstStyle>
          <a:p>
            <a:pPr>
              <a:defRPr/>
            </a:pPr>
            <a:fld id="{D53A65A4-FC37-4F19-A885-1F8DAC58360F}" type="slidenum">
              <a:rPr lang="en-US"/>
              <a:pPr>
                <a:defRPr/>
              </a:pPr>
              <a:t>‹#›</a:t>
            </a:fld>
            <a:endParaRPr lang="en-US"/>
          </a:p>
        </p:txBody>
      </p:sp>
    </p:spTree>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E77EA3-6A4C-4E7E-8A99-C92C87DFFC65}"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610C898-E55D-46DC-A1AA-E81DB83E0573}" type="slidenum">
              <a:rPr lang="id-ID" altLang="en-US"/>
              <a:pPr/>
              <a:t>‹#›</a:t>
            </a:fld>
            <a:endParaRPr lang="id-ID" altLang="en-US"/>
          </a:p>
        </p:txBody>
      </p:sp>
    </p:spTree>
    <p:extLst>
      <p:ext uri="{BB962C8B-B14F-4D97-AF65-F5344CB8AC3E}">
        <p14:creationId xmlns:p14="http://schemas.microsoft.com/office/powerpoint/2010/main" val="2013843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FF29C393-57D5-4C56-B8C1-F3EBA8C3803F}"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D07A0C-6F78-47E2-8425-203844B814F3}" type="slidenum">
              <a:rPr lang="id-ID" altLang="en-US"/>
              <a:pPr/>
              <a:t>‹#›</a:t>
            </a:fld>
            <a:endParaRPr lang="id-ID" altLang="en-US"/>
          </a:p>
        </p:txBody>
      </p:sp>
    </p:spTree>
    <p:extLst>
      <p:ext uri="{BB962C8B-B14F-4D97-AF65-F5344CB8AC3E}">
        <p14:creationId xmlns:p14="http://schemas.microsoft.com/office/powerpoint/2010/main" val="1766577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AE3330FB-58C8-46F3-8790-E6E52ABBE5B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2B6C603-CBC3-45D1-8429-1F7367BC9DB5}" type="slidenum">
              <a:rPr lang="id-ID" altLang="en-US"/>
              <a:pPr/>
              <a:t>‹#›</a:t>
            </a:fld>
            <a:endParaRPr lang="id-ID" altLang="en-US"/>
          </a:p>
        </p:txBody>
      </p:sp>
    </p:spTree>
    <p:extLst>
      <p:ext uri="{BB962C8B-B14F-4D97-AF65-F5344CB8AC3E}">
        <p14:creationId xmlns:p14="http://schemas.microsoft.com/office/powerpoint/2010/main" val="3041955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D:\kerjaan_4_belom di burn\jpg\ut manual book\enter.png">
            <a:hlinkClick r:id="rId2" action="ppaction://hlinksldjump"/>
          </p:cNvPr>
          <p:cNvPicPr>
            <a:picLocks noChangeAspect="1" noChangeArrowheads="1"/>
          </p:cNvPicPr>
          <p:nvPr userDrawn="1"/>
        </p:nvPicPr>
        <p:blipFill>
          <a:blip r:embed="rId3" cstate="print"/>
          <a:srcRect/>
          <a:stretch>
            <a:fillRect/>
          </a:stretch>
        </p:blipFill>
        <p:spPr bwMode="auto">
          <a:xfrm>
            <a:off x="7567613" y="5711825"/>
            <a:ext cx="692150" cy="3571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4" name="Date Placeholder 3"/>
          <p:cNvSpPr>
            <a:spLocks noGrp="1"/>
          </p:cNvSpPr>
          <p:nvPr>
            <p:ph type="dt" sz="half" idx="10"/>
          </p:nvPr>
        </p:nvSpPr>
        <p:spPr/>
        <p:txBody>
          <a:bodyPr/>
          <a:lstStyle>
            <a:lvl1pPr>
              <a:defRPr/>
            </a:lvl1pPr>
          </a:lstStyle>
          <a:p>
            <a:pPr>
              <a:defRPr/>
            </a:pPr>
            <a:fld id="{8C2FE51B-A688-49B8-A1FE-81E4A7C252F9}"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6F9A6E4-45BD-4D33-BC00-013CD2D4A3AD}" type="slidenum">
              <a:rPr lang="id-ID" altLang="en-US"/>
              <a:pPr/>
              <a:t>‹#›</a:t>
            </a:fld>
            <a:endParaRPr lang="id-ID" altLang="en-US"/>
          </a:p>
        </p:txBody>
      </p:sp>
    </p:spTree>
    <p:extLst>
      <p:ext uri="{BB962C8B-B14F-4D97-AF65-F5344CB8AC3E}">
        <p14:creationId xmlns:p14="http://schemas.microsoft.com/office/powerpoint/2010/main" val="2166772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610CC1FE-4EC3-4FE2-A4DF-F8F228B51DCA}"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2407C1-0A89-47AA-9E89-7C3B542AFE47}" type="slidenum">
              <a:rPr lang="id-ID" altLang="en-US"/>
              <a:pPr/>
              <a:t>‹#›</a:t>
            </a:fld>
            <a:endParaRPr lang="id-ID" altLang="en-US"/>
          </a:p>
        </p:txBody>
      </p:sp>
    </p:spTree>
    <p:extLst>
      <p:ext uri="{BB962C8B-B14F-4D97-AF65-F5344CB8AC3E}">
        <p14:creationId xmlns:p14="http://schemas.microsoft.com/office/powerpoint/2010/main" val="3882994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0BCDBF-238A-42F2-96BB-2DA0759FC864}"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026CE59-CF23-489C-9CBC-F83540E395F5}" type="slidenum">
              <a:rPr lang="id-ID" altLang="en-US"/>
              <a:pPr/>
              <a:t>‹#›</a:t>
            </a:fld>
            <a:endParaRPr lang="id-ID" altLang="en-US"/>
          </a:p>
        </p:txBody>
      </p:sp>
    </p:spTree>
    <p:extLst>
      <p:ext uri="{BB962C8B-B14F-4D97-AF65-F5344CB8AC3E}">
        <p14:creationId xmlns:p14="http://schemas.microsoft.com/office/powerpoint/2010/main" val="906404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D1A19922-3A1A-44F3-8609-2976A7DCBC37}"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C82F680-F272-4FAA-855F-9E6057E68AD3}" type="slidenum">
              <a:rPr lang="id-ID" altLang="en-US"/>
              <a:pPr/>
              <a:t>‹#›</a:t>
            </a:fld>
            <a:endParaRPr lang="id-ID" altLang="en-US"/>
          </a:p>
        </p:txBody>
      </p:sp>
    </p:spTree>
    <p:extLst>
      <p:ext uri="{BB962C8B-B14F-4D97-AF65-F5344CB8AC3E}">
        <p14:creationId xmlns:p14="http://schemas.microsoft.com/office/powerpoint/2010/main" val="397328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44943071-8188-4B16-A6C6-D2C2F841E3E6}" type="datetimeFigureOut">
              <a:rPr lang="id-ID">
                <a:solidFill>
                  <a:prstClr val="black">
                    <a:tint val="75000"/>
                  </a:prstClr>
                </a:solidFill>
              </a:rPr>
              <a:pPr>
                <a:defRPr/>
              </a:pPr>
              <a:t>25/08/2019</a:t>
            </a:fld>
            <a:endParaRPr lang="id-ID">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8C5679E-A1B4-400E-BB46-70B23C8540BC}" type="slidenum">
              <a:rPr lang="id-ID" altLang="en-US"/>
              <a:pPr/>
              <a:t>‹#›</a:t>
            </a:fld>
            <a:endParaRPr lang="id-ID" altLang="en-US"/>
          </a:p>
        </p:txBody>
      </p:sp>
    </p:spTree>
    <p:extLst>
      <p:ext uri="{BB962C8B-B14F-4D97-AF65-F5344CB8AC3E}">
        <p14:creationId xmlns:p14="http://schemas.microsoft.com/office/powerpoint/2010/main" val="4159657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6DD5ADF-D533-4523-B926-722A2663C94E}" type="datetimeFigureOut">
              <a:rPr lang="id-ID">
                <a:solidFill>
                  <a:prstClr val="black">
                    <a:tint val="75000"/>
                  </a:prstClr>
                </a:solidFill>
              </a:rPr>
              <a:pPr>
                <a:defRPr/>
              </a:pPr>
              <a:t>25/08/2019</a:t>
            </a:fld>
            <a:endParaRPr lang="id-ID">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C9D33DAF-EA18-4F81-BE85-450FE025BC02}" type="slidenum">
              <a:rPr lang="id-ID" altLang="en-US"/>
              <a:pPr/>
              <a:t>‹#›</a:t>
            </a:fld>
            <a:endParaRPr lang="id-ID" altLang="en-US"/>
          </a:p>
        </p:txBody>
      </p:sp>
    </p:spTree>
    <p:extLst>
      <p:ext uri="{BB962C8B-B14F-4D97-AF65-F5344CB8AC3E}">
        <p14:creationId xmlns:p14="http://schemas.microsoft.com/office/powerpoint/2010/main" val="37450696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405821-97A5-47D8-BFB2-3F53204C328C}" type="datetimeFigureOut">
              <a:rPr lang="id-ID">
                <a:solidFill>
                  <a:prstClr val="black">
                    <a:tint val="75000"/>
                  </a:prstClr>
                </a:solidFill>
              </a:rPr>
              <a:pPr>
                <a:defRPr/>
              </a:pPr>
              <a:t>25/08/2019</a:t>
            </a:fld>
            <a:endParaRPr lang="id-ID">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1EA9A2A-3751-4AFD-BE7E-BA41B5773547}" type="slidenum">
              <a:rPr lang="id-ID" altLang="en-US"/>
              <a:pPr/>
              <a:t>‹#›</a:t>
            </a:fld>
            <a:endParaRPr lang="id-ID" altLang="en-US"/>
          </a:p>
        </p:txBody>
      </p:sp>
    </p:spTree>
    <p:extLst>
      <p:ext uri="{BB962C8B-B14F-4D97-AF65-F5344CB8AC3E}">
        <p14:creationId xmlns:p14="http://schemas.microsoft.com/office/powerpoint/2010/main" val="318995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E19B82-6662-47B6-9752-210B71C73D63}" type="datetime1">
              <a:rPr lang="en-US"/>
              <a:pPr>
                <a:defRPr/>
              </a:pPr>
              <a:t>8/25/2019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6" name="Slide Number Placeholder 5"/>
          <p:cNvSpPr>
            <a:spLocks noGrp="1"/>
          </p:cNvSpPr>
          <p:nvPr>
            <p:ph type="sldNum" sz="quarter" idx="12"/>
          </p:nvPr>
        </p:nvSpPr>
        <p:spPr/>
        <p:txBody>
          <a:bodyPr/>
          <a:lstStyle>
            <a:lvl1pPr>
              <a:defRPr/>
            </a:lvl1pPr>
          </a:lstStyle>
          <a:p>
            <a:pPr>
              <a:defRPr/>
            </a:pPr>
            <a:fld id="{B2554E52-629D-4874-8D7C-37AD2D015F4F}" type="slidenum">
              <a:rPr lang="en-US"/>
              <a:pPr>
                <a:defRPr/>
              </a:pPr>
              <a:t>‹#›</a:t>
            </a:fld>
            <a:endParaRPr lang="en-US"/>
          </a:p>
        </p:txBody>
      </p:sp>
    </p:spTree>
  </p:cSld>
  <p:clrMapOvr>
    <a:masterClrMapping/>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61AA5C-B89A-416A-B4FE-237C1AB65E86}"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6DC8F66-1B29-498A-89E0-59715881AB8C}" type="slidenum">
              <a:rPr lang="id-ID" altLang="en-US"/>
              <a:pPr/>
              <a:t>‹#›</a:t>
            </a:fld>
            <a:endParaRPr lang="id-ID" altLang="en-US"/>
          </a:p>
        </p:txBody>
      </p:sp>
    </p:spTree>
    <p:extLst>
      <p:ext uri="{BB962C8B-B14F-4D97-AF65-F5344CB8AC3E}">
        <p14:creationId xmlns:p14="http://schemas.microsoft.com/office/powerpoint/2010/main" val="33920271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E77EA3-6A4C-4E7E-8A99-C92C87DFFC65}"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610C898-E55D-46DC-A1AA-E81DB83E0573}" type="slidenum">
              <a:rPr lang="id-ID" altLang="en-US"/>
              <a:pPr/>
              <a:t>‹#›</a:t>
            </a:fld>
            <a:endParaRPr lang="id-ID" altLang="en-US"/>
          </a:p>
        </p:txBody>
      </p:sp>
    </p:spTree>
    <p:extLst>
      <p:ext uri="{BB962C8B-B14F-4D97-AF65-F5344CB8AC3E}">
        <p14:creationId xmlns:p14="http://schemas.microsoft.com/office/powerpoint/2010/main" val="23050310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FF29C393-57D5-4C56-B8C1-F3EBA8C3803F}"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D07A0C-6F78-47E2-8425-203844B814F3}" type="slidenum">
              <a:rPr lang="id-ID" altLang="en-US"/>
              <a:pPr/>
              <a:t>‹#›</a:t>
            </a:fld>
            <a:endParaRPr lang="id-ID" altLang="en-US"/>
          </a:p>
        </p:txBody>
      </p:sp>
    </p:spTree>
    <p:extLst>
      <p:ext uri="{BB962C8B-B14F-4D97-AF65-F5344CB8AC3E}">
        <p14:creationId xmlns:p14="http://schemas.microsoft.com/office/powerpoint/2010/main" val="1906298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AE3330FB-58C8-46F3-8790-E6E52ABBE5B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2B6C603-CBC3-45D1-8429-1F7367BC9DB5}" type="slidenum">
              <a:rPr lang="id-ID" altLang="en-US"/>
              <a:pPr/>
              <a:t>‹#›</a:t>
            </a:fld>
            <a:endParaRPr lang="id-ID" altLang="en-US"/>
          </a:p>
        </p:txBody>
      </p:sp>
    </p:spTree>
    <p:extLst>
      <p:ext uri="{BB962C8B-B14F-4D97-AF65-F5344CB8AC3E}">
        <p14:creationId xmlns:p14="http://schemas.microsoft.com/office/powerpoint/2010/main" val="20633739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D:\kerjaan_4_belom di burn\jpg\ut manual book\enter.png">
            <a:hlinkClick r:id="rId2" action="ppaction://hlinksldjump"/>
          </p:cNvPr>
          <p:cNvPicPr>
            <a:picLocks noChangeAspect="1" noChangeArrowheads="1"/>
          </p:cNvPicPr>
          <p:nvPr userDrawn="1"/>
        </p:nvPicPr>
        <p:blipFill>
          <a:blip r:embed="rId3" cstate="print"/>
          <a:srcRect/>
          <a:stretch>
            <a:fillRect/>
          </a:stretch>
        </p:blipFill>
        <p:spPr bwMode="auto">
          <a:xfrm>
            <a:off x="7567613" y="5711825"/>
            <a:ext cx="692150" cy="3571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4" name="Date Placeholder 3"/>
          <p:cNvSpPr>
            <a:spLocks noGrp="1"/>
          </p:cNvSpPr>
          <p:nvPr>
            <p:ph type="dt" sz="half" idx="10"/>
          </p:nvPr>
        </p:nvSpPr>
        <p:spPr/>
        <p:txBody>
          <a:bodyPr/>
          <a:lstStyle>
            <a:lvl1pPr>
              <a:defRPr/>
            </a:lvl1pPr>
          </a:lstStyle>
          <a:p>
            <a:pPr>
              <a:defRPr/>
            </a:pPr>
            <a:fld id="{8C2FE51B-A688-49B8-A1FE-81E4A7C252F9}"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6F9A6E4-45BD-4D33-BC00-013CD2D4A3AD}" type="slidenum">
              <a:rPr lang="id-ID" altLang="en-US"/>
              <a:pPr/>
              <a:t>‹#›</a:t>
            </a:fld>
            <a:endParaRPr lang="id-ID" altLang="en-US"/>
          </a:p>
        </p:txBody>
      </p:sp>
    </p:spTree>
    <p:extLst>
      <p:ext uri="{BB962C8B-B14F-4D97-AF65-F5344CB8AC3E}">
        <p14:creationId xmlns:p14="http://schemas.microsoft.com/office/powerpoint/2010/main" val="10884683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610CC1FE-4EC3-4FE2-A4DF-F8F228B51DCA}"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2407C1-0A89-47AA-9E89-7C3B542AFE47}" type="slidenum">
              <a:rPr lang="id-ID" altLang="en-US"/>
              <a:pPr/>
              <a:t>‹#›</a:t>
            </a:fld>
            <a:endParaRPr lang="id-ID" altLang="en-US"/>
          </a:p>
        </p:txBody>
      </p:sp>
    </p:spTree>
    <p:extLst>
      <p:ext uri="{BB962C8B-B14F-4D97-AF65-F5344CB8AC3E}">
        <p14:creationId xmlns:p14="http://schemas.microsoft.com/office/powerpoint/2010/main" val="2495773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0BCDBF-238A-42F2-96BB-2DA0759FC864}"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026CE59-CF23-489C-9CBC-F83540E395F5}" type="slidenum">
              <a:rPr lang="id-ID" altLang="en-US"/>
              <a:pPr/>
              <a:t>‹#›</a:t>
            </a:fld>
            <a:endParaRPr lang="id-ID" altLang="en-US"/>
          </a:p>
        </p:txBody>
      </p:sp>
    </p:spTree>
    <p:extLst>
      <p:ext uri="{BB962C8B-B14F-4D97-AF65-F5344CB8AC3E}">
        <p14:creationId xmlns:p14="http://schemas.microsoft.com/office/powerpoint/2010/main" val="15353160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D1A19922-3A1A-44F3-8609-2976A7DCBC37}"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C82F680-F272-4FAA-855F-9E6057E68AD3}" type="slidenum">
              <a:rPr lang="id-ID" altLang="en-US"/>
              <a:pPr/>
              <a:t>‹#›</a:t>
            </a:fld>
            <a:endParaRPr lang="id-ID" altLang="en-US"/>
          </a:p>
        </p:txBody>
      </p:sp>
    </p:spTree>
    <p:extLst>
      <p:ext uri="{BB962C8B-B14F-4D97-AF65-F5344CB8AC3E}">
        <p14:creationId xmlns:p14="http://schemas.microsoft.com/office/powerpoint/2010/main" val="77606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44943071-8188-4B16-A6C6-D2C2F841E3E6}" type="datetimeFigureOut">
              <a:rPr lang="id-ID">
                <a:solidFill>
                  <a:prstClr val="black">
                    <a:tint val="75000"/>
                  </a:prstClr>
                </a:solidFill>
              </a:rPr>
              <a:pPr>
                <a:defRPr/>
              </a:pPr>
              <a:t>25/08/2019</a:t>
            </a:fld>
            <a:endParaRPr lang="id-ID">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8C5679E-A1B4-400E-BB46-70B23C8540BC}" type="slidenum">
              <a:rPr lang="id-ID" altLang="en-US"/>
              <a:pPr/>
              <a:t>‹#›</a:t>
            </a:fld>
            <a:endParaRPr lang="id-ID" altLang="en-US"/>
          </a:p>
        </p:txBody>
      </p:sp>
    </p:spTree>
    <p:extLst>
      <p:ext uri="{BB962C8B-B14F-4D97-AF65-F5344CB8AC3E}">
        <p14:creationId xmlns:p14="http://schemas.microsoft.com/office/powerpoint/2010/main" val="2574500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6DD5ADF-D533-4523-B926-722A2663C94E}" type="datetimeFigureOut">
              <a:rPr lang="id-ID">
                <a:solidFill>
                  <a:prstClr val="black">
                    <a:tint val="75000"/>
                  </a:prstClr>
                </a:solidFill>
              </a:rPr>
              <a:pPr>
                <a:defRPr/>
              </a:pPr>
              <a:t>25/08/2019</a:t>
            </a:fld>
            <a:endParaRPr lang="id-ID">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C9D33DAF-EA18-4F81-BE85-450FE025BC02}" type="slidenum">
              <a:rPr lang="id-ID" altLang="en-US"/>
              <a:pPr/>
              <a:t>‹#›</a:t>
            </a:fld>
            <a:endParaRPr lang="id-ID" altLang="en-US"/>
          </a:p>
        </p:txBody>
      </p:sp>
    </p:spTree>
    <p:extLst>
      <p:ext uri="{BB962C8B-B14F-4D97-AF65-F5344CB8AC3E}">
        <p14:creationId xmlns:p14="http://schemas.microsoft.com/office/powerpoint/2010/main" val="304272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E51E9F-31C3-498F-8984-2A54450DFE3D}" type="datetime1">
              <a:rPr lang="en-US"/>
              <a:pPr>
                <a:defRPr/>
              </a:pPr>
              <a:t>8/25/2019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7" name="Slide Number Placeholder 5"/>
          <p:cNvSpPr>
            <a:spLocks noGrp="1"/>
          </p:cNvSpPr>
          <p:nvPr>
            <p:ph type="sldNum" sz="quarter" idx="12"/>
          </p:nvPr>
        </p:nvSpPr>
        <p:spPr/>
        <p:txBody>
          <a:bodyPr/>
          <a:lstStyle>
            <a:lvl1pPr>
              <a:defRPr/>
            </a:lvl1pPr>
          </a:lstStyle>
          <a:p>
            <a:pPr>
              <a:defRPr/>
            </a:pPr>
            <a:fld id="{997EF733-E674-4F07-A77D-F56ECF9EDA10}" type="slidenum">
              <a:rPr lang="en-US"/>
              <a:pPr>
                <a:defRPr/>
              </a:pPr>
              <a:t>‹#›</a:t>
            </a:fld>
            <a:endParaRPr lang="en-US"/>
          </a:p>
        </p:txBody>
      </p:sp>
    </p:spTree>
  </p:cSld>
  <p:clrMapOvr>
    <a:masterClrMapping/>
  </p:clrMapOvr>
  <p:transition>
    <p:wedg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405821-97A5-47D8-BFB2-3F53204C328C}" type="datetimeFigureOut">
              <a:rPr lang="id-ID">
                <a:solidFill>
                  <a:prstClr val="black">
                    <a:tint val="75000"/>
                  </a:prstClr>
                </a:solidFill>
              </a:rPr>
              <a:pPr>
                <a:defRPr/>
              </a:pPr>
              <a:t>25/08/2019</a:t>
            </a:fld>
            <a:endParaRPr lang="id-ID">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1EA9A2A-3751-4AFD-BE7E-BA41B5773547}" type="slidenum">
              <a:rPr lang="id-ID" altLang="en-US"/>
              <a:pPr/>
              <a:t>‹#›</a:t>
            </a:fld>
            <a:endParaRPr lang="id-ID" altLang="en-US"/>
          </a:p>
        </p:txBody>
      </p:sp>
    </p:spTree>
    <p:extLst>
      <p:ext uri="{BB962C8B-B14F-4D97-AF65-F5344CB8AC3E}">
        <p14:creationId xmlns:p14="http://schemas.microsoft.com/office/powerpoint/2010/main" val="22664931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61AA5C-B89A-416A-B4FE-237C1AB65E86}"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6DC8F66-1B29-498A-89E0-59715881AB8C}" type="slidenum">
              <a:rPr lang="id-ID" altLang="en-US"/>
              <a:pPr/>
              <a:t>‹#›</a:t>
            </a:fld>
            <a:endParaRPr lang="id-ID" altLang="en-US"/>
          </a:p>
        </p:txBody>
      </p:sp>
    </p:spTree>
    <p:extLst>
      <p:ext uri="{BB962C8B-B14F-4D97-AF65-F5344CB8AC3E}">
        <p14:creationId xmlns:p14="http://schemas.microsoft.com/office/powerpoint/2010/main" val="31549609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E77EA3-6A4C-4E7E-8A99-C92C87DFFC65}" type="datetimeFigureOut">
              <a:rPr lang="id-ID">
                <a:solidFill>
                  <a:prstClr val="black">
                    <a:tint val="75000"/>
                  </a:prstClr>
                </a:solidFill>
              </a:rPr>
              <a:pPr>
                <a:defRPr/>
              </a:pPr>
              <a:t>25/08/2019</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610C898-E55D-46DC-A1AA-E81DB83E0573}" type="slidenum">
              <a:rPr lang="id-ID" altLang="en-US"/>
              <a:pPr/>
              <a:t>‹#›</a:t>
            </a:fld>
            <a:endParaRPr lang="id-ID" altLang="en-US"/>
          </a:p>
        </p:txBody>
      </p:sp>
    </p:spTree>
    <p:extLst>
      <p:ext uri="{BB962C8B-B14F-4D97-AF65-F5344CB8AC3E}">
        <p14:creationId xmlns:p14="http://schemas.microsoft.com/office/powerpoint/2010/main" val="19994689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FF29C393-57D5-4C56-B8C1-F3EBA8C3803F}"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D07A0C-6F78-47E2-8425-203844B814F3}" type="slidenum">
              <a:rPr lang="id-ID" altLang="en-US"/>
              <a:pPr/>
              <a:t>‹#›</a:t>
            </a:fld>
            <a:endParaRPr lang="id-ID" altLang="en-US"/>
          </a:p>
        </p:txBody>
      </p:sp>
    </p:spTree>
    <p:extLst>
      <p:ext uri="{BB962C8B-B14F-4D97-AF65-F5344CB8AC3E}">
        <p14:creationId xmlns:p14="http://schemas.microsoft.com/office/powerpoint/2010/main" val="1524786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AE3330FB-58C8-46F3-8790-E6E52ABBE5B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2B6C603-CBC3-45D1-8429-1F7367BC9DB5}" type="slidenum">
              <a:rPr lang="id-ID" altLang="en-US"/>
              <a:pPr/>
              <a:t>‹#›</a:t>
            </a:fld>
            <a:endParaRPr lang="id-ID" altLang="en-US"/>
          </a:p>
        </p:txBody>
      </p:sp>
    </p:spTree>
    <p:extLst>
      <p:ext uri="{BB962C8B-B14F-4D97-AF65-F5344CB8AC3E}">
        <p14:creationId xmlns:p14="http://schemas.microsoft.com/office/powerpoint/2010/main" val="325767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A84B4B8-A1D0-4146-ACE9-FE4992A064A9}" type="datetime1">
              <a:rPr lang="en-US"/>
              <a:pPr>
                <a:defRPr/>
              </a:pPr>
              <a:t>8/25/2019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9" name="Slide Number Placeholder 5"/>
          <p:cNvSpPr>
            <a:spLocks noGrp="1"/>
          </p:cNvSpPr>
          <p:nvPr>
            <p:ph type="sldNum" sz="quarter" idx="12"/>
          </p:nvPr>
        </p:nvSpPr>
        <p:spPr/>
        <p:txBody>
          <a:bodyPr/>
          <a:lstStyle>
            <a:lvl1pPr>
              <a:defRPr/>
            </a:lvl1pPr>
          </a:lstStyle>
          <a:p>
            <a:pPr>
              <a:defRPr/>
            </a:pPr>
            <a:fld id="{A301EE76-263E-4A71-8E56-6895BCC86E35}" type="slidenum">
              <a:rPr lang="en-US"/>
              <a:pPr>
                <a:defRPr/>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29DA5E-04BA-4BB4-B51B-FC877CCE4F83}" type="datetime1">
              <a:rPr lang="en-US"/>
              <a:pPr>
                <a:defRPr/>
              </a:pPr>
              <a:t>8/25/2019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5" name="Slide Number Placeholder 5"/>
          <p:cNvSpPr>
            <a:spLocks noGrp="1"/>
          </p:cNvSpPr>
          <p:nvPr>
            <p:ph type="sldNum" sz="quarter" idx="12"/>
          </p:nvPr>
        </p:nvSpPr>
        <p:spPr/>
        <p:txBody>
          <a:bodyPr/>
          <a:lstStyle>
            <a:lvl1pPr>
              <a:defRPr/>
            </a:lvl1pPr>
          </a:lstStyle>
          <a:p>
            <a:pPr>
              <a:defRPr/>
            </a:pPr>
            <a:fld id="{70E872B8-018F-49B9-A812-AEE54FE73B3B}" type="slidenum">
              <a:rPr lang="en-US"/>
              <a:pPr>
                <a:defRPr/>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FA3C01-F9BB-448D-970A-6D9C481AEE4E}" type="datetime1">
              <a:rPr lang="en-US"/>
              <a:pPr>
                <a:defRPr/>
              </a:pPr>
              <a:t>8/25/2019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4" name="Slide Number Placeholder 5"/>
          <p:cNvSpPr>
            <a:spLocks noGrp="1"/>
          </p:cNvSpPr>
          <p:nvPr>
            <p:ph type="sldNum" sz="quarter" idx="12"/>
          </p:nvPr>
        </p:nvSpPr>
        <p:spPr/>
        <p:txBody>
          <a:bodyPr/>
          <a:lstStyle>
            <a:lvl1pPr>
              <a:defRPr/>
            </a:lvl1pPr>
          </a:lstStyle>
          <a:p>
            <a:pPr>
              <a:defRPr/>
            </a:pPr>
            <a:fld id="{B9DF6520-999C-46E6-BA1D-33500C7FF8DA}" type="slidenum">
              <a:rPr lang="en-US"/>
              <a:pPr>
                <a:defRPr/>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791736-F68B-4743-985A-DA3903CE86A0}" type="datetime1">
              <a:rPr lang="en-US"/>
              <a:pPr>
                <a:defRPr/>
              </a:pPr>
              <a:t>8/25/2019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7" name="Slide Number Placeholder 5"/>
          <p:cNvSpPr>
            <a:spLocks noGrp="1"/>
          </p:cNvSpPr>
          <p:nvPr>
            <p:ph type="sldNum" sz="quarter" idx="12"/>
          </p:nvPr>
        </p:nvSpPr>
        <p:spPr/>
        <p:txBody>
          <a:bodyPr/>
          <a:lstStyle>
            <a:lvl1pPr>
              <a:defRPr/>
            </a:lvl1pPr>
          </a:lstStyle>
          <a:p>
            <a:pPr>
              <a:defRPr/>
            </a:pPr>
            <a:fld id="{F543CC10-F8BB-4BEB-96DA-74484F8A2661}" type="slidenum">
              <a:rPr lang="en-US"/>
              <a:pPr>
                <a:defRPr/>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B37442-8825-4B37-9C07-95B2DB59E64C}" type="datetime1">
              <a:rPr lang="en-US"/>
              <a:pPr>
                <a:defRPr/>
              </a:pPr>
              <a:t>8/25/2019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Universitas Terbuka 2 - 5 Februari 2014</a:t>
            </a:r>
          </a:p>
        </p:txBody>
      </p:sp>
      <p:sp>
        <p:nvSpPr>
          <p:cNvPr id="7" name="Slide Number Placeholder 5"/>
          <p:cNvSpPr>
            <a:spLocks noGrp="1"/>
          </p:cNvSpPr>
          <p:nvPr>
            <p:ph type="sldNum" sz="quarter" idx="12"/>
          </p:nvPr>
        </p:nvSpPr>
        <p:spPr/>
        <p:txBody>
          <a:bodyPr/>
          <a:lstStyle>
            <a:lvl1pPr>
              <a:defRPr/>
            </a:lvl1pPr>
          </a:lstStyle>
          <a:p>
            <a:pPr>
              <a:defRPr/>
            </a:pPr>
            <a:fld id="{23031056-9370-4FFD-A227-FB9B3EF965E5}" type="slidenum">
              <a:rPr lang="en-US"/>
              <a:pPr>
                <a:defRPr/>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0" y="5429250"/>
            <a:ext cx="9134475" cy="1428750"/>
          </a:xfrm>
          <a:prstGeom prst="rect">
            <a:avLst/>
          </a:prstGeom>
          <a:noFill/>
          <a:ln w="9525">
            <a:noFill/>
            <a:miter lim="800000"/>
            <a:headEnd/>
            <a:tailEnd/>
          </a:ln>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A53D532-3141-4B6E-AC5F-65FAA31B2DF9}" type="datetime1">
              <a:rPr lang="en-US"/>
              <a:pPr>
                <a:defRPr/>
              </a:pPr>
              <a:t>8/25/2019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i="0" u="none">
                <a:solidFill>
                  <a:schemeClr val="tx1">
                    <a:tint val="75000"/>
                  </a:schemeClr>
                </a:solidFill>
                <a:latin typeface="+mn-lt"/>
                <a:cs typeface="+mn-cs"/>
              </a:defRPr>
            </a:lvl1pPr>
          </a:lstStyle>
          <a:p>
            <a:pPr>
              <a:defRPr/>
            </a:pPr>
            <a:r>
              <a:rPr lang="en-US"/>
              <a:t>Universitas Terbuka 2 - 5 Februari 2014</a:t>
            </a:r>
          </a:p>
        </p:txBody>
      </p:sp>
      <p:grpSp>
        <p:nvGrpSpPr>
          <p:cNvPr id="1029" name="Group 32"/>
          <p:cNvGrpSpPr>
            <a:grpSpLocks/>
          </p:cNvGrpSpPr>
          <p:nvPr/>
        </p:nvGrpSpPr>
        <p:grpSpPr bwMode="auto">
          <a:xfrm>
            <a:off x="0" y="0"/>
            <a:ext cx="9144000" cy="6858000"/>
            <a:chOff x="0" y="0"/>
            <a:chExt cx="9144001" cy="6858000"/>
          </a:xfrm>
        </p:grpSpPr>
        <p:sp>
          <p:nvSpPr>
            <p:cNvPr id="8" name="Rectangle 7"/>
            <p:cNvSpPr/>
            <p:nvPr userDrawn="1"/>
          </p:nvSpPr>
          <p:spPr>
            <a:xfrm>
              <a:off x="0"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9"/>
            <p:cNvSpPr>
              <a:spLocks/>
            </p:cNvSpPr>
            <p:nvPr userDrawn="1"/>
          </p:nvSpPr>
          <p:spPr bwMode="auto">
            <a:xfrm>
              <a:off x="7543801"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lumMod val="50000"/>
              </a:schemeClr>
            </a:solidFill>
            <a:ln w="9525">
              <a:noFill/>
              <a:round/>
              <a:headEnd/>
              <a:tailEnd/>
            </a:ln>
          </p:spPr>
          <p:txBody>
            <a:bodyPr/>
            <a:lstStyle/>
            <a:p>
              <a:pPr fontAlgn="auto">
                <a:spcBef>
                  <a:spcPts val="0"/>
                </a:spcBef>
                <a:spcAft>
                  <a:spcPts val="0"/>
                </a:spcAft>
                <a:defRPr/>
              </a:pPr>
              <a:endParaRPr lang="en-US">
                <a:solidFill>
                  <a:schemeClr val="accent4">
                    <a:lumMod val="50000"/>
                  </a:schemeClr>
                </a:solidFill>
                <a:latin typeface="+mn-lt"/>
                <a:cs typeface="+mn-cs"/>
              </a:endParaRPr>
            </a:p>
          </p:txBody>
        </p:sp>
      </p:grpSp>
      <p:pic>
        <p:nvPicPr>
          <p:cNvPr id="1030" name="Picture 4"/>
          <p:cNvPicPr>
            <a:picLocks noChangeAspect="1" noChangeArrowheads="1"/>
          </p:cNvPicPr>
          <p:nvPr/>
        </p:nvPicPr>
        <p:blipFill>
          <a:blip r:embed="rId14" cstate="print"/>
          <a:srcRect/>
          <a:stretch>
            <a:fillRect/>
          </a:stretch>
        </p:blipFill>
        <p:spPr bwMode="auto">
          <a:xfrm>
            <a:off x="0" y="5391150"/>
            <a:ext cx="9144000" cy="146685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C0FA4D4-5016-48BE-BCC7-A3FC11DCD799}" type="slidenum">
              <a:rPr lang="en-US"/>
              <a:pPr>
                <a:defRPr/>
              </a:pPr>
              <a:t>‹#›</a:t>
            </a:fld>
            <a:endParaRPr lang="en-US"/>
          </a:p>
        </p:txBody>
      </p:sp>
      <p:sp>
        <p:nvSpPr>
          <p:cNvPr id="103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4" name="Group 11"/>
          <p:cNvGrpSpPr>
            <a:grpSpLocks/>
          </p:cNvGrpSpPr>
          <p:nvPr/>
        </p:nvGrpSpPr>
        <p:grpSpPr bwMode="auto">
          <a:xfrm>
            <a:off x="0" y="2854325"/>
            <a:ext cx="3581400" cy="4003675"/>
            <a:chOff x="0" y="2533588"/>
            <a:chExt cx="8022336" cy="8966516"/>
          </a:xfrm>
        </p:grpSpPr>
        <p:sp>
          <p:nvSpPr>
            <p:cNvPr id="13" name="Freeform 7"/>
            <p:cNvSpPr>
              <a:spLocks/>
            </p:cNvSpPr>
            <p:nvPr userDrawn="1"/>
          </p:nvSpPr>
          <p:spPr bwMode="auto">
            <a:xfrm>
              <a:off x="0" y="2533588"/>
              <a:ext cx="4128517" cy="2513612"/>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4" name="Freeform 8"/>
            <p:cNvSpPr>
              <a:spLocks/>
            </p:cNvSpPr>
            <p:nvPr userDrawn="1"/>
          </p:nvSpPr>
          <p:spPr bwMode="auto">
            <a:xfrm>
              <a:off x="0" y="4979648"/>
              <a:ext cx="3182621" cy="6520456"/>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 name="Freeform 10"/>
            <p:cNvSpPr>
              <a:spLocks/>
            </p:cNvSpPr>
            <p:nvPr userDrawn="1"/>
          </p:nvSpPr>
          <p:spPr bwMode="auto">
            <a:xfrm>
              <a:off x="1504189" y="5587609"/>
              <a:ext cx="6518147" cy="5912495"/>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grpSp>
      <p:pic>
        <p:nvPicPr>
          <p:cNvPr id="1035" name="Picture 3"/>
          <p:cNvPicPr>
            <a:picLocks noChangeAspect="1" noChangeArrowheads="1"/>
          </p:cNvPicPr>
          <p:nvPr/>
        </p:nvPicPr>
        <p:blipFill>
          <a:blip r:embed="rId15" cstate="print"/>
          <a:srcRect/>
          <a:stretch>
            <a:fillRect/>
          </a:stretch>
        </p:blipFill>
        <p:spPr bwMode="auto">
          <a:xfrm>
            <a:off x="7258050" y="400050"/>
            <a:ext cx="1352550" cy="1200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p:wedge/>
  </p:transition>
  <p:timing>
    <p:tnLst>
      <p:par>
        <p:cTn id="1" dur="indefinite" restart="never" nodeType="tmRoot"/>
      </p:par>
    </p:tnLst>
  </p:timing>
  <p:hf hdr="0" ftr="0" dt="0"/>
  <p:txStyles>
    <p:titleStyle>
      <a:lvl1pPr algn="l" rtl="0" eaLnBrk="0" fontAlgn="base" hangingPunct="0">
        <a:spcBef>
          <a:spcPct val="0"/>
        </a:spcBef>
        <a:spcAft>
          <a:spcPct val="0"/>
        </a:spcAft>
        <a:defRPr sz="4000" kern="1200">
          <a:solidFill>
            <a:srgbClr val="253D75"/>
          </a:solidFill>
          <a:latin typeface="+mj-lt"/>
          <a:ea typeface="+mj-ea"/>
          <a:cs typeface="+mj-cs"/>
        </a:defRPr>
      </a:lvl1pPr>
      <a:lvl2pPr algn="l" rtl="0" eaLnBrk="0" fontAlgn="base" hangingPunct="0">
        <a:spcBef>
          <a:spcPct val="0"/>
        </a:spcBef>
        <a:spcAft>
          <a:spcPct val="0"/>
        </a:spcAft>
        <a:defRPr sz="4000">
          <a:solidFill>
            <a:srgbClr val="253D75"/>
          </a:solidFill>
          <a:latin typeface="Calibri" pitchFamily="34" charset="0"/>
        </a:defRPr>
      </a:lvl2pPr>
      <a:lvl3pPr algn="l" rtl="0" eaLnBrk="0" fontAlgn="base" hangingPunct="0">
        <a:spcBef>
          <a:spcPct val="0"/>
        </a:spcBef>
        <a:spcAft>
          <a:spcPct val="0"/>
        </a:spcAft>
        <a:defRPr sz="4000">
          <a:solidFill>
            <a:srgbClr val="253D75"/>
          </a:solidFill>
          <a:latin typeface="Calibri" pitchFamily="34" charset="0"/>
        </a:defRPr>
      </a:lvl3pPr>
      <a:lvl4pPr algn="l" rtl="0" eaLnBrk="0" fontAlgn="base" hangingPunct="0">
        <a:spcBef>
          <a:spcPct val="0"/>
        </a:spcBef>
        <a:spcAft>
          <a:spcPct val="0"/>
        </a:spcAft>
        <a:defRPr sz="4000">
          <a:solidFill>
            <a:srgbClr val="253D75"/>
          </a:solidFill>
          <a:latin typeface="Calibri" pitchFamily="34" charset="0"/>
        </a:defRPr>
      </a:lvl4pPr>
      <a:lvl5pPr algn="l" rtl="0" eaLnBrk="0" fontAlgn="base" hangingPunct="0">
        <a:spcBef>
          <a:spcPct val="0"/>
        </a:spcBef>
        <a:spcAft>
          <a:spcPct val="0"/>
        </a:spcAft>
        <a:defRPr sz="4000">
          <a:solidFill>
            <a:srgbClr val="253D75"/>
          </a:solidFill>
          <a:latin typeface="Calibri" pitchFamily="34" charset="0"/>
        </a:defRPr>
      </a:lvl5pPr>
      <a:lvl6pPr marL="457200" algn="l" rtl="0" fontAlgn="base">
        <a:spcBef>
          <a:spcPct val="0"/>
        </a:spcBef>
        <a:spcAft>
          <a:spcPct val="0"/>
        </a:spcAft>
        <a:defRPr sz="4000">
          <a:solidFill>
            <a:srgbClr val="253D75"/>
          </a:solidFill>
          <a:latin typeface="Calibri" pitchFamily="34" charset="0"/>
        </a:defRPr>
      </a:lvl6pPr>
      <a:lvl7pPr marL="914400" algn="l" rtl="0" fontAlgn="base">
        <a:spcBef>
          <a:spcPct val="0"/>
        </a:spcBef>
        <a:spcAft>
          <a:spcPct val="0"/>
        </a:spcAft>
        <a:defRPr sz="4000">
          <a:solidFill>
            <a:srgbClr val="253D75"/>
          </a:solidFill>
          <a:latin typeface="Calibri" pitchFamily="34" charset="0"/>
        </a:defRPr>
      </a:lvl7pPr>
      <a:lvl8pPr marL="1371600" algn="l" rtl="0" fontAlgn="base">
        <a:spcBef>
          <a:spcPct val="0"/>
        </a:spcBef>
        <a:spcAft>
          <a:spcPct val="0"/>
        </a:spcAft>
        <a:defRPr sz="4000">
          <a:solidFill>
            <a:srgbClr val="253D75"/>
          </a:solidFill>
          <a:latin typeface="Calibri" pitchFamily="34" charset="0"/>
        </a:defRPr>
      </a:lvl8pPr>
      <a:lvl9pPr marL="1828800" algn="l" rtl="0" fontAlgn="base">
        <a:spcBef>
          <a:spcPct val="0"/>
        </a:spcBef>
        <a:spcAft>
          <a:spcPct val="0"/>
        </a:spcAft>
        <a:defRPr sz="4000">
          <a:solidFill>
            <a:srgbClr val="253D75"/>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253D75"/>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rgbClr val="253D75"/>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253D75"/>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rgbClr val="253D75"/>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253D7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id-ID"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id-ID"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0F0CF13-668E-4F5D-B66D-877B7A0BE58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B7E71128-EF73-47FB-912E-A34D7EDEC98E}" type="slidenum">
              <a:rPr lang="id-ID" altLang="en-US"/>
              <a:pPr/>
              <a:t>‹#›</a:t>
            </a:fld>
            <a:endParaRPr lang="id-ID" altLang="en-US"/>
          </a:p>
        </p:txBody>
      </p:sp>
    </p:spTree>
    <p:extLst>
      <p:ext uri="{BB962C8B-B14F-4D97-AF65-F5344CB8AC3E}">
        <p14:creationId xmlns:p14="http://schemas.microsoft.com/office/powerpoint/2010/main" val="28581035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id-ID"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id-ID"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0F0CF13-668E-4F5D-B66D-877B7A0BE58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B7E71128-EF73-47FB-912E-A34D7EDEC98E}" type="slidenum">
              <a:rPr lang="id-ID" altLang="en-US"/>
              <a:pPr/>
              <a:t>‹#›</a:t>
            </a:fld>
            <a:endParaRPr lang="id-ID" altLang="en-US"/>
          </a:p>
        </p:txBody>
      </p:sp>
    </p:spTree>
    <p:extLst>
      <p:ext uri="{BB962C8B-B14F-4D97-AF65-F5344CB8AC3E}">
        <p14:creationId xmlns:p14="http://schemas.microsoft.com/office/powerpoint/2010/main" val="19603371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id-ID"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id-ID"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0F0CF13-668E-4F5D-B66D-877B7A0BE582}" type="datetimeFigureOut">
              <a:rPr lang="id-ID">
                <a:solidFill>
                  <a:prstClr val="black">
                    <a:tint val="75000"/>
                  </a:prstClr>
                </a:solidFill>
              </a:rPr>
              <a:pPr>
                <a:defRPr/>
              </a:pPr>
              <a:t>25/08/2019</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B7E71128-EF73-47FB-912E-A34D7EDEC98E}" type="slidenum">
              <a:rPr lang="id-ID" altLang="en-US"/>
              <a:pPr/>
              <a:t>‹#›</a:t>
            </a:fld>
            <a:endParaRPr lang="id-ID" altLang="en-US"/>
          </a:p>
        </p:txBody>
      </p:sp>
    </p:spTree>
    <p:extLst>
      <p:ext uri="{BB962C8B-B14F-4D97-AF65-F5344CB8AC3E}">
        <p14:creationId xmlns:p14="http://schemas.microsoft.com/office/powerpoint/2010/main" val="17432502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332656"/>
            <a:ext cx="8496944" cy="1714202"/>
          </a:xfrm>
        </p:spPr>
        <p:txBody>
          <a:bodyPr/>
          <a:lstStyle/>
          <a:p>
            <a:pPr marL="2117725" indent="-1831340">
              <a:spcAft>
                <a:spcPts val="0"/>
              </a:spcAft>
            </a:pPr>
            <a:endParaRPr lang="en-US" sz="2800" b="1" dirty="0">
              <a:effectLst/>
              <a:latin typeface="Times New Roman" panose="02020603050405020304" pitchFamily="18" charset="0"/>
              <a:ea typeface="Times New Roman" panose="02020603050405020304" pitchFamily="18" charset="0"/>
            </a:endParaRPr>
          </a:p>
        </p:txBody>
      </p:sp>
      <p:sp>
        <p:nvSpPr>
          <p:cNvPr id="6" name="Content Placeholder 5"/>
          <p:cNvSpPr>
            <a:spLocks noGrp="1"/>
          </p:cNvSpPr>
          <p:nvPr>
            <p:ph idx="1"/>
          </p:nvPr>
        </p:nvSpPr>
        <p:spPr>
          <a:xfrm>
            <a:off x="237623" y="1545207"/>
            <a:ext cx="8384209" cy="4811143"/>
          </a:xfrm>
        </p:spPr>
        <p:txBody>
          <a:bodyPr/>
          <a:lstStyle/>
          <a:p>
            <a:pPr marL="0" indent="0">
              <a:buNone/>
            </a:pPr>
            <a:endParaRPr lang="en-US" sz="3200" b="1" dirty="0" smtClean="0"/>
          </a:p>
          <a:p>
            <a:pPr marL="0" indent="0">
              <a:spcAft>
                <a:spcPts val="0"/>
              </a:spcAft>
              <a:buNone/>
            </a:pPr>
            <a:r>
              <a:rPr lang="en-US" sz="2800" b="1" dirty="0" smtClean="0">
                <a:latin typeface="Arial" panose="020B0604020202020204" pitchFamily="34" charset="0"/>
                <a:ea typeface="Times New Roman" panose="02020603050405020304" pitchFamily="18" charset="0"/>
              </a:rPr>
              <a:t>Effect </a:t>
            </a:r>
            <a:r>
              <a:rPr lang="en-US" sz="2800" b="1" dirty="0">
                <a:latin typeface="Arial" panose="020B0604020202020204" pitchFamily="34" charset="0"/>
                <a:ea typeface="Times New Roman" panose="02020603050405020304" pitchFamily="18" charset="0"/>
              </a:rPr>
              <a:t>of Academic Clinics on the Progress of Student Achievement at the </a:t>
            </a:r>
            <a:r>
              <a:rPr lang="id-ID" sz="2800" b="1" dirty="0">
                <a:latin typeface="Arial" panose="020B0604020202020204" pitchFamily="34" charset="0"/>
                <a:ea typeface="Times New Roman" panose="02020603050405020304" pitchFamily="18" charset="0"/>
              </a:rPr>
              <a:t>Universitas Terbuka</a:t>
            </a:r>
            <a:r>
              <a:rPr lang="en-US" sz="2800" b="1" dirty="0">
                <a:latin typeface="Arial" panose="020B0604020202020204" pitchFamily="34" charset="0"/>
                <a:ea typeface="Times New Roman" panose="02020603050405020304" pitchFamily="18" charset="0"/>
              </a:rPr>
              <a:t> Indonesia</a:t>
            </a:r>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endParaRPr lang="en-US" sz="2800" b="1" dirty="0">
              <a:latin typeface="Times New Roman" panose="02020603050405020304" pitchFamily="18" charset="0"/>
              <a:ea typeface="Times New Roman" panose="02020603050405020304" pitchFamily="18" charset="0"/>
            </a:endParaRPr>
          </a:p>
          <a:p>
            <a:pPr marL="0" indent="0" algn="r">
              <a:spcAft>
                <a:spcPts val="0"/>
              </a:spcAft>
              <a:buNone/>
            </a:pPr>
            <a:r>
              <a:rPr lang="en-US" sz="2800" dirty="0" err="1"/>
              <a:t>Hendrin</a:t>
            </a:r>
            <a:r>
              <a:rPr lang="en-US" sz="2800" dirty="0"/>
              <a:t> </a:t>
            </a:r>
            <a:r>
              <a:rPr lang="en-US" sz="2800" dirty="0" err="1"/>
              <a:t>Hariati</a:t>
            </a:r>
            <a:r>
              <a:rPr lang="en-US" sz="2800" dirty="0"/>
              <a:t> </a:t>
            </a:r>
            <a:r>
              <a:rPr lang="en-US" sz="2800" dirty="0" err="1"/>
              <a:t>Sawitri</a:t>
            </a:r>
            <a:endParaRPr lang="en-US" sz="2800" dirty="0"/>
          </a:p>
          <a:p>
            <a:pPr marL="0" indent="0" algn="r">
              <a:spcAft>
                <a:spcPts val="0"/>
              </a:spcAft>
              <a:buNone/>
            </a:pPr>
            <a:r>
              <a:rPr lang="en-US" sz="2800" dirty="0" err="1" smtClean="0"/>
              <a:t>Gede</a:t>
            </a:r>
            <a:r>
              <a:rPr lang="en-US" sz="2800" dirty="0" smtClean="0"/>
              <a:t> </a:t>
            </a:r>
            <a:r>
              <a:rPr lang="en-US" sz="2800" dirty="0" err="1" smtClean="0"/>
              <a:t>Suwardika</a:t>
            </a:r>
            <a:endParaRPr lang="en-US" sz="2800" dirty="0" smtClean="0"/>
          </a:p>
          <a:p>
            <a:pPr marL="0" indent="0" algn="r">
              <a:spcAft>
                <a:spcPts val="0"/>
              </a:spcAft>
              <a:buNone/>
            </a:pPr>
            <a:r>
              <a:rPr lang="en-US" sz="2800" dirty="0" smtClean="0"/>
              <a:t>2019</a:t>
            </a:r>
            <a:endParaRPr lang="en-US" sz="2800" dirty="0"/>
          </a:p>
        </p:txBody>
      </p:sp>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1</a:t>
            </a:fld>
            <a:endParaRPr lang="en-US"/>
          </a:p>
        </p:txBody>
      </p:sp>
    </p:spTree>
    <p:extLst>
      <p:ext uri="{BB962C8B-B14F-4D97-AF65-F5344CB8AC3E}">
        <p14:creationId xmlns:p14="http://schemas.microsoft.com/office/powerpoint/2010/main" val="2986835156"/>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2981" y="274638"/>
            <a:ext cx="5309420" cy="875736"/>
          </a:xfrm>
        </p:spPr>
        <p:style>
          <a:lnRef idx="3">
            <a:schemeClr val="lt1"/>
          </a:lnRef>
          <a:fillRef idx="1">
            <a:schemeClr val="accent1"/>
          </a:fillRef>
          <a:effectRef idx="1">
            <a:schemeClr val="accent1"/>
          </a:effectRef>
          <a:fontRef idx="minor">
            <a:schemeClr val="lt1"/>
          </a:fontRef>
        </p:style>
        <p:txBody>
          <a:bodyPr/>
          <a:lstStyle/>
          <a:p>
            <a:r>
              <a:rPr lang="en-US" b="1" dirty="0" smtClean="0">
                <a:latin typeface="Arial Narrow" pitchFamily="34" charset="0"/>
              </a:rPr>
              <a:t/>
            </a:r>
            <a:br>
              <a:rPr lang="en-US" b="1" dirty="0" smtClean="0">
                <a:latin typeface="Arial Narrow" pitchFamily="34" charset="0"/>
              </a:rPr>
            </a:br>
            <a:r>
              <a:rPr lang="en-US" b="1" dirty="0" smtClean="0">
                <a:latin typeface="Arial Narrow" pitchFamily="34" charset="0"/>
              </a:rPr>
              <a:t/>
            </a:r>
            <a:br>
              <a:rPr lang="en-US" b="1" dirty="0" smtClean="0">
                <a:latin typeface="Arial Narrow" pitchFamily="34" charset="0"/>
              </a:rPr>
            </a:br>
            <a:r>
              <a:rPr lang="en-US" b="1" dirty="0" smtClean="0">
                <a:solidFill>
                  <a:srgbClr val="FFFF00"/>
                </a:solidFill>
                <a:latin typeface="Arial Narrow" pitchFamily="34" charset="0"/>
              </a:rPr>
              <a:t>Data Analysis</a:t>
            </a:r>
            <a:br>
              <a:rPr lang="en-US" b="1" dirty="0" smtClean="0">
                <a:solidFill>
                  <a:srgbClr val="FFFF00"/>
                </a:solidFill>
                <a:latin typeface="Arial Narrow" pitchFamily="34" charset="0"/>
              </a:rPr>
            </a:br>
            <a:r>
              <a:rPr lang="en-US" b="1" dirty="0" smtClean="0">
                <a:latin typeface="Arial Narrow" pitchFamily="34" charset="0"/>
              </a:rPr>
              <a:t/>
            </a:r>
            <a:br>
              <a:rPr lang="en-US" b="1" dirty="0" smtClean="0">
                <a:latin typeface="Arial Narrow" pitchFamily="34" charset="0"/>
              </a:rPr>
            </a:br>
            <a:endParaRPr lang="en-US" dirty="0"/>
          </a:p>
        </p:txBody>
      </p:sp>
      <p:grpSp>
        <p:nvGrpSpPr>
          <p:cNvPr id="8" name="Group 7"/>
          <p:cNvGrpSpPr/>
          <p:nvPr/>
        </p:nvGrpSpPr>
        <p:grpSpPr>
          <a:xfrm>
            <a:off x="3783194" y="1794274"/>
            <a:ext cx="5253301" cy="4047189"/>
            <a:chOff x="6604923" y="2427175"/>
            <a:chExt cx="5011177" cy="3686349"/>
          </a:xfrm>
          <a:effectLst>
            <a:reflection blurRad="6350" stA="52000" endA="300" endPos="35000" dir="5400000" sy="-100000" algn="bl" rotWithShape="0"/>
          </a:effectLst>
        </p:grpSpPr>
        <p:sp>
          <p:nvSpPr>
            <p:cNvPr id="10" name="Freeform 9"/>
            <p:cNvSpPr/>
            <p:nvPr/>
          </p:nvSpPr>
          <p:spPr>
            <a:xfrm>
              <a:off x="6604923" y="2427175"/>
              <a:ext cx="4872374" cy="1211383"/>
            </a:xfrm>
            <a:custGeom>
              <a:avLst/>
              <a:gdLst>
                <a:gd name="connsiteX0" fmla="*/ 201901 w 1211383"/>
                <a:gd name="connsiteY0" fmla="*/ 0 h 6616313"/>
                <a:gd name="connsiteX1" fmla="*/ 1009482 w 1211383"/>
                <a:gd name="connsiteY1" fmla="*/ 0 h 6616313"/>
                <a:gd name="connsiteX2" fmla="*/ 1152248 w 1211383"/>
                <a:gd name="connsiteY2" fmla="*/ 59136 h 6616313"/>
                <a:gd name="connsiteX3" fmla="*/ 1211383 w 1211383"/>
                <a:gd name="connsiteY3" fmla="*/ 201902 h 6616313"/>
                <a:gd name="connsiteX4" fmla="*/ 1211383 w 1211383"/>
                <a:gd name="connsiteY4" fmla="*/ 6616313 h 6616313"/>
                <a:gd name="connsiteX5" fmla="*/ 1211383 w 1211383"/>
                <a:gd name="connsiteY5" fmla="*/ 6616313 h 6616313"/>
                <a:gd name="connsiteX6" fmla="*/ 1211383 w 1211383"/>
                <a:gd name="connsiteY6" fmla="*/ 6616313 h 6616313"/>
                <a:gd name="connsiteX7" fmla="*/ 0 w 1211383"/>
                <a:gd name="connsiteY7" fmla="*/ 6616313 h 6616313"/>
                <a:gd name="connsiteX8" fmla="*/ 0 w 1211383"/>
                <a:gd name="connsiteY8" fmla="*/ 6616313 h 6616313"/>
                <a:gd name="connsiteX9" fmla="*/ 0 w 1211383"/>
                <a:gd name="connsiteY9" fmla="*/ 6616313 h 6616313"/>
                <a:gd name="connsiteX10" fmla="*/ 0 w 1211383"/>
                <a:gd name="connsiteY10" fmla="*/ 201901 h 6616313"/>
                <a:gd name="connsiteX11" fmla="*/ 59136 w 1211383"/>
                <a:gd name="connsiteY11" fmla="*/ 59135 h 6616313"/>
                <a:gd name="connsiteX12" fmla="*/ 201902 w 1211383"/>
                <a:gd name="connsiteY12" fmla="*/ 0 h 6616313"/>
                <a:gd name="connsiteX13" fmla="*/ 201901 w 1211383"/>
                <a:gd name="connsiteY13" fmla="*/ 0 h 661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1383" h="6616313">
                  <a:moveTo>
                    <a:pt x="1211383" y="1102742"/>
                  </a:moveTo>
                  <a:lnTo>
                    <a:pt x="1211383" y="5513571"/>
                  </a:lnTo>
                  <a:cubicBezTo>
                    <a:pt x="1211383" y="5806033"/>
                    <a:pt x="1207488" y="6086523"/>
                    <a:pt x="1200556" y="6293328"/>
                  </a:cubicBezTo>
                  <a:cubicBezTo>
                    <a:pt x="1193623" y="6500133"/>
                    <a:pt x="1184221" y="6616310"/>
                    <a:pt x="1174417" y="6616310"/>
                  </a:cubicBezTo>
                  <a:lnTo>
                    <a:pt x="0" y="6616310"/>
                  </a:lnTo>
                  <a:lnTo>
                    <a:pt x="0" y="6616310"/>
                  </a:lnTo>
                  <a:lnTo>
                    <a:pt x="0" y="6616310"/>
                  </a:lnTo>
                  <a:lnTo>
                    <a:pt x="0" y="3"/>
                  </a:lnTo>
                  <a:lnTo>
                    <a:pt x="0" y="3"/>
                  </a:lnTo>
                  <a:lnTo>
                    <a:pt x="0" y="3"/>
                  </a:lnTo>
                  <a:lnTo>
                    <a:pt x="1174417" y="3"/>
                  </a:lnTo>
                  <a:cubicBezTo>
                    <a:pt x="1184221" y="3"/>
                    <a:pt x="1193623" y="116186"/>
                    <a:pt x="1200556" y="322991"/>
                  </a:cubicBezTo>
                  <a:cubicBezTo>
                    <a:pt x="1207488" y="529795"/>
                    <a:pt x="1211383" y="810280"/>
                    <a:pt x="1211383" y="1102747"/>
                  </a:cubicBezTo>
                  <a:lnTo>
                    <a:pt x="1211383" y="1102742"/>
                  </a:lnTo>
                  <a:close/>
                </a:path>
              </a:pathLst>
            </a:custGeom>
            <a:solidFill>
              <a:srgbClr val="FFE05D">
                <a:alpha val="89804"/>
              </a:srgbClr>
            </a:solidFill>
            <a:scene3d>
              <a:camera prst="orthographicFront"/>
              <a:lightRig rig="threePt" dir="t">
                <a:rot lat="0" lon="0" rev="7500000"/>
              </a:lightRig>
            </a:scene3d>
            <a:sp3d extrusionH="190500" prstMaterial="dkEdge">
              <a:bevelT w="135400" h="16350" prst="relaxedInset"/>
              <a:contourClr>
                <a:schemeClr val="bg1"/>
              </a:contourClr>
            </a:sp3d>
          </p:spPr>
          <p:style>
            <a:lnRef idx="1">
              <a:schemeClr val="accent1">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56033" tIns="81995" rIns="81994" bIns="81997" numCol="1" spcCol="1270" anchor="ctr" anchorCtr="0">
              <a:noAutofit/>
            </a:bodyPr>
            <a:lstStyle/>
            <a:p>
              <a:pPr marL="285750" lvl="1" indent="-285750" defTabSz="1600200" eaLnBrk="0" hangingPunct="0">
                <a:lnSpc>
                  <a:spcPct val="90000"/>
                </a:lnSpc>
                <a:spcAft>
                  <a:spcPct val="15000"/>
                </a:spcAft>
                <a:buFontTx/>
                <a:buChar char="••"/>
              </a:pPr>
              <a:endParaRPr lang="en-US" sz="2000" b="1" dirty="0" smtClean="0">
                <a:solidFill>
                  <a:prstClr val="black">
                    <a:hueOff val="0"/>
                    <a:satOff val="0"/>
                    <a:lumOff val="0"/>
                    <a:alphaOff val="0"/>
                  </a:prstClr>
                </a:solidFill>
                <a:latin typeface="Arial Narrow" pitchFamily="34" charset="0"/>
              </a:endParaRPr>
            </a:p>
            <a:p>
              <a:pPr marL="285750" lvl="1" indent="-285750" defTabSz="1600200" eaLnBrk="0" hangingPunct="0">
                <a:lnSpc>
                  <a:spcPct val="90000"/>
                </a:lnSpc>
                <a:spcAft>
                  <a:spcPct val="15000"/>
                </a:spcAft>
                <a:buFontTx/>
                <a:buChar char="••"/>
              </a:pPr>
              <a:endParaRPr lang="en-US" sz="2000" b="1" dirty="0">
                <a:solidFill>
                  <a:prstClr val="black">
                    <a:hueOff val="0"/>
                    <a:satOff val="0"/>
                    <a:lumOff val="0"/>
                    <a:alphaOff val="0"/>
                  </a:prstClr>
                </a:solidFill>
                <a:latin typeface="Arial Narrow" pitchFamily="34" charset="0"/>
              </a:endParaRPr>
            </a:p>
            <a:p>
              <a:pPr marL="0" lvl="1" defTabSz="1600200" eaLnBrk="0" hangingPunct="0">
                <a:lnSpc>
                  <a:spcPct val="90000"/>
                </a:lnSpc>
                <a:spcAft>
                  <a:spcPct val="15000"/>
                </a:spcAft>
              </a:pPr>
              <a:r>
                <a:rPr lang="en-US" sz="2000" b="1" dirty="0" smtClean="0">
                  <a:solidFill>
                    <a:prstClr val="black">
                      <a:hueOff val="0"/>
                      <a:satOff val="0"/>
                      <a:lumOff val="0"/>
                      <a:alphaOff val="0"/>
                    </a:prstClr>
                  </a:solidFill>
                  <a:latin typeface="Arial Narrow" pitchFamily="34" charset="0"/>
                </a:rPr>
                <a:t> </a:t>
              </a:r>
              <a:endParaRPr lang="en-US" sz="2000" b="1" dirty="0" smtClean="0">
                <a:solidFill>
                  <a:prstClr val="black">
                    <a:hueOff val="0"/>
                    <a:satOff val="0"/>
                    <a:lumOff val="0"/>
                    <a:alphaOff val="0"/>
                  </a:prstClr>
                </a:solidFill>
                <a:latin typeface="Arial Narrow" pitchFamily="34" charset="0"/>
              </a:endParaRPr>
            </a:p>
            <a:p>
              <a:pPr marL="285750" lvl="1" indent="-285750" defTabSz="1600200" eaLnBrk="0" hangingPunct="0">
                <a:lnSpc>
                  <a:spcPct val="90000"/>
                </a:lnSpc>
                <a:spcAft>
                  <a:spcPct val="15000"/>
                </a:spcAft>
                <a:buFontTx/>
                <a:buChar char="••"/>
              </a:pPr>
              <a:endParaRPr lang="en-US" sz="2000" b="1" dirty="0" smtClean="0">
                <a:solidFill>
                  <a:prstClr val="black">
                    <a:hueOff val="0"/>
                    <a:satOff val="0"/>
                    <a:lumOff val="0"/>
                    <a:alphaOff val="0"/>
                  </a:prstClr>
                </a:solidFill>
                <a:latin typeface="Arial Narrow" pitchFamily="34" charset="0"/>
              </a:endParaRPr>
            </a:p>
            <a:p>
              <a:pPr marL="0" lvl="1" defTabSz="1600200" eaLnBrk="0" hangingPunct="0">
                <a:lnSpc>
                  <a:spcPct val="90000"/>
                </a:lnSpc>
                <a:spcAft>
                  <a:spcPct val="15000"/>
                </a:spcAft>
              </a:pPr>
              <a:endParaRPr lang="en-US" sz="2000" b="1" dirty="0">
                <a:solidFill>
                  <a:prstClr val="black">
                    <a:hueOff val="0"/>
                    <a:satOff val="0"/>
                    <a:lumOff val="0"/>
                    <a:alphaOff val="0"/>
                  </a:prstClr>
                </a:solidFill>
                <a:latin typeface="Arial Narrow" pitchFamily="34" charset="0"/>
              </a:endParaRPr>
            </a:p>
          </p:txBody>
        </p:sp>
        <p:sp>
          <p:nvSpPr>
            <p:cNvPr id="12" name="Freeform 11"/>
            <p:cNvSpPr/>
            <p:nvPr/>
          </p:nvSpPr>
          <p:spPr>
            <a:xfrm>
              <a:off x="6604923" y="3870543"/>
              <a:ext cx="5011177" cy="2242981"/>
            </a:xfrm>
            <a:custGeom>
              <a:avLst/>
              <a:gdLst>
                <a:gd name="connsiteX0" fmla="*/ 201901 w 1211383"/>
                <a:gd name="connsiteY0" fmla="*/ 0 h 6629942"/>
                <a:gd name="connsiteX1" fmla="*/ 1009482 w 1211383"/>
                <a:gd name="connsiteY1" fmla="*/ 0 h 6629942"/>
                <a:gd name="connsiteX2" fmla="*/ 1152248 w 1211383"/>
                <a:gd name="connsiteY2" fmla="*/ 59136 h 6629942"/>
                <a:gd name="connsiteX3" fmla="*/ 1211383 w 1211383"/>
                <a:gd name="connsiteY3" fmla="*/ 201902 h 6629942"/>
                <a:gd name="connsiteX4" fmla="*/ 1211383 w 1211383"/>
                <a:gd name="connsiteY4" fmla="*/ 6629942 h 6629942"/>
                <a:gd name="connsiteX5" fmla="*/ 1211383 w 1211383"/>
                <a:gd name="connsiteY5" fmla="*/ 6629942 h 6629942"/>
                <a:gd name="connsiteX6" fmla="*/ 1211383 w 1211383"/>
                <a:gd name="connsiteY6" fmla="*/ 6629942 h 6629942"/>
                <a:gd name="connsiteX7" fmla="*/ 0 w 1211383"/>
                <a:gd name="connsiteY7" fmla="*/ 6629942 h 6629942"/>
                <a:gd name="connsiteX8" fmla="*/ 0 w 1211383"/>
                <a:gd name="connsiteY8" fmla="*/ 6629942 h 6629942"/>
                <a:gd name="connsiteX9" fmla="*/ 0 w 1211383"/>
                <a:gd name="connsiteY9" fmla="*/ 6629942 h 6629942"/>
                <a:gd name="connsiteX10" fmla="*/ 0 w 1211383"/>
                <a:gd name="connsiteY10" fmla="*/ 201901 h 6629942"/>
                <a:gd name="connsiteX11" fmla="*/ 59136 w 1211383"/>
                <a:gd name="connsiteY11" fmla="*/ 59135 h 6629942"/>
                <a:gd name="connsiteX12" fmla="*/ 201902 w 1211383"/>
                <a:gd name="connsiteY12" fmla="*/ 0 h 6629942"/>
                <a:gd name="connsiteX13" fmla="*/ 201901 w 1211383"/>
                <a:gd name="connsiteY13" fmla="*/ 0 h 662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1383" h="6629942">
                  <a:moveTo>
                    <a:pt x="1211383" y="1105013"/>
                  </a:moveTo>
                  <a:lnTo>
                    <a:pt x="1211383" y="5524929"/>
                  </a:lnTo>
                  <a:cubicBezTo>
                    <a:pt x="1211383" y="5817993"/>
                    <a:pt x="1207496" y="6099061"/>
                    <a:pt x="1200578" y="6306292"/>
                  </a:cubicBezTo>
                  <a:cubicBezTo>
                    <a:pt x="1193660" y="6513522"/>
                    <a:pt x="1184277" y="6629939"/>
                    <a:pt x="1174493" y="6629939"/>
                  </a:cubicBezTo>
                  <a:lnTo>
                    <a:pt x="0" y="6629939"/>
                  </a:lnTo>
                  <a:lnTo>
                    <a:pt x="0" y="6629939"/>
                  </a:lnTo>
                  <a:lnTo>
                    <a:pt x="0" y="6629939"/>
                  </a:lnTo>
                  <a:lnTo>
                    <a:pt x="0" y="3"/>
                  </a:lnTo>
                  <a:lnTo>
                    <a:pt x="0" y="3"/>
                  </a:lnTo>
                  <a:lnTo>
                    <a:pt x="0" y="3"/>
                  </a:lnTo>
                  <a:lnTo>
                    <a:pt x="1174493" y="3"/>
                  </a:lnTo>
                  <a:cubicBezTo>
                    <a:pt x="1184277" y="3"/>
                    <a:pt x="1193660" y="116425"/>
                    <a:pt x="1200578" y="323656"/>
                  </a:cubicBezTo>
                  <a:cubicBezTo>
                    <a:pt x="1207496" y="530887"/>
                    <a:pt x="1211383" y="811949"/>
                    <a:pt x="1211383" y="1105019"/>
                  </a:cubicBezTo>
                  <a:lnTo>
                    <a:pt x="1211383" y="1105013"/>
                  </a:lnTo>
                  <a:close/>
                </a:path>
              </a:pathLst>
            </a:custGeom>
            <a:solidFill>
              <a:srgbClr val="9BCDFF">
                <a:alpha val="89804"/>
              </a:srgbClr>
            </a:solidFill>
            <a:scene3d>
              <a:camera prst="orthographicFront"/>
              <a:lightRig rig="threePt" dir="t">
                <a:rot lat="0" lon="0" rev="7500000"/>
              </a:lightRig>
            </a:scene3d>
            <a:sp3d extrusionH="190500" prstMaterial="dkEdge">
              <a:bevelT w="135400" h="16350" prst="relaxedInset"/>
              <a:contourClr>
                <a:schemeClr val="bg1"/>
              </a:contourClr>
            </a:sp3d>
          </p:spPr>
          <p:style>
            <a:lnRef idx="1">
              <a:schemeClr val="accent1">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56033" tIns="81995" rIns="81995" bIns="81996" numCol="1" spcCol="1270" anchor="ctr" anchorCtr="0">
              <a:noAutofit/>
            </a:bodyPr>
            <a:lstStyle/>
            <a:p>
              <a:pPr marL="0" lvl="1" defTabSz="1600200" eaLnBrk="0" hangingPunct="0">
                <a:lnSpc>
                  <a:spcPct val="90000"/>
                </a:lnSpc>
                <a:spcAft>
                  <a:spcPct val="15000"/>
                </a:spcAft>
              </a:pPr>
              <a:endParaRPr lang="en-US" sz="2000" b="1" dirty="0">
                <a:solidFill>
                  <a:prstClr val="black">
                    <a:hueOff val="0"/>
                    <a:satOff val="0"/>
                    <a:lumOff val="0"/>
                    <a:alphaOff val="0"/>
                  </a:prstClr>
                </a:solidFill>
                <a:latin typeface="Arial Narrow" pitchFamily="34" charset="0"/>
              </a:endParaRPr>
            </a:p>
          </p:txBody>
        </p:sp>
      </p:grpSp>
      <p:sp>
        <p:nvSpPr>
          <p:cNvPr id="20" name="Notched Right Arrow 19"/>
          <p:cNvSpPr/>
          <p:nvPr/>
        </p:nvSpPr>
        <p:spPr>
          <a:xfrm>
            <a:off x="1779259" y="1708837"/>
            <a:ext cx="1818143" cy="1377723"/>
          </a:xfrm>
          <a:prstGeom prst="notched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Equation</a:t>
            </a:r>
            <a:endParaRPr lang="id-ID" b="1" dirty="0">
              <a:solidFill>
                <a:schemeClr val="tx1"/>
              </a:solidFill>
            </a:endParaRPr>
          </a:p>
        </p:txBody>
      </p:sp>
      <p:sp>
        <p:nvSpPr>
          <p:cNvPr id="22" name="Notched Right Arrow 21"/>
          <p:cNvSpPr/>
          <p:nvPr/>
        </p:nvSpPr>
        <p:spPr>
          <a:xfrm>
            <a:off x="1357031" y="3645024"/>
            <a:ext cx="2160240" cy="151216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Information</a:t>
            </a:r>
            <a:endParaRPr lang="id-ID" b="1" dirty="0">
              <a:solidFill>
                <a:schemeClr val="tx1"/>
              </a:solidFill>
            </a:endParaRPr>
          </a:p>
        </p:txBody>
      </p:sp>
      <p:sp>
        <p:nvSpPr>
          <p:cNvPr id="3" name="Rectangle 2"/>
          <p:cNvSpPr/>
          <p:nvPr/>
        </p:nvSpPr>
        <p:spPr>
          <a:xfrm>
            <a:off x="4366019" y="2070853"/>
            <a:ext cx="3756349" cy="400110"/>
          </a:xfrm>
          <a:prstGeom prst="rect">
            <a:avLst/>
          </a:prstGeom>
        </p:spPr>
        <p:txBody>
          <a:bodyPr wrap="none">
            <a:spAutoFit/>
          </a:bodyPr>
          <a:lstStyle/>
          <a:p>
            <a:r>
              <a:rPr lang="en-US" dirty="0">
                <a:ea typeface="Calibri" panose="020F0502020204030204" pitchFamily="34" charset="0"/>
              </a:rPr>
              <a:t> </a:t>
            </a:r>
            <a:r>
              <a:rPr lang="en-US" sz="2000" dirty="0">
                <a:ea typeface="Calibri" panose="020F0502020204030204" pitchFamily="34" charset="0"/>
              </a:rPr>
              <a:t>Y = a + b</a:t>
            </a:r>
            <a:r>
              <a:rPr lang="en-US" sz="2000" baseline="-25000" dirty="0">
                <a:ea typeface="Calibri" panose="020F0502020204030204" pitchFamily="34" charset="0"/>
              </a:rPr>
              <a:t>1</a:t>
            </a:r>
            <a:r>
              <a:rPr lang="en-US" sz="2000" dirty="0">
                <a:ea typeface="Calibri" panose="020F0502020204030204" pitchFamily="34" charset="0"/>
              </a:rPr>
              <a:t>X</a:t>
            </a:r>
            <a:r>
              <a:rPr lang="en-US" sz="2000" baseline="-25000" dirty="0">
                <a:ea typeface="Calibri" panose="020F0502020204030204" pitchFamily="34" charset="0"/>
              </a:rPr>
              <a:t>1</a:t>
            </a:r>
            <a:r>
              <a:rPr lang="en-US" sz="2000" dirty="0">
                <a:ea typeface="Calibri" panose="020F0502020204030204" pitchFamily="34" charset="0"/>
              </a:rPr>
              <a:t> + b</a:t>
            </a:r>
            <a:r>
              <a:rPr lang="en-US" sz="2000" baseline="-25000" dirty="0">
                <a:ea typeface="Calibri" panose="020F0502020204030204" pitchFamily="34" charset="0"/>
              </a:rPr>
              <a:t>2</a:t>
            </a:r>
            <a:r>
              <a:rPr lang="en-US" sz="2000" dirty="0">
                <a:ea typeface="Calibri" panose="020F0502020204030204" pitchFamily="34" charset="0"/>
              </a:rPr>
              <a:t>X</a:t>
            </a:r>
            <a:r>
              <a:rPr lang="en-US" sz="2000" baseline="-25000" dirty="0">
                <a:ea typeface="Calibri" panose="020F0502020204030204" pitchFamily="34" charset="0"/>
              </a:rPr>
              <a:t>2</a:t>
            </a:r>
            <a:r>
              <a:rPr lang="en-US" sz="2000" dirty="0">
                <a:ea typeface="Calibri" panose="020F0502020204030204" pitchFamily="34" charset="0"/>
              </a:rPr>
              <a:t> + b</a:t>
            </a:r>
            <a:r>
              <a:rPr lang="en-US" sz="2000" baseline="-25000" dirty="0">
                <a:ea typeface="Calibri" panose="020F0502020204030204" pitchFamily="34" charset="0"/>
              </a:rPr>
              <a:t>3</a:t>
            </a:r>
            <a:r>
              <a:rPr lang="en-US" sz="2000" dirty="0">
                <a:ea typeface="Calibri" panose="020F0502020204030204" pitchFamily="34" charset="0"/>
              </a:rPr>
              <a:t>X</a:t>
            </a:r>
            <a:r>
              <a:rPr lang="en-US" sz="2000" baseline="-25000" dirty="0">
                <a:ea typeface="Calibri" panose="020F0502020204030204" pitchFamily="34" charset="0"/>
              </a:rPr>
              <a:t>3</a:t>
            </a:r>
            <a:r>
              <a:rPr lang="en-US" sz="2000" dirty="0">
                <a:ea typeface="Calibri" panose="020F0502020204030204" pitchFamily="34" charset="0"/>
              </a:rPr>
              <a:t> + e</a:t>
            </a:r>
            <a:r>
              <a:rPr lang="en-US" sz="2000" baseline="-25000" dirty="0">
                <a:ea typeface="Calibri" panose="020F0502020204030204" pitchFamily="34" charset="0"/>
              </a:rPr>
              <a:t>5</a:t>
            </a:r>
            <a:endParaRPr lang="en-US" sz="2000" dirty="0"/>
          </a:p>
        </p:txBody>
      </p:sp>
      <p:sp>
        <p:nvSpPr>
          <p:cNvPr id="4" name="Rectangle 3"/>
          <p:cNvSpPr/>
          <p:nvPr/>
        </p:nvSpPr>
        <p:spPr>
          <a:xfrm>
            <a:off x="3996858" y="3271530"/>
            <a:ext cx="4572000" cy="2569934"/>
          </a:xfrm>
          <a:prstGeom prst="rect">
            <a:avLst/>
          </a:prstGeom>
        </p:spPr>
        <p:txBody>
          <a:bodyPr>
            <a:spAutoFit/>
          </a:bodyPr>
          <a:lstStyle/>
          <a:p>
            <a:pPr algn="just">
              <a:lnSpc>
                <a:spcPct val="115000"/>
              </a:lnSpc>
              <a:spcAft>
                <a:spcPts val="0"/>
              </a:spcAft>
            </a:pPr>
            <a:r>
              <a:rPr lang="en-US" dirty="0">
                <a:ea typeface="Calibri" panose="020F0502020204030204" pitchFamily="34" charset="0"/>
              </a:rPr>
              <a:t>Information</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Y = Learning Achievement (Achievement Index) </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b   = </a:t>
            </a:r>
            <a:r>
              <a:rPr lang="en-US" dirty="0" smtClean="0">
                <a:ea typeface="Calibri" panose="020F0502020204030204" pitchFamily="34" charset="0"/>
              </a:rPr>
              <a:t>path </a:t>
            </a:r>
            <a:r>
              <a:rPr lang="en-US" dirty="0" err="1" smtClean="0">
                <a:ea typeface="Calibri" panose="020F0502020204030204" pitchFamily="34" charset="0"/>
              </a:rPr>
              <a:t>coeficient</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X</a:t>
            </a:r>
            <a:r>
              <a:rPr lang="en-US" baseline="-25000" dirty="0">
                <a:ea typeface="Calibri" panose="020F0502020204030204" pitchFamily="34" charset="0"/>
              </a:rPr>
              <a:t>1</a:t>
            </a:r>
            <a:r>
              <a:rPr lang="en-US" dirty="0">
                <a:ea typeface="Calibri" panose="020F0502020204030204" pitchFamily="34" charset="0"/>
              </a:rPr>
              <a:t> = Tutorial On line</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X</a:t>
            </a:r>
            <a:r>
              <a:rPr lang="en-US" baseline="-25000" dirty="0">
                <a:ea typeface="Calibri" panose="020F0502020204030204" pitchFamily="34" charset="0"/>
              </a:rPr>
              <a:t>2</a:t>
            </a:r>
            <a:r>
              <a:rPr lang="en-US" dirty="0">
                <a:ea typeface="Calibri" panose="020F0502020204030204" pitchFamily="34" charset="0"/>
              </a:rPr>
              <a:t> = </a:t>
            </a:r>
            <a:r>
              <a:rPr lang="id-ID" dirty="0">
                <a:ea typeface="Calibri" panose="020F0502020204030204" pitchFamily="34" charset="0"/>
              </a:rPr>
              <a:t>Face to Face Tutorial</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X</a:t>
            </a:r>
            <a:r>
              <a:rPr lang="en-US" baseline="-25000" dirty="0">
                <a:ea typeface="Calibri" panose="020F0502020204030204" pitchFamily="34" charset="0"/>
              </a:rPr>
              <a:t>3</a:t>
            </a:r>
            <a:r>
              <a:rPr lang="en-US" dirty="0">
                <a:ea typeface="Calibri" panose="020F0502020204030204" pitchFamily="34" charset="0"/>
              </a:rPr>
              <a:t> = </a:t>
            </a:r>
            <a:r>
              <a:rPr lang="en-US" dirty="0">
                <a:ea typeface="Times New Roman" panose="02020603050405020304" pitchFamily="18" charset="0"/>
              </a:rPr>
              <a:t>Student Learning Skills Training</a:t>
            </a:r>
            <a:r>
              <a:rPr lang="en-US" dirty="0">
                <a:ea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pPr algn="just">
              <a:spcAft>
                <a:spcPts val="0"/>
              </a:spcAft>
            </a:pPr>
            <a:r>
              <a:rPr lang="en-US" dirty="0">
                <a:ea typeface="Calibri" panose="020F0502020204030204" pitchFamily="34" charset="0"/>
              </a:rPr>
              <a:t>e  = Error</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8153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lstStyle/>
          <a:p>
            <a:r>
              <a:rPr lang="en-US" sz="2400" dirty="0"/>
              <a:t>COMPARISON OF GPA (BEFORE) AND GPA (AFTER)</a:t>
            </a:r>
            <a:r>
              <a:rPr lang="en-US" sz="2400" dirty="0"/>
              <a:t/>
            </a:r>
            <a:br>
              <a:rPr lang="en-US" sz="2400" dirty="0"/>
            </a:br>
            <a:r>
              <a:rPr lang="en-US" sz="2400" dirty="0"/>
              <a:t>THERE ARE ACADEMIC CLINICS</a:t>
            </a:r>
            <a:r>
              <a:rPr lang="en-US" sz="2400" dirty="0"/>
              <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2610670"/>
              </p:ext>
            </p:extLst>
          </p:nvPr>
        </p:nvGraphicFramePr>
        <p:xfrm>
          <a:off x="1187624" y="1052510"/>
          <a:ext cx="7128793" cy="6352504"/>
        </p:xfrm>
        <a:graphic>
          <a:graphicData uri="http://schemas.openxmlformats.org/drawingml/2006/table">
            <a:tbl>
              <a:tblPr firstRow="1" firstCol="1" bandRow="1"/>
              <a:tblGrid>
                <a:gridCol w="1152338"/>
                <a:gridCol w="637873"/>
                <a:gridCol w="794938"/>
                <a:gridCol w="794938"/>
                <a:gridCol w="843019"/>
                <a:gridCol w="457569"/>
                <a:gridCol w="793334"/>
                <a:gridCol w="632264"/>
                <a:gridCol w="1022520"/>
              </a:tblGrid>
              <a:tr h="190860">
                <a:tc gridSpan="9">
                  <a:txBody>
                    <a:bodyPr/>
                    <a:lstStyle/>
                    <a:p>
                      <a:pPr algn="ctr">
                        <a:lnSpc>
                          <a:spcPct val="107000"/>
                        </a:lnSpc>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STUDENT ACHIEVEMENT INDEX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a:noFill/>
                    </a:lnL>
                    <a:lnR>
                      <a:noFill/>
                    </a:lnR>
                    <a:lnT>
                      <a:noFill/>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562">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TUTON CLASS (X1)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2">
                  <a:txBody>
                    <a:bodyPr/>
                    <a:lstStyle/>
                    <a:p>
                      <a:pPr algn="ctr">
                        <a:lnSpc>
                          <a:spcPct val="107000"/>
                        </a:lnSpc>
                        <a:spcAft>
                          <a:spcPts val="0"/>
                        </a:spcAft>
                      </a:pPr>
                      <a:r>
                        <a:rPr lang="id-ID" sz="1200">
                          <a:effectLst/>
                          <a:latin typeface="Arial" panose="020B0604020202020204" pitchFamily="34" charset="0"/>
                          <a:ea typeface="Times New Roman" panose="02020603050405020304" pitchFamily="18" charset="0"/>
                          <a:cs typeface="Times New Roman" panose="02020603050405020304" pitchFamily="18" charset="0"/>
                        </a:rPr>
                        <a:t>FACE TO FACE </a:t>
                      </a:r>
                      <a:r>
                        <a:rPr lang="en-US" sz="1200">
                          <a:effectLst/>
                          <a:latin typeface="Arial" panose="020B0604020202020204" pitchFamily="34" charset="0"/>
                          <a:ea typeface="Times New Roman" panose="02020603050405020304" pitchFamily="18" charset="0"/>
                          <a:cs typeface="Times New Roman" panose="02020603050405020304" pitchFamily="18" charset="0"/>
                        </a:rPr>
                        <a:t>CLASS (X2)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2">
                  <a:txBody>
                    <a:bodyPr/>
                    <a:lstStyle/>
                    <a:p>
                      <a:pPr algn="ctr">
                        <a:lnSpc>
                          <a:spcPct val="107000"/>
                        </a:lnSpc>
                        <a:spcAft>
                          <a:spcPts val="0"/>
                        </a:spcAft>
                      </a:pPr>
                      <a:r>
                        <a:rPr lang="id-ID" sz="1200">
                          <a:effectLst/>
                          <a:latin typeface="Arial" panose="020B0604020202020204" pitchFamily="34" charset="0"/>
                          <a:ea typeface="Times New Roman" panose="02020603050405020304" pitchFamily="18" charset="0"/>
                          <a:cs typeface="Times New Roman" panose="02020603050405020304" pitchFamily="18" charset="0"/>
                        </a:rPr>
                        <a:t> SLST CLASS</a:t>
                      </a:r>
                      <a:r>
                        <a:rPr lang="en-US" sz="1200">
                          <a:effectLst/>
                          <a:latin typeface="Arial" panose="020B0604020202020204" pitchFamily="34" charset="0"/>
                          <a:ea typeface="Times New Roman" panose="02020603050405020304" pitchFamily="18" charset="0"/>
                          <a:cs typeface="Times New Roman" panose="02020603050405020304" pitchFamily="18" charset="0"/>
                        </a:rPr>
                        <a:t> (X3)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2">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CLASS CONTROL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r>
              <a:tr h="287562">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RESPONDENT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POST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PRE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POST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1,69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3,03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3,04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1,69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3,32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2,31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2,43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1,69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2,07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2,06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2,81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2,81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3,96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2,76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2,73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3,45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3,41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2,91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1,54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3,55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2,73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3,59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2,07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3,55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2,06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total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86,61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95,84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57,46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49,37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Average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3,4644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3,8336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2,2984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1,9748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r>
              <a:tr h="152688">
                <a:tc>
                  <a:txBody>
                    <a:bodyPr/>
                    <a:lstStyle/>
                    <a:p>
                      <a:pPr algn="ct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200">
                        <a:effectLst/>
                        <a:latin typeface="Arial" panose="020B0604020202020204" pitchFamily="34" charset="0"/>
                        <a:cs typeface="Times New Roman" panose="02020603050405020304" pitchFamily="18" charset="0"/>
                      </a:endParaRPr>
                    </a:p>
                  </a:txBody>
                  <a:tcPr marL="52336" marR="52336" marT="0" marB="0" anchor="b">
                    <a:lnL>
                      <a:noFill/>
                    </a:lnL>
                    <a:lnR>
                      <a:noFill/>
                    </a:lnR>
                    <a:lnT w="12700" cap="flat" cmpd="sng" algn="ctr">
                      <a:solidFill>
                        <a:srgbClr val="000000"/>
                      </a:solidFill>
                      <a:prstDash val="solid"/>
                      <a:round/>
                      <a:headEnd type="none" w="med" len="med"/>
                      <a:tailEnd type="none" w="med" len="med"/>
                    </a:lnT>
                    <a:lnB>
                      <a:noFill/>
                    </a:lnB>
                  </a:tcPr>
                </a:tc>
              </a:tr>
              <a:tr h="287562">
                <a:tc gridSpan="8">
                  <a:txBody>
                    <a:bodyPr/>
                    <a:lstStyle/>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SOURCE: Data from </a:t>
                      </a:r>
                      <a:r>
                        <a:rPr lang="id-ID" sz="1200">
                          <a:effectLst/>
                          <a:latin typeface="Arial" panose="020B0604020202020204" pitchFamily="34" charset="0"/>
                          <a:ea typeface="Times New Roman" panose="02020603050405020304" pitchFamily="18" charset="0"/>
                          <a:cs typeface="Times New Roman" panose="02020603050405020304" pitchFamily="18" charset="0"/>
                        </a:rPr>
                        <a:t>Regional Office – UT </a:t>
                      </a:r>
                      <a:r>
                        <a:rPr lang="en-US" sz="1200">
                          <a:effectLst/>
                          <a:latin typeface="Arial" panose="020B0604020202020204" pitchFamily="34" charset="0"/>
                          <a:ea typeface="Times New Roman" panose="02020603050405020304" pitchFamily="18" charset="0"/>
                          <a:cs typeface="Times New Roman" panose="02020603050405020304" pitchFamily="18" charset="0"/>
                        </a:rPr>
                        <a:t> Denpasar SRS on 5 November 2018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336" marR="52336"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07000"/>
                        </a:lnSpc>
                      </a:pPr>
                      <a:endParaRPr lang="en-US" sz="1200" dirty="0">
                        <a:effectLst/>
                        <a:latin typeface="Arial" panose="020B0604020202020204" pitchFamily="34" charset="0"/>
                        <a:cs typeface="Times New Roman" panose="02020603050405020304" pitchFamily="18" charset="0"/>
                      </a:endParaRPr>
                    </a:p>
                  </a:txBody>
                  <a:tcPr marL="52336" marR="52336" marT="0" marB="0" anchor="b">
                    <a:lnL>
                      <a:noFill/>
                    </a:lnL>
                    <a:lnR>
                      <a:noFill/>
                    </a:lnR>
                    <a:lnT>
                      <a:noFill/>
                    </a:lnT>
                    <a:lnB>
                      <a:noFill/>
                    </a:lnB>
                  </a:tcPr>
                </a:tc>
              </a:tr>
            </a:tbl>
          </a:graphicData>
        </a:graphic>
      </p:graphicFrame>
    </p:spTree>
    <p:extLst>
      <p:ext uri="{BB962C8B-B14F-4D97-AF65-F5344CB8AC3E}">
        <p14:creationId xmlns:p14="http://schemas.microsoft.com/office/powerpoint/2010/main" val="2627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96144"/>
          </a:xfrm>
        </p:spPr>
        <p:txBody>
          <a:bodyPr/>
          <a:lstStyle/>
          <a:p>
            <a:r>
              <a:rPr lang="en-US" sz="3200" b="1" dirty="0" smtClean="0"/>
              <a:t>         Experimental </a:t>
            </a:r>
            <a:r>
              <a:rPr lang="en-US" sz="3200" b="1" dirty="0"/>
              <a:t>Class Average GPA Table</a:t>
            </a:r>
            <a:r>
              <a:rPr lang="en-US" sz="3200" dirty="0"/>
              <a:t/>
            </a:r>
            <a:br>
              <a:rPr lang="en-US" sz="3200" dirty="0"/>
            </a:br>
            <a:r>
              <a:rPr lang="en-US" sz="3200" dirty="0" smtClean="0"/>
              <a:t>  </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73350421"/>
              </p:ext>
            </p:extLst>
          </p:nvPr>
        </p:nvGraphicFramePr>
        <p:xfrm>
          <a:off x="1403648" y="1988840"/>
          <a:ext cx="7056784" cy="3312368"/>
        </p:xfrm>
        <a:graphic>
          <a:graphicData uri="http://schemas.openxmlformats.org/drawingml/2006/table">
            <a:tbl>
              <a:tblPr firstRow="1" firstCol="1" bandRow="1"/>
              <a:tblGrid>
                <a:gridCol w="2184164"/>
                <a:gridCol w="1302203"/>
                <a:gridCol w="1130832"/>
                <a:gridCol w="2439585"/>
              </a:tblGrid>
              <a:tr h="946390">
                <a:tc>
                  <a:txBody>
                    <a:bodyPr/>
                    <a:lstStyle/>
                    <a:p>
                      <a:pPr algn="ct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Experimentation Class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PRE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POST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Level of success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473196">
                <a:tc>
                  <a:txBody>
                    <a:bodyPr/>
                    <a:lstStyle/>
                    <a:p>
                      <a:pP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Tuton Class (X1)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3,46</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Above average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946390">
                <a:tc>
                  <a:txBody>
                    <a:bodyPr/>
                    <a:lstStyle/>
                    <a:p>
                      <a:pPr>
                        <a:lnSpc>
                          <a:spcPct val="107000"/>
                        </a:lnSpc>
                        <a:spcAft>
                          <a:spcPts val="0"/>
                        </a:spcAft>
                      </a:pPr>
                      <a:r>
                        <a:rPr lang="id-ID" sz="1800">
                          <a:effectLst/>
                          <a:latin typeface="Arial" panose="020B0604020202020204" pitchFamily="34" charset="0"/>
                          <a:ea typeface="Times New Roman" panose="02020603050405020304" pitchFamily="18" charset="0"/>
                          <a:cs typeface="Times New Roman" panose="02020603050405020304" pitchFamily="18" charset="0"/>
                        </a:rPr>
                        <a:t>Face to face </a:t>
                      </a:r>
                      <a:r>
                        <a:rPr lang="en-US" sz="1800">
                          <a:effectLst/>
                          <a:latin typeface="Arial" panose="020B0604020202020204" pitchFamily="34" charset="0"/>
                          <a:ea typeface="Times New Roman" panose="02020603050405020304" pitchFamily="18" charset="0"/>
                          <a:cs typeface="Times New Roman" panose="02020603050405020304" pitchFamily="18" charset="0"/>
                        </a:rPr>
                        <a:t> Class (X2)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3,83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High</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473196">
                <a:tc>
                  <a:txBody>
                    <a:bodyPr/>
                    <a:lstStyle/>
                    <a:p>
                      <a:pPr>
                        <a:lnSpc>
                          <a:spcPct val="107000"/>
                        </a:lnSpc>
                        <a:spcAft>
                          <a:spcPts val="0"/>
                        </a:spcAft>
                      </a:pPr>
                      <a:r>
                        <a:rPr lang="id-ID" sz="1800">
                          <a:effectLst/>
                          <a:latin typeface="Arial" panose="020B0604020202020204" pitchFamily="34" charset="0"/>
                          <a:ea typeface="Times New Roman" panose="02020603050405020304" pitchFamily="18" charset="0"/>
                          <a:cs typeface="Times New Roman" panose="02020603050405020304" pitchFamily="18" charset="0"/>
                        </a:rPr>
                        <a:t>SLST</a:t>
                      </a:r>
                      <a:r>
                        <a:rPr lang="en-US" sz="1800">
                          <a:effectLst/>
                          <a:latin typeface="Arial" panose="020B0604020202020204" pitchFamily="34" charset="0"/>
                          <a:ea typeface="Times New Roman" panose="02020603050405020304" pitchFamily="18" charset="0"/>
                          <a:cs typeface="Times New Roman" panose="02020603050405020304" pitchFamily="18" charset="0"/>
                        </a:rPr>
                        <a:t> Class (X3)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2,29</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Average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473196">
                <a:tc>
                  <a:txBody>
                    <a:bodyPr/>
                    <a:lstStyle/>
                    <a:p>
                      <a:pP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Control Class</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&lt; 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1,97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Low</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bl>
          </a:graphicData>
        </a:graphic>
      </p:graphicFrame>
    </p:spTree>
    <p:extLst>
      <p:ext uri="{BB962C8B-B14F-4D97-AF65-F5344CB8AC3E}">
        <p14:creationId xmlns:p14="http://schemas.microsoft.com/office/powerpoint/2010/main" val="3177514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Result </a:t>
            </a:r>
            <a:endParaRPr lang="en-US" dirty="0"/>
          </a:p>
        </p:txBody>
      </p:sp>
      <p:sp>
        <p:nvSpPr>
          <p:cNvPr id="3" name="Content Placeholder 2"/>
          <p:cNvSpPr>
            <a:spLocks noGrp="1"/>
          </p:cNvSpPr>
          <p:nvPr>
            <p:ph idx="1"/>
          </p:nvPr>
        </p:nvSpPr>
        <p:spPr>
          <a:xfrm rot="10800000" flipV="1">
            <a:off x="6003836" y="7541789"/>
            <a:ext cx="4935539" cy="6653073"/>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13</a:t>
            </a:fld>
            <a:endParaRPr lang="en-US"/>
          </a:p>
        </p:txBody>
      </p:sp>
      <p:sp>
        <p:nvSpPr>
          <p:cNvPr id="5" name="AutoShape 2"/>
          <p:cNvSpPr>
            <a:spLocks noChangeArrowheads="1"/>
          </p:cNvSpPr>
          <p:nvPr/>
        </p:nvSpPr>
        <p:spPr bwMode="auto">
          <a:xfrm rot="10800000" flipV="1">
            <a:off x="882367" y="1761131"/>
            <a:ext cx="2080050" cy="783742"/>
          </a:xfrm>
          <a:prstGeom prst="flowChartProcess">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sz="1600" dirty="0" smtClean="0"/>
              <a:t>Online Tutorial </a:t>
            </a:r>
            <a:r>
              <a:rPr kumimoji="0" lang="en-US" sz="1600" b="0" i="0" u="none" strike="noStrike" cap="none" normalizeH="0" baseline="0" dirty="0" smtClean="0">
                <a:ln>
                  <a:noFill/>
                </a:ln>
                <a:solidFill>
                  <a:schemeClr val="tx1"/>
                </a:solidFill>
                <a:effectLst/>
                <a:latin typeface="Arial" panose="020B0604020202020204" pitchFamily="34" charset="0"/>
              </a:rPr>
              <a:t>(X1</a:t>
            </a:r>
            <a:r>
              <a:rPr kumimoji="0" lang="en-US" sz="1600" b="0" i="0" u="none" strike="noStrike" cap="none" normalizeH="0" baseline="0" dirty="0" smtClean="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ts val="800"/>
              </a:spcAft>
              <a:buClrTx/>
              <a:buSzTx/>
              <a:buFontTx/>
              <a:buNone/>
              <a:tabLst/>
            </a:pPr>
            <a:r>
              <a:rPr lang="en-US" sz="1600" dirty="0"/>
              <a:t> </a:t>
            </a:r>
            <a:r>
              <a:rPr lang="en-US" sz="1600" dirty="0" smtClean="0"/>
              <a:t>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sz="1600" b="0" i="0" u="none" strike="noStrike" cap="none" normalizeH="0" baseline="0" dirty="0" smtClean="0">
                <a:ln>
                  <a:noFill/>
                </a:ln>
                <a:solidFill>
                  <a:schemeClr val="tx1"/>
                </a:solidFill>
                <a:effectLst/>
                <a:latin typeface="Arial" panose="020B0604020202020204" pitchFamily="34" charset="0"/>
              </a:rPr>
              <a:t> </a:t>
            </a:r>
          </a:p>
        </p:txBody>
      </p:sp>
      <p:sp>
        <p:nvSpPr>
          <p:cNvPr id="6" name="Text Box 2"/>
          <p:cNvSpPr txBox="1">
            <a:spLocks noChangeArrowheads="1"/>
          </p:cNvSpPr>
          <p:nvPr/>
        </p:nvSpPr>
        <p:spPr bwMode="auto">
          <a:xfrm>
            <a:off x="1100753" y="3253903"/>
            <a:ext cx="1643278" cy="598614"/>
          </a:xfrm>
          <a:prstGeom prst="rect">
            <a:avLst/>
          </a:prstGeom>
          <a:solidFill>
            <a:srgbClr val="F8D2B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lang="en-GB" sz="1600" dirty="0" smtClean="0"/>
              <a:t>SLST</a:t>
            </a:r>
            <a:r>
              <a:rPr kumimoji="0" lang="en-GB" sz="1600" b="0" i="0" u="none" strike="noStrike" cap="none" normalizeH="0" baseline="0" dirty="0" smtClean="0">
                <a:ln>
                  <a:noFill/>
                </a:ln>
                <a:solidFill>
                  <a:schemeClr val="tx1"/>
                </a:solidFill>
                <a:effectLst/>
                <a:latin typeface="Arial" panose="020B0604020202020204" pitchFamily="34" charset="0"/>
              </a:rPr>
              <a:t> </a:t>
            </a:r>
            <a:r>
              <a:rPr kumimoji="0" lang="en-GB" sz="1600" b="0" i="0" u="none" strike="noStrike" cap="none" normalizeH="0" baseline="0" dirty="0" smtClean="0">
                <a:ln>
                  <a:noFill/>
                </a:ln>
                <a:solidFill>
                  <a:schemeClr val="tx1"/>
                </a:solidFill>
                <a:effectLst/>
                <a:latin typeface="Arial" panose="020B0604020202020204" pitchFamily="34" charset="0"/>
              </a:rPr>
              <a:t>(</a:t>
            </a:r>
            <a:r>
              <a:rPr kumimoji="0" lang="en-GB" sz="1600" b="0" i="0" u="none" strike="noStrike" cap="none" normalizeH="0" baseline="0" dirty="0" smtClean="0">
                <a:ln>
                  <a:noFill/>
                </a:ln>
                <a:solidFill>
                  <a:schemeClr val="tx1"/>
                </a:solidFill>
                <a:effectLst/>
                <a:latin typeface="Arial" panose="020B0604020202020204" pitchFamily="34" charset="0"/>
              </a:rPr>
              <a:t>X3 </a:t>
            </a:r>
            <a:r>
              <a:rPr kumimoji="0" lang="en-GB" sz="1600" b="0" i="0" u="none" strike="noStrike" cap="none" normalizeH="0" baseline="0" dirty="0" smtClean="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Arial" panose="020B0604020202020204" pitchFamily="34" charset="0"/>
              </a:rPr>
              <a:t> </a:t>
            </a:r>
            <a:endParaRPr kumimoji="0" lang="en-US" sz="1600" b="0" i="0" u="none" strike="noStrike" cap="none" normalizeH="0" baseline="0" dirty="0" smtClean="0">
              <a:ln>
                <a:noFill/>
              </a:ln>
              <a:solidFill>
                <a:schemeClr val="tx1"/>
              </a:solidFill>
              <a:effectLst/>
              <a:latin typeface="Arial" panose="020B0604020202020204" pitchFamily="34" charset="0"/>
            </a:endParaRPr>
          </a:p>
        </p:txBody>
      </p:sp>
      <p:sp>
        <p:nvSpPr>
          <p:cNvPr id="7" name="Text Box 2"/>
          <p:cNvSpPr txBox="1">
            <a:spLocks noChangeArrowheads="1"/>
          </p:cNvSpPr>
          <p:nvPr/>
        </p:nvSpPr>
        <p:spPr bwMode="auto">
          <a:xfrm>
            <a:off x="1052824" y="4632492"/>
            <a:ext cx="1926818" cy="720080"/>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sz="1600" b="0" i="0" u="none" strike="noStrike" cap="none" normalizeH="0" baseline="0" dirty="0" smtClean="0">
                <a:ln>
                  <a:noFill/>
                </a:ln>
                <a:solidFill>
                  <a:schemeClr val="tx1"/>
                </a:solidFill>
                <a:effectLst/>
                <a:latin typeface="Arial" panose="020B0604020202020204" pitchFamily="34" charset="0"/>
              </a:rPr>
              <a:t>Face to Face Tutorial (X2</a:t>
            </a:r>
            <a:r>
              <a:rPr kumimoji="0" lang="en-US" b="0" i="0" u="none" strike="noStrike" cap="none" normalizeH="0" baseline="0" dirty="0" smtClean="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2"/>
          <p:cNvSpPr txBox="1">
            <a:spLocks noChangeArrowheads="1"/>
          </p:cNvSpPr>
          <p:nvPr/>
        </p:nvSpPr>
        <p:spPr bwMode="auto">
          <a:xfrm>
            <a:off x="5492810" y="3282780"/>
            <a:ext cx="2088232" cy="1137259"/>
          </a:xfrm>
          <a:prstGeom prst="rect">
            <a:avLst/>
          </a:prstGeom>
          <a:solidFill>
            <a:srgbClr val="FF3399"/>
          </a:solidFill>
          <a:ln w="9525">
            <a:solidFill>
              <a:srgbClr val="FF3399"/>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Times New Roman" panose="02020603050405020304" pitchFamily="18" charset="0"/>
              </a:rPr>
              <a:t>Learning </a:t>
            </a:r>
            <a:r>
              <a:rPr kumimoji="0" lang="en-GB" b="0" i="0" u="none" strike="noStrike" cap="none" normalizeH="0" baseline="0" dirty="0" err="1" smtClean="0">
                <a:ln>
                  <a:noFill/>
                </a:ln>
                <a:solidFill>
                  <a:schemeClr val="tx1"/>
                </a:solidFill>
                <a:effectLst/>
                <a:latin typeface="Times New Roman" panose="02020603050405020304" pitchFamily="18" charset="0"/>
              </a:rPr>
              <a:t>Achievment</a:t>
            </a:r>
            <a:endParaRPr kumimoji="0" lang="en-GB" b="0"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Times New Roman" panose="02020603050405020304" pitchFamily="18" charset="0"/>
              </a:rPr>
              <a:t>Y1</a:t>
            </a:r>
            <a:endParaRPr kumimoji="0" lang="en-US" b="0" i="0" u="none" strike="noStrike" cap="none" normalizeH="0" baseline="0" dirty="0" smtClean="0">
              <a:ln>
                <a:noFill/>
              </a:ln>
              <a:solidFill>
                <a:schemeClr val="tx1"/>
              </a:solidFill>
              <a:effectLst/>
            </a:endParaRPr>
          </a:p>
        </p:txBody>
      </p:sp>
      <p:cxnSp>
        <p:nvCxnSpPr>
          <p:cNvPr id="11" name="Straight Arrow Connector 10"/>
          <p:cNvCxnSpPr>
            <a:stCxn id="5" idx="1"/>
          </p:cNvCxnSpPr>
          <p:nvPr/>
        </p:nvCxnSpPr>
        <p:spPr>
          <a:xfrm>
            <a:off x="2962417" y="2153002"/>
            <a:ext cx="2520280" cy="1552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7" idx="3"/>
          </p:cNvCxnSpPr>
          <p:nvPr/>
        </p:nvCxnSpPr>
        <p:spPr>
          <a:xfrm flipV="1">
            <a:off x="2979642" y="3989426"/>
            <a:ext cx="2527065" cy="10031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2744031" y="3094469"/>
            <a:ext cx="1880352" cy="4041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2794146" y="3553264"/>
            <a:ext cx="1634654" cy="8962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angle 21"/>
          <p:cNvSpPr/>
          <p:nvPr/>
        </p:nvSpPr>
        <p:spPr>
          <a:xfrm>
            <a:off x="3820999" y="2423320"/>
            <a:ext cx="697627" cy="369332"/>
          </a:xfrm>
          <a:prstGeom prst="rect">
            <a:avLst/>
          </a:prstGeom>
        </p:spPr>
        <p:txBody>
          <a:bodyPr wrap="none">
            <a:spAutoFit/>
          </a:bodyPr>
          <a:lstStyle/>
          <a:p>
            <a:r>
              <a:rPr lang="en-US" dirty="0" smtClean="0"/>
              <a:t>0,59 </a:t>
            </a:r>
            <a:endParaRPr lang="en-US" dirty="0"/>
          </a:p>
        </p:txBody>
      </p:sp>
      <p:sp>
        <p:nvSpPr>
          <p:cNvPr id="23" name="Rectangle 22"/>
          <p:cNvSpPr/>
          <p:nvPr/>
        </p:nvSpPr>
        <p:spPr>
          <a:xfrm>
            <a:off x="3277126" y="3725701"/>
            <a:ext cx="633507" cy="369332"/>
          </a:xfrm>
          <a:prstGeom prst="rect">
            <a:avLst/>
          </a:prstGeom>
        </p:spPr>
        <p:txBody>
          <a:bodyPr wrap="none">
            <a:spAutoFit/>
          </a:bodyPr>
          <a:lstStyle/>
          <a:p>
            <a:r>
              <a:rPr lang="en-US" dirty="0" smtClean="0"/>
              <a:t>0,32</a:t>
            </a:r>
            <a:endParaRPr lang="en-US" dirty="0"/>
          </a:p>
        </p:txBody>
      </p:sp>
      <p:sp>
        <p:nvSpPr>
          <p:cNvPr id="25" name="Rectangle 24"/>
          <p:cNvSpPr/>
          <p:nvPr/>
        </p:nvSpPr>
        <p:spPr>
          <a:xfrm>
            <a:off x="3283889" y="3160137"/>
            <a:ext cx="1787669" cy="646331"/>
          </a:xfrm>
          <a:prstGeom prst="rect">
            <a:avLst/>
          </a:prstGeom>
        </p:spPr>
        <p:txBody>
          <a:bodyPr wrap="none">
            <a:spAutoFit/>
          </a:bodyPr>
          <a:lstStyle/>
          <a:p>
            <a:r>
              <a:rPr lang="en-US" dirty="0" smtClean="0"/>
              <a:t>-  -0,49</a:t>
            </a:r>
            <a:endParaRPr lang="en-US" dirty="0" smtClean="0"/>
          </a:p>
          <a:p>
            <a:r>
              <a:rPr lang="en-US" dirty="0" smtClean="0"/>
              <a:t>Moderating </a:t>
            </a:r>
            <a:r>
              <a:rPr lang="en-US" dirty="0" err="1" smtClean="0"/>
              <a:t>var</a:t>
            </a:r>
            <a:r>
              <a:rPr lang="en-US" dirty="0" smtClean="0"/>
              <a:t> </a:t>
            </a:r>
            <a:endParaRPr lang="en-US" dirty="0"/>
          </a:p>
        </p:txBody>
      </p:sp>
      <p:cxnSp>
        <p:nvCxnSpPr>
          <p:cNvPr id="28" name="Straight Arrow Connector 27"/>
          <p:cNvCxnSpPr>
            <a:stCxn id="7" idx="2"/>
            <a:endCxn id="7" idx="2"/>
          </p:cNvCxnSpPr>
          <p:nvPr/>
        </p:nvCxnSpPr>
        <p:spPr>
          <a:xfrm>
            <a:off x="2016233" y="535257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0"/>
            <a:endCxn id="5" idx="2"/>
          </p:cNvCxnSpPr>
          <p:nvPr/>
        </p:nvCxnSpPr>
        <p:spPr>
          <a:xfrm flipV="1">
            <a:off x="1922392" y="2544873"/>
            <a:ext cx="0" cy="7090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6" idx="2"/>
          </p:cNvCxnSpPr>
          <p:nvPr/>
        </p:nvCxnSpPr>
        <p:spPr>
          <a:xfrm>
            <a:off x="1922392" y="3852517"/>
            <a:ext cx="0" cy="7698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Rectangle 47"/>
          <p:cNvSpPr/>
          <p:nvPr/>
        </p:nvSpPr>
        <p:spPr>
          <a:xfrm>
            <a:off x="3472000" y="4396850"/>
            <a:ext cx="697627" cy="369332"/>
          </a:xfrm>
          <a:prstGeom prst="rect">
            <a:avLst/>
          </a:prstGeom>
        </p:spPr>
        <p:txBody>
          <a:bodyPr wrap="none">
            <a:spAutoFit/>
          </a:bodyPr>
          <a:lstStyle/>
          <a:p>
            <a:r>
              <a:rPr lang="en-US" dirty="0" smtClean="0"/>
              <a:t>0,94</a:t>
            </a:r>
            <a:r>
              <a:rPr lang="en-US" dirty="0" smtClean="0"/>
              <a:t> </a:t>
            </a:r>
            <a:endParaRPr lang="en-US" dirty="0"/>
          </a:p>
        </p:txBody>
      </p:sp>
    </p:spTree>
    <p:extLst>
      <p:ext uri="{BB962C8B-B14F-4D97-AF65-F5344CB8AC3E}">
        <p14:creationId xmlns:p14="http://schemas.microsoft.com/office/powerpoint/2010/main" val="3365848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6787" y="339213"/>
            <a:ext cx="6939116" cy="1474840"/>
          </a:xfrm>
        </p:spPr>
        <p:txBody>
          <a:bodyPr/>
          <a:lstStyle/>
          <a:p>
            <a:r>
              <a:rPr lang="en-US" b="1" dirty="0" smtClean="0">
                <a:effectLst>
                  <a:outerShdw blurRad="38100" dist="38100" dir="2700000" algn="tl">
                    <a:srgbClr val="000000">
                      <a:alpha val="43137"/>
                    </a:srgbClr>
                  </a:outerShdw>
                </a:effectLst>
                <a:latin typeface="Arial Narrow" pitchFamily="34" charset="0"/>
              </a:rPr>
              <a:t>Result</a:t>
            </a:r>
            <a:r>
              <a:rPr lang="en-US" sz="2800" b="1" dirty="0" smtClean="0">
                <a:effectLst>
                  <a:outerShdw blurRad="38100" dist="38100" dir="2700000" algn="tl">
                    <a:srgbClr val="000000">
                      <a:alpha val="43137"/>
                    </a:srgbClr>
                  </a:outerShdw>
                </a:effectLst>
                <a:latin typeface="Arial Narrow" pitchFamily="34" charset="0"/>
              </a:rPr>
              <a:t/>
            </a:r>
            <a:br>
              <a:rPr lang="en-US" sz="2800" b="1" dirty="0" smtClean="0">
                <a:effectLst>
                  <a:outerShdw blurRad="38100" dist="38100" dir="2700000" algn="tl">
                    <a:srgbClr val="000000">
                      <a:alpha val="43137"/>
                    </a:srgbClr>
                  </a:outerShdw>
                </a:effectLst>
                <a:latin typeface="Arial Narrow" pitchFamily="34" charset="0"/>
              </a:rPr>
            </a:br>
            <a:endParaRPr lang="en-US" dirty="0"/>
          </a:p>
        </p:txBody>
      </p:sp>
      <p:grpSp>
        <p:nvGrpSpPr>
          <p:cNvPr id="3" name="Group 2"/>
          <p:cNvGrpSpPr/>
          <p:nvPr/>
        </p:nvGrpSpPr>
        <p:grpSpPr>
          <a:xfrm>
            <a:off x="732384" y="2213185"/>
            <a:ext cx="5964869" cy="1851209"/>
            <a:chOff x="914798" y="2868448"/>
            <a:chExt cx="8506904" cy="2437008"/>
          </a:xfrm>
        </p:grpSpPr>
        <p:sp>
          <p:nvSpPr>
            <p:cNvPr id="4" name="Freeform 3"/>
            <p:cNvSpPr/>
            <p:nvPr/>
          </p:nvSpPr>
          <p:spPr>
            <a:xfrm>
              <a:off x="914798" y="2868449"/>
              <a:ext cx="3197855" cy="2387131"/>
            </a:xfrm>
            <a:custGeom>
              <a:avLst/>
              <a:gdLst>
                <a:gd name="connsiteX0" fmla="*/ 190970 w 3197855"/>
                <a:gd name="connsiteY0" fmla="*/ 0 h 2387131"/>
                <a:gd name="connsiteX1" fmla="*/ 3006885 w 3197855"/>
                <a:gd name="connsiteY1" fmla="*/ 0 h 2387131"/>
                <a:gd name="connsiteX2" fmla="*/ 3141921 w 3197855"/>
                <a:gd name="connsiteY2" fmla="*/ 55934 h 2387131"/>
                <a:gd name="connsiteX3" fmla="*/ 3197855 w 3197855"/>
                <a:gd name="connsiteY3" fmla="*/ 190970 h 2387131"/>
                <a:gd name="connsiteX4" fmla="*/ 3197855 w 3197855"/>
                <a:gd name="connsiteY4" fmla="*/ 2387131 h 2387131"/>
                <a:gd name="connsiteX5" fmla="*/ 3197855 w 3197855"/>
                <a:gd name="connsiteY5" fmla="*/ 2387131 h 2387131"/>
                <a:gd name="connsiteX6" fmla="*/ 3197855 w 3197855"/>
                <a:gd name="connsiteY6" fmla="*/ 2387131 h 2387131"/>
                <a:gd name="connsiteX7" fmla="*/ 0 w 3197855"/>
                <a:gd name="connsiteY7" fmla="*/ 2387131 h 2387131"/>
                <a:gd name="connsiteX8" fmla="*/ 0 w 3197855"/>
                <a:gd name="connsiteY8" fmla="*/ 2387131 h 2387131"/>
                <a:gd name="connsiteX9" fmla="*/ 0 w 3197855"/>
                <a:gd name="connsiteY9" fmla="*/ 2387131 h 2387131"/>
                <a:gd name="connsiteX10" fmla="*/ 0 w 3197855"/>
                <a:gd name="connsiteY10" fmla="*/ 190970 h 2387131"/>
                <a:gd name="connsiteX11" fmla="*/ 55934 w 3197855"/>
                <a:gd name="connsiteY11" fmla="*/ 55934 h 2387131"/>
                <a:gd name="connsiteX12" fmla="*/ 190970 w 3197855"/>
                <a:gd name="connsiteY12" fmla="*/ 0 h 2387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97855" h="2387131">
                  <a:moveTo>
                    <a:pt x="190970" y="0"/>
                  </a:moveTo>
                  <a:lnTo>
                    <a:pt x="3006885" y="0"/>
                  </a:lnTo>
                  <a:cubicBezTo>
                    <a:pt x="3057533" y="0"/>
                    <a:pt x="3106107" y="20120"/>
                    <a:pt x="3141921" y="55934"/>
                  </a:cubicBezTo>
                  <a:cubicBezTo>
                    <a:pt x="3177735" y="91748"/>
                    <a:pt x="3197855" y="140322"/>
                    <a:pt x="3197855" y="190970"/>
                  </a:cubicBezTo>
                  <a:lnTo>
                    <a:pt x="3197855" y="2387131"/>
                  </a:lnTo>
                  <a:lnTo>
                    <a:pt x="3197855" y="2387131"/>
                  </a:lnTo>
                  <a:lnTo>
                    <a:pt x="3197855" y="2387131"/>
                  </a:lnTo>
                  <a:lnTo>
                    <a:pt x="0" y="2387131"/>
                  </a:lnTo>
                  <a:lnTo>
                    <a:pt x="0" y="2387131"/>
                  </a:lnTo>
                  <a:lnTo>
                    <a:pt x="0" y="2387131"/>
                  </a:lnTo>
                  <a:lnTo>
                    <a:pt x="0" y="190970"/>
                  </a:lnTo>
                  <a:cubicBezTo>
                    <a:pt x="0" y="140322"/>
                    <a:pt x="20120" y="91748"/>
                    <a:pt x="55934" y="55934"/>
                  </a:cubicBezTo>
                  <a:cubicBezTo>
                    <a:pt x="91748" y="20120"/>
                    <a:pt x="140322" y="0"/>
                    <a:pt x="190970" y="0"/>
                  </a:cubicBezTo>
                  <a:close/>
                </a:path>
              </a:pathLst>
            </a:custGeom>
          </p:spPr>
          <p:style>
            <a:lnRef idx="2">
              <a:schemeClr val="accent6">
                <a:shade val="50000"/>
              </a:schemeClr>
            </a:lnRef>
            <a:fillRef idx="1">
              <a:schemeClr val="accent6"/>
            </a:fillRef>
            <a:effectRef idx="0">
              <a:schemeClr val="accent6"/>
            </a:effectRef>
            <a:fontRef idx="minor">
              <a:schemeClr val="dk1">
                <a:hueOff val="0"/>
                <a:satOff val="0"/>
                <a:lumOff val="0"/>
                <a:alphaOff val="0"/>
              </a:schemeClr>
            </a:fontRef>
          </p:style>
          <p:txBody>
            <a:bodyPr spcFirstLastPara="0" vert="horz" wrap="square" lIns="86413" tIns="147373" rIns="86413" bIns="30480" numCol="1" spcCol="1270" anchor="t" anchorCtr="0">
              <a:noAutofit/>
            </a:bodyPr>
            <a:lstStyle/>
            <a:p>
              <a:pPr marL="228600" lvl="1" indent="-228600" defTabSz="1066800" eaLnBrk="0" hangingPunct="0">
                <a:lnSpc>
                  <a:spcPct val="90000"/>
                </a:lnSpc>
                <a:spcAft>
                  <a:spcPct val="15000"/>
                </a:spcAft>
                <a:buFontTx/>
                <a:buChar char="••"/>
              </a:pPr>
              <a:r>
                <a:rPr lang="en-US" sz="2400" b="1" dirty="0" smtClean="0">
                  <a:solidFill>
                    <a:schemeClr val="tx1"/>
                  </a:solidFill>
                </a:rPr>
                <a:t>Positive effect</a:t>
              </a:r>
            </a:p>
            <a:p>
              <a:pPr marL="228600" lvl="1" indent="-228600" defTabSz="1066800" eaLnBrk="0" hangingPunct="0">
                <a:lnSpc>
                  <a:spcPct val="90000"/>
                </a:lnSpc>
                <a:spcAft>
                  <a:spcPct val="15000"/>
                </a:spcAft>
                <a:buFontTx/>
                <a:buChar char="••"/>
              </a:pPr>
              <a:r>
                <a:rPr lang="en-US" sz="2400" b="1" dirty="0" smtClean="0">
                  <a:solidFill>
                    <a:schemeClr val="tx1"/>
                  </a:solidFill>
                </a:rPr>
                <a:t>Coefficient = </a:t>
              </a:r>
              <a:r>
                <a:rPr lang="en-US" sz="2400" b="1" dirty="0" smtClean="0">
                  <a:solidFill>
                    <a:schemeClr val="tx1"/>
                  </a:solidFill>
                </a:rPr>
                <a:t>0,59</a:t>
              </a:r>
              <a:endParaRPr lang="en-US" sz="2400" b="1" dirty="0">
                <a:solidFill>
                  <a:schemeClr val="tx1"/>
                </a:solidFill>
              </a:endParaRPr>
            </a:p>
          </p:txBody>
        </p:sp>
        <p:sp>
          <p:nvSpPr>
            <p:cNvPr id="7" name="Freeform 6"/>
            <p:cNvSpPr/>
            <p:nvPr/>
          </p:nvSpPr>
          <p:spPr>
            <a:xfrm>
              <a:off x="4464408" y="2868448"/>
              <a:ext cx="2747890" cy="2437008"/>
            </a:xfrm>
            <a:custGeom>
              <a:avLst/>
              <a:gdLst>
                <a:gd name="connsiteX0" fmla="*/ 255828 w 3197855"/>
                <a:gd name="connsiteY0" fmla="*/ 0 h 3232224"/>
                <a:gd name="connsiteX1" fmla="*/ 2942027 w 3197855"/>
                <a:gd name="connsiteY1" fmla="*/ 0 h 3232224"/>
                <a:gd name="connsiteX2" fmla="*/ 3122925 w 3197855"/>
                <a:gd name="connsiteY2" fmla="*/ 74931 h 3232224"/>
                <a:gd name="connsiteX3" fmla="*/ 3197855 w 3197855"/>
                <a:gd name="connsiteY3" fmla="*/ 255829 h 3232224"/>
                <a:gd name="connsiteX4" fmla="*/ 3197855 w 3197855"/>
                <a:gd name="connsiteY4" fmla="*/ 3232224 h 3232224"/>
                <a:gd name="connsiteX5" fmla="*/ 3197855 w 3197855"/>
                <a:gd name="connsiteY5" fmla="*/ 3232224 h 3232224"/>
                <a:gd name="connsiteX6" fmla="*/ 3197855 w 3197855"/>
                <a:gd name="connsiteY6" fmla="*/ 3232224 h 3232224"/>
                <a:gd name="connsiteX7" fmla="*/ 0 w 3197855"/>
                <a:gd name="connsiteY7" fmla="*/ 3232224 h 3232224"/>
                <a:gd name="connsiteX8" fmla="*/ 0 w 3197855"/>
                <a:gd name="connsiteY8" fmla="*/ 3232224 h 3232224"/>
                <a:gd name="connsiteX9" fmla="*/ 0 w 3197855"/>
                <a:gd name="connsiteY9" fmla="*/ 3232224 h 3232224"/>
                <a:gd name="connsiteX10" fmla="*/ 0 w 3197855"/>
                <a:gd name="connsiteY10" fmla="*/ 255828 h 3232224"/>
                <a:gd name="connsiteX11" fmla="*/ 74931 w 3197855"/>
                <a:gd name="connsiteY11" fmla="*/ 74930 h 3232224"/>
                <a:gd name="connsiteX12" fmla="*/ 255829 w 3197855"/>
                <a:gd name="connsiteY12" fmla="*/ 0 h 3232224"/>
                <a:gd name="connsiteX13" fmla="*/ 255828 w 3197855"/>
                <a:gd name="connsiteY13" fmla="*/ 0 h 323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97855" h="3232224">
                  <a:moveTo>
                    <a:pt x="255828" y="0"/>
                  </a:moveTo>
                  <a:lnTo>
                    <a:pt x="2942027" y="0"/>
                  </a:lnTo>
                  <a:cubicBezTo>
                    <a:pt x="3009877" y="0"/>
                    <a:pt x="3074948" y="26953"/>
                    <a:pt x="3122925" y="74931"/>
                  </a:cubicBezTo>
                  <a:cubicBezTo>
                    <a:pt x="3170902" y="122908"/>
                    <a:pt x="3197855" y="187979"/>
                    <a:pt x="3197855" y="255829"/>
                  </a:cubicBezTo>
                  <a:lnTo>
                    <a:pt x="3197855" y="3232224"/>
                  </a:lnTo>
                  <a:lnTo>
                    <a:pt x="3197855" y="3232224"/>
                  </a:lnTo>
                  <a:lnTo>
                    <a:pt x="3197855" y="3232224"/>
                  </a:lnTo>
                  <a:lnTo>
                    <a:pt x="0" y="3232224"/>
                  </a:lnTo>
                  <a:lnTo>
                    <a:pt x="0" y="3232224"/>
                  </a:lnTo>
                  <a:lnTo>
                    <a:pt x="0" y="3232224"/>
                  </a:lnTo>
                  <a:lnTo>
                    <a:pt x="0" y="255828"/>
                  </a:lnTo>
                  <a:cubicBezTo>
                    <a:pt x="0" y="187978"/>
                    <a:pt x="26953" y="122907"/>
                    <a:pt x="74931" y="74930"/>
                  </a:cubicBezTo>
                  <a:cubicBezTo>
                    <a:pt x="122908" y="26953"/>
                    <a:pt x="187979" y="0"/>
                    <a:pt x="255829" y="0"/>
                  </a:cubicBezTo>
                  <a:lnTo>
                    <a:pt x="255828" y="0"/>
                  </a:lnTo>
                  <a:close/>
                </a:path>
              </a:pathLst>
            </a:custGeom>
          </p:spPr>
          <p:style>
            <a:lnRef idx="2">
              <a:schemeClr val="accent2">
                <a:shade val="50000"/>
              </a:schemeClr>
            </a:lnRef>
            <a:fillRef idx="1">
              <a:schemeClr val="accent2"/>
            </a:fillRef>
            <a:effectRef idx="0">
              <a:schemeClr val="accent2"/>
            </a:effectRef>
            <a:fontRef idx="minor">
              <a:schemeClr val="dk1">
                <a:hueOff val="0"/>
                <a:satOff val="0"/>
                <a:lumOff val="0"/>
                <a:alphaOff val="0"/>
              </a:schemeClr>
            </a:fontRef>
          </p:style>
          <p:txBody>
            <a:bodyPr spcFirstLastPara="0" vert="horz" wrap="square" lIns="118110" tIns="204470" rIns="118110" bIns="43180" numCol="1" spcCol="1270" anchor="t" anchorCtr="0">
              <a:noAutofit/>
            </a:bodyPr>
            <a:lstStyle/>
            <a:p>
              <a:pPr marL="342900" lvl="1" indent="-342900" defTabSz="1511300" eaLnBrk="0" hangingPunct="0">
                <a:lnSpc>
                  <a:spcPct val="90000"/>
                </a:lnSpc>
                <a:spcAft>
                  <a:spcPct val="15000"/>
                </a:spcAft>
                <a:buFont typeface="Arial" panose="020B0604020202020204" pitchFamily="34" charset="0"/>
                <a:buChar char="•"/>
              </a:pPr>
              <a:r>
                <a:rPr lang="en-US" sz="2400" b="1" dirty="0" err="1" smtClean="0">
                  <a:solidFill>
                    <a:schemeClr val="tx1"/>
                  </a:solidFill>
                </a:rPr>
                <a:t>Positiove</a:t>
              </a:r>
              <a:r>
                <a:rPr lang="en-US" sz="2400" b="1" dirty="0" smtClean="0">
                  <a:solidFill>
                    <a:schemeClr val="tx1"/>
                  </a:solidFill>
                </a:rPr>
                <a:t> Effect</a:t>
              </a:r>
            </a:p>
            <a:p>
              <a:pPr marL="342900" lvl="1" indent="-342900" defTabSz="1511300" eaLnBrk="0" hangingPunct="0">
                <a:lnSpc>
                  <a:spcPct val="90000"/>
                </a:lnSpc>
                <a:spcAft>
                  <a:spcPct val="15000"/>
                </a:spcAft>
                <a:buFont typeface="Arial" panose="020B0604020202020204" pitchFamily="34" charset="0"/>
                <a:buChar char="•"/>
              </a:pPr>
              <a:r>
                <a:rPr lang="en-US" sz="2400" b="1" dirty="0" err="1" smtClean="0">
                  <a:solidFill>
                    <a:schemeClr val="tx1"/>
                  </a:solidFill>
                </a:rPr>
                <a:t>Coeff</a:t>
              </a:r>
              <a:r>
                <a:rPr lang="en-US" sz="2400" b="1" dirty="0" smtClean="0">
                  <a:solidFill>
                    <a:schemeClr val="tx1"/>
                  </a:solidFill>
                </a:rPr>
                <a:t> = </a:t>
              </a:r>
            </a:p>
            <a:p>
              <a:pPr marL="0" lvl="1" defTabSz="1511300" eaLnBrk="0" hangingPunct="0">
                <a:lnSpc>
                  <a:spcPct val="90000"/>
                </a:lnSpc>
                <a:spcAft>
                  <a:spcPct val="15000"/>
                </a:spcAft>
              </a:pPr>
              <a:r>
                <a:rPr lang="en-US" sz="2400" b="1" dirty="0">
                  <a:solidFill>
                    <a:schemeClr val="tx1"/>
                  </a:solidFill>
                </a:rPr>
                <a:t> </a:t>
              </a:r>
              <a:r>
                <a:rPr lang="en-US" sz="2400" b="1" dirty="0" smtClean="0">
                  <a:solidFill>
                    <a:schemeClr val="tx1"/>
                  </a:solidFill>
                </a:rPr>
                <a:t>    0, </a:t>
              </a:r>
              <a:r>
                <a:rPr lang="en-US" sz="2400" b="1" dirty="0" smtClean="0">
                  <a:solidFill>
                    <a:schemeClr val="tx1"/>
                  </a:solidFill>
                </a:rPr>
                <a:t>94</a:t>
              </a:r>
              <a:endParaRPr lang="en-US" sz="2400" b="1" dirty="0" smtClean="0">
                <a:solidFill>
                  <a:schemeClr val="tx1"/>
                </a:solidFill>
              </a:endParaRPr>
            </a:p>
            <a:p>
              <a:pPr marL="0" lvl="1" defTabSz="1511300" eaLnBrk="0" hangingPunct="0">
                <a:lnSpc>
                  <a:spcPct val="90000"/>
                </a:lnSpc>
                <a:spcAft>
                  <a:spcPct val="15000"/>
                </a:spcAft>
              </a:pPr>
              <a:endParaRPr lang="en-US" sz="2400" dirty="0">
                <a:solidFill>
                  <a:prstClr val="white"/>
                </a:solidFill>
              </a:endParaRPr>
            </a:p>
          </p:txBody>
        </p:sp>
        <p:sp>
          <p:nvSpPr>
            <p:cNvPr id="10" name="Freeform 9"/>
            <p:cNvSpPr/>
            <p:nvPr/>
          </p:nvSpPr>
          <p:spPr>
            <a:xfrm>
              <a:off x="7675187" y="3236670"/>
              <a:ext cx="1746515" cy="2018910"/>
            </a:xfrm>
            <a:custGeom>
              <a:avLst/>
              <a:gdLst>
                <a:gd name="connsiteX0" fmla="*/ 219226 w 3197855"/>
                <a:gd name="connsiteY0" fmla="*/ 0 h 2740331"/>
                <a:gd name="connsiteX1" fmla="*/ 2978629 w 3197855"/>
                <a:gd name="connsiteY1" fmla="*/ 0 h 2740331"/>
                <a:gd name="connsiteX2" fmla="*/ 3133645 w 3197855"/>
                <a:gd name="connsiteY2" fmla="*/ 64210 h 2740331"/>
                <a:gd name="connsiteX3" fmla="*/ 3197855 w 3197855"/>
                <a:gd name="connsiteY3" fmla="*/ 219226 h 2740331"/>
                <a:gd name="connsiteX4" fmla="*/ 3197855 w 3197855"/>
                <a:gd name="connsiteY4" fmla="*/ 2740331 h 2740331"/>
                <a:gd name="connsiteX5" fmla="*/ 3197855 w 3197855"/>
                <a:gd name="connsiteY5" fmla="*/ 2740331 h 2740331"/>
                <a:gd name="connsiteX6" fmla="*/ 3197855 w 3197855"/>
                <a:gd name="connsiteY6" fmla="*/ 2740331 h 2740331"/>
                <a:gd name="connsiteX7" fmla="*/ 0 w 3197855"/>
                <a:gd name="connsiteY7" fmla="*/ 2740331 h 2740331"/>
                <a:gd name="connsiteX8" fmla="*/ 0 w 3197855"/>
                <a:gd name="connsiteY8" fmla="*/ 2740331 h 2740331"/>
                <a:gd name="connsiteX9" fmla="*/ 0 w 3197855"/>
                <a:gd name="connsiteY9" fmla="*/ 2740331 h 2740331"/>
                <a:gd name="connsiteX10" fmla="*/ 0 w 3197855"/>
                <a:gd name="connsiteY10" fmla="*/ 219226 h 2740331"/>
                <a:gd name="connsiteX11" fmla="*/ 64210 w 3197855"/>
                <a:gd name="connsiteY11" fmla="*/ 64210 h 2740331"/>
                <a:gd name="connsiteX12" fmla="*/ 219226 w 3197855"/>
                <a:gd name="connsiteY12" fmla="*/ 0 h 274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97855" h="2740331">
                  <a:moveTo>
                    <a:pt x="219226" y="0"/>
                  </a:moveTo>
                  <a:lnTo>
                    <a:pt x="2978629" y="0"/>
                  </a:lnTo>
                  <a:cubicBezTo>
                    <a:pt x="3036771" y="0"/>
                    <a:pt x="3092532" y="23097"/>
                    <a:pt x="3133645" y="64210"/>
                  </a:cubicBezTo>
                  <a:cubicBezTo>
                    <a:pt x="3174758" y="105323"/>
                    <a:pt x="3197855" y="161084"/>
                    <a:pt x="3197855" y="219226"/>
                  </a:cubicBezTo>
                  <a:lnTo>
                    <a:pt x="3197855" y="2740331"/>
                  </a:lnTo>
                  <a:lnTo>
                    <a:pt x="3197855" y="2740331"/>
                  </a:lnTo>
                  <a:lnTo>
                    <a:pt x="3197855" y="2740331"/>
                  </a:lnTo>
                  <a:lnTo>
                    <a:pt x="0" y="2740331"/>
                  </a:lnTo>
                  <a:lnTo>
                    <a:pt x="0" y="2740331"/>
                  </a:lnTo>
                  <a:lnTo>
                    <a:pt x="0" y="2740331"/>
                  </a:lnTo>
                  <a:lnTo>
                    <a:pt x="0" y="219226"/>
                  </a:lnTo>
                  <a:cubicBezTo>
                    <a:pt x="0" y="161084"/>
                    <a:pt x="23097" y="105323"/>
                    <a:pt x="64210" y="64210"/>
                  </a:cubicBezTo>
                  <a:cubicBezTo>
                    <a:pt x="105323" y="23097"/>
                    <a:pt x="161084" y="0"/>
                    <a:pt x="219226" y="0"/>
                  </a:cubicBezTo>
                  <a:close/>
                </a:path>
              </a:pathLst>
            </a:custGeom>
          </p:spPr>
          <p:style>
            <a:lnRef idx="2">
              <a:schemeClr val="accent6">
                <a:shade val="50000"/>
              </a:schemeClr>
            </a:lnRef>
            <a:fillRef idx="1">
              <a:schemeClr val="accent6"/>
            </a:fillRef>
            <a:effectRef idx="0">
              <a:schemeClr val="accent6"/>
            </a:effectRef>
            <a:fontRef idx="minor">
              <a:schemeClr val="dk1">
                <a:hueOff val="0"/>
                <a:satOff val="0"/>
                <a:lumOff val="0"/>
                <a:alphaOff val="0"/>
              </a:schemeClr>
            </a:fontRef>
          </p:style>
          <p:txBody>
            <a:bodyPr spcFirstLastPara="0" vert="horz" wrap="square" lIns="94689" tIns="155649" rIns="94689" bIns="30480" numCol="1" spcCol="1270" anchor="t" anchorCtr="0">
              <a:noAutofit/>
            </a:bodyPr>
            <a:lstStyle/>
            <a:p>
              <a:pPr marL="171450" lvl="1" indent="-171450" defTabSz="800100" eaLnBrk="0" hangingPunct="0">
                <a:lnSpc>
                  <a:spcPct val="90000"/>
                </a:lnSpc>
                <a:spcAft>
                  <a:spcPct val="15000"/>
                </a:spcAft>
                <a:buFontTx/>
                <a:buChar char="••"/>
              </a:pPr>
              <a:r>
                <a:rPr lang="en-US" b="1" dirty="0" smtClean="0">
                  <a:solidFill>
                    <a:schemeClr val="tx1"/>
                  </a:solidFill>
                </a:rPr>
                <a:t>positive Effect</a:t>
              </a:r>
              <a:endParaRPr lang="en-US" b="1" dirty="0" smtClean="0">
                <a:solidFill>
                  <a:schemeClr val="tx1"/>
                </a:solidFill>
              </a:endParaRPr>
            </a:p>
            <a:p>
              <a:pPr marL="171450" lvl="1" indent="-171450" defTabSz="800100" eaLnBrk="0" hangingPunct="0">
                <a:lnSpc>
                  <a:spcPct val="90000"/>
                </a:lnSpc>
                <a:spcAft>
                  <a:spcPct val="15000"/>
                </a:spcAft>
                <a:buFontTx/>
                <a:buChar char="••"/>
              </a:pPr>
              <a:r>
                <a:rPr lang="en-US" b="1" dirty="0" err="1" smtClean="0">
                  <a:solidFill>
                    <a:schemeClr val="tx1"/>
                  </a:solidFill>
                </a:rPr>
                <a:t>Coeef</a:t>
              </a:r>
              <a:r>
                <a:rPr lang="en-US" b="1" dirty="0" smtClean="0">
                  <a:solidFill>
                    <a:schemeClr val="tx1"/>
                  </a:solidFill>
                </a:rPr>
                <a:t> </a:t>
              </a:r>
              <a:r>
                <a:rPr lang="en-US" b="1" dirty="0" smtClean="0">
                  <a:solidFill>
                    <a:schemeClr val="tx1"/>
                  </a:solidFill>
                </a:rPr>
                <a:t>= 0,32</a:t>
              </a:r>
              <a:endParaRPr lang="en-US" b="1" dirty="0" smtClean="0">
                <a:solidFill>
                  <a:schemeClr val="tx1"/>
                </a:solidFill>
              </a:endParaRPr>
            </a:p>
            <a:p>
              <a:pPr marL="0" lvl="1" defTabSz="800100" eaLnBrk="0" hangingPunct="0">
                <a:lnSpc>
                  <a:spcPct val="90000"/>
                </a:lnSpc>
                <a:spcAft>
                  <a:spcPct val="15000"/>
                </a:spcAft>
              </a:pPr>
              <a:r>
                <a:rPr lang="en-US" b="1" dirty="0" smtClean="0">
                  <a:solidFill>
                    <a:schemeClr val="tx1"/>
                  </a:solidFill>
                </a:rPr>
                <a:t> </a:t>
              </a:r>
              <a:endParaRPr lang="en-US" b="1" dirty="0">
                <a:solidFill>
                  <a:schemeClr val="tx1"/>
                </a:solidFill>
              </a:endParaRPr>
            </a:p>
          </p:txBody>
        </p:sp>
      </p:grpSp>
      <p:sp>
        <p:nvSpPr>
          <p:cNvPr id="8" name="Rectangle 7"/>
          <p:cNvSpPr/>
          <p:nvPr/>
        </p:nvSpPr>
        <p:spPr>
          <a:xfrm>
            <a:off x="732384" y="4091608"/>
            <a:ext cx="224227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Online Tutorial</a:t>
            </a:r>
            <a:endParaRPr lang="id-ID" b="1" dirty="0">
              <a:solidFill>
                <a:schemeClr val="tx1"/>
              </a:solidFill>
            </a:endParaRPr>
          </a:p>
        </p:txBody>
      </p:sp>
      <p:sp>
        <p:nvSpPr>
          <p:cNvPr id="14" name="Rectangle 13"/>
          <p:cNvSpPr/>
          <p:nvPr/>
        </p:nvSpPr>
        <p:spPr>
          <a:xfrm>
            <a:off x="3221298" y="4096176"/>
            <a:ext cx="192676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Face to face Tutorial</a:t>
            </a:r>
            <a:endParaRPr lang="id-ID" b="1" dirty="0">
              <a:solidFill>
                <a:schemeClr val="tx1"/>
              </a:solidFill>
            </a:endParaRPr>
          </a:p>
        </p:txBody>
      </p:sp>
      <p:sp>
        <p:nvSpPr>
          <p:cNvPr id="15" name="Rectangle 14"/>
          <p:cNvSpPr/>
          <p:nvPr/>
        </p:nvSpPr>
        <p:spPr>
          <a:xfrm>
            <a:off x="5472632" y="4064394"/>
            <a:ext cx="122462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SLST to Face to Face Tut </a:t>
            </a:r>
            <a:endParaRPr lang="id-ID" b="1" dirty="0">
              <a:solidFill>
                <a:schemeClr val="tx1"/>
              </a:solidFill>
            </a:endParaRPr>
          </a:p>
        </p:txBody>
      </p:sp>
      <p:sp>
        <p:nvSpPr>
          <p:cNvPr id="16" name="Rounded Rectangle 15"/>
          <p:cNvSpPr/>
          <p:nvPr/>
        </p:nvSpPr>
        <p:spPr>
          <a:xfrm>
            <a:off x="7092280" y="2492895"/>
            <a:ext cx="1584176" cy="153361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buFont typeface="Arial" panose="020B0604020202020204" pitchFamily="34" charset="0"/>
              <a:buChar char="•"/>
            </a:pPr>
            <a:r>
              <a:rPr lang="en-US" b="1" dirty="0" smtClean="0">
                <a:solidFill>
                  <a:schemeClr val="tx1"/>
                </a:solidFill>
              </a:rPr>
              <a:t>Negative effect</a:t>
            </a:r>
          </a:p>
          <a:p>
            <a:pPr marL="285750" indent="-285750">
              <a:buFont typeface="Arial" panose="020B0604020202020204" pitchFamily="34" charset="0"/>
              <a:buChar char="•"/>
            </a:pPr>
            <a:r>
              <a:rPr lang="en-US" b="1" dirty="0" err="1" smtClean="0">
                <a:solidFill>
                  <a:schemeClr val="tx1"/>
                </a:solidFill>
              </a:rPr>
              <a:t>Coeff</a:t>
            </a:r>
            <a:r>
              <a:rPr lang="en-US" b="1" dirty="0" smtClean="0">
                <a:solidFill>
                  <a:schemeClr val="tx1"/>
                </a:solidFill>
              </a:rPr>
              <a:t> = </a:t>
            </a:r>
          </a:p>
          <a:p>
            <a:r>
              <a:rPr lang="en-US" b="1" dirty="0">
                <a:solidFill>
                  <a:schemeClr val="tx1"/>
                </a:solidFill>
              </a:rPr>
              <a:t> </a:t>
            </a:r>
            <a:r>
              <a:rPr lang="en-US" b="1" dirty="0" smtClean="0">
                <a:solidFill>
                  <a:schemeClr val="tx1"/>
                </a:solidFill>
              </a:rPr>
              <a:t>    </a:t>
            </a:r>
            <a:r>
              <a:rPr lang="en-US" b="1" dirty="0" smtClean="0">
                <a:solidFill>
                  <a:schemeClr val="tx1"/>
                </a:solidFill>
              </a:rPr>
              <a:t>-0,49</a:t>
            </a:r>
            <a:endParaRPr lang="id-ID" b="1" dirty="0">
              <a:solidFill>
                <a:schemeClr val="tx1"/>
              </a:solidFill>
            </a:endParaRPr>
          </a:p>
        </p:txBody>
      </p:sp>
      <p:sp>
        <p:nvSpPr>
          <p:cNvPr id="17" name="Rectangle 16"/>
          <p:cNvSpPr/>
          <p:nvPr/>
        </p:nvSpPr>
        <p:spPr>
          <a:xfrm>
            <a:off x="7236296" y="4096176"/>
            <a:ext cx="14401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SLST to Tut Online </a:t>
            </a:r>
            <a:endParaRPr lang="id-ID" b="1" dirty="0">
              <a:solidFill>
                <a:schemeClr val="tx1"/>
              </a:solidFill>
            </a:endParaRPr>
          </a:p>
        </p:txBody>
      </p:sp>
    </p:spTree>
    <p:extLst>
      <p:ext uri="{BB962C8B-B14F-4D97-AF65-F5344CB8AC3E}">
        <p14:creationId xmlns:p14="http://schemas.microsoft.com/office/powerpoint/2010/main" val="693347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690" y="274638"/>
            <a:ext cx="5855110" cy="1143000"/>
          </a:xfrm>
        </p:spPr>
        <p:style>
          <a:lnRef idx="1">
            <a:schemeClr val="accent1"/>
          </a:lnRef>
          <a:fillRef idx="3">
            <a:schemeClr val="accent1"/>
          </a:fillRef>
          <a:effectRef idx="2">
            <a:schemeClr val="accent1"/>
          </a:effectRef>
          <a:fontRef idx="minor">
            <a:schemeClr val="lt1"/>
          </a:fontRef>
        </p:style>
        <p:txBody>
          <a:bodyPr/>
          <a:lstStyle/>
          <a:p>
            <a:r>
              <a:rPr lang="en-US" b="1" dirty="0" smtClean="0">
                <a:solidFill>
                  <a:srgbClr val="FFFF00"/>
                </a:solidFill>
                <a:latin typeface="Arial Narrow" pitchFamily="34" charset="0"/>
              </a:rPr>
              <a:t/>
            </a:r>
            <a:br>
              <a:rPr lang="en-US" b="1" dirty="0" smtClean="0">
                <a:solidFill>
                  <a:srgbClr val="FFFF00"/>
                </a:solidFill>
                <a:latin typeface="Arial Narrow" pitchFamily="34" charset="0"/>
              </a:rPr>
            </a:br>
            <a:r>
              <a:rPr lang="en-US" b="1" dirty="0" smtClean="0">
                <a:solidFill>
                  <a:srgbClr val="FFFF00"/>
                </a:solidFill>
                <a:latin typeface="Arial Narrow" pitchFamily="34" charset="0"/>
              </a:rPr>
              <a:t>Conclusions</a:t>
            </a:r>
            <a:r>
              <a:rPr lang="en-US" dirty="0" smtClean="0">
                <a:solidFill>
                  <a:srgbClr val="FFFF00"/>
                </a:solidFill>
                <a:latin typeface="Arial Narrow" pitchFamily="34" charset="0"/>
              </a:rPr>
              <a:t/>
            </a:r>
            <a:br>
              <a:rPr lang="en-US" dirty="0" smtClean="0">
                <a:solidFill>
                  <a:srgbClr val="FFFF00"/>
                </a:solidFill>
                <a:latin typeface="Arial Narrow" pitchFamily="34" charset="0"/>
              </a:rPr>
            </a:b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3207727540"/>
              </p:ext>
            </p:extLst>
          </p:nvPr>
        </p:nvGraphicFramePr>
        <p:xfrm>
          <a:off x="663676" y="1666565"/>
          <a:ext cx="8096865" cy="5011074"/>
        </p:xfrm>
        <a:graphic>
          <a:graphicData uri="http://schemas.openxmlformats.org/drawingml/2006/table">
            <a:tbl>
              <a:tblPr firstRow="1" bandRow="1">
                <a:tableStyleId>{5C22544A-7EE6-4342-B048-85BDC9FD1C3A}</a:tableStyleId>
              </a:tblPr>
              <a:tblGrid>
                <a:gridCol w="1538404"/>
                <a:gridCol w="6558461"/>
              </a:tblGrid>
              <a:tr h="1297032">
                <a:tc>
                  <a:txBody>
                    <a:bodyPr/>
                    <a:lstStyle/>
                    <a:p>
                      <a:pPr algn="ctr"/>
                      <a:endParaRPr lang="en-US" b="1" dirty="0" smtClean="0">
                        <a:solidFill>
                          <a:schemeClr val="tx1"/>
                        </a:solidFill>
                      </a:endParaRPr>
                    </a:p>
                    <a:p>
                      <a:pPr algn="ctr"/>
                      <a:r>
                        <a:rPr lang="en-US" b="1" dirty="0" smtClean="0">
                          <a:solidFill>
                            <a:schemeClr val="tx1"/>
                          </a:solidFill>
                        </a:rPr>
                        <a:t>Students GPA</a:t>
                      </a:r>
                      <a:endParaRPr lang="id-ID" b="1" dirty="0" smtClean="0">
                        <a:solidFill>
                          <a:schemeClr val="tx1"/>
                        </a:solidFill>
                      </a:endParaRPr>
                    </a:p>
                    <a:p>
                      <a:endParaRPr lang="en-US"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rPr>
                        <a:t> </a:t>
                      </a:r>
                      <a:endParaRPr lang="en-US" sz="1800" b="1" kern="1200" dirty="0" smtClean="0">
                        <a:solidFill>
                          <a:schemeClr val="tx1"/>
                        </a:solidFill>
                        <a:effectLst>
                          <a:outerShdw blurRad="38100" dist="38100" dir="2700000" algn="tl">
                            <a:srgbClr val="000000">
                              <a:alpha val="43137"/>
                            </a:srgbClr>
                          </a:outerShdw>
                        </a:effectLst>
                        <a:latin typeface="Arial Narrow"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mn-lt"/>
                          <a:ea typeface="+mn-ea"/>
                        </a:rPr>
                        <a:t>R</a:t>
                      </a:r>
                      <a:r>
                        <a:rPr lang="en-US" sz="1800" dirty="0" smtClean="0">
                          <a:solidFill>
                            <a:schemeClr val="tx1"/>
                          </a:solidFill>
                          <a:effectLst/>
                          <a:latin typeface="Arial" panose="020B0604020202020204" pitchFamily="34" charset="0"/>
                          <a:ea typeface="Times New Roman" panose="02020603050405020304" pitchFamily="18" charset="0"/>
                        </a:rPr>
                        <a:t>esults of the experimental research, it was found that students' GPA Before being given treatment compared to after being given treatment experienced a significant increase, </a:t>
                      </a:r>
                      <a:endParaRPr lang="en-US" dirty="0" smtClean="0">
                        <a:solidFill>
                          <a:schemeClr val="tx1"/>
                        </a:solidFill>
                      </a:endParaRPr>
                    </a:p>
                    <a:p>
                      <a:endParaRPr lang="en-US" dirty="0">
                        <a:solidFill>
                          <a:schemeClr val="tx1"/>
                        </a:solidFill>
                      </a:endParaRPr>
                    </a:p>
                  </a:txBody>
                  <a:tcPr>
                    <a:solidFill>
                      <a:schemeClr val="tx2">
                        <a:lumMod val="40000"/>
                        <a:lumOff val="60000"/>
                      </a:schemeClr>
                    </a:solidFill>
                  </a:tcPr>
                </a:tc>
              </a:tr>
              <a:tr h="1297032">
                <a:tc>
                  <a:txBody>
                    <a:bodyPr/>
                    <a:lstStyle/>
                    <a:p>
                      <a:pPr algn="ctr"/>
                      <a:r>
                        <a:rPr lang="en-US" b="1" dirty="0" smtClean="0">
                          <a:solidFill>
                            <a:schemeClr val="tx1"/>
                          </a:solidFill>
                        </a:rPr>
                        <a:t>Online</a:t>
                      </a:r>
                      <a:r>
                        <a:rPr lang="en-US" b="1" baseline="0" dirty="0" smtClean="0">
                          <a:solidFill>
                            <a:schemeClr val="tx1"/>
                          </a:solidFill>
                        </a:rPr>
                        <a:t> Tutorial</a:t>
                      </a:r>
                      <a:endParaRPr lang="en-US" b="1" dirty="0" smtClean="0">
                        <a:solidFill>
                          <a:schemeClr val="tx1"/>
                        </a:solidFill>
                      </a:endParaRPr>
                    </a:p>
                    <a:p>
                      <a:pPr algn="ctr"/>
                      <a:r>
                        <a:rPr lang="en-US" b="1" dirty="0" smtClean="0">
                          <a:solidFill>
                            <a:schemeClr val="tx1"/>
                          </a:solidFill>
                        </a:rPr>
                        <a:t>  </a:t>
                      </a:r>
                      <a:endParaRPr lang="en-US" dirty="0"/>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latin typeface="Arial" panose="020B0604020202020204" pitchFamily="34" charset="0"/>
                          <a:ea typeface="Times New Roman" panose="02020603050405020304" pitchFamily="18" charset="0"/>
                        </a:rPr>
                        <a:t>In </a:t>
                      </a:r>
                      <a:r>
                        <a:rPr lang="en-US" sz="1800" b="1" dirty="0" err="1" smtClean="0">
                          <a:effectLst/>
                          <a:latin typeface="Arial" panose="020B0604020202020204" pitchFamily="34" charset="0"/>
                          <a:ea typeface="Times New Roman" panose="02020603050405020304" pitchFamily="18" charset="0"/>
                        </a:rPr>
                        <a:t>Tuton</a:t>
                      </a:r>
                      <a:r>
                        <a:rPr lang="en-US" sz="1800" b="1" dirty="0" smtClean="0">
                          <a:effectLst/>
                          <a:latin typeface="Arial" panose="020B0604020202020204" pitchFamily="34" charset="0"/>
                          <a:ea typeface="Times New Roman" panose="02020603050405020304" pitchFamily="18" charset="0"/>
                        </a:rPr>
                        <a:t> Class (X1) has the </a:t>
                      </a:r>
                      <a:r>
                        <a:rPr lang="en-US" sz="1800" b="1" dirty="0" err="1" smtClean="0">
                          <a:effectLst/>
                          <a:latin typeface="Arial" panose="020B0604020202020204" pitchFamily="34" charset="0"/>
                          <a:ea typeface="Times New Roman" panose="02020603050405020304" pitchFamily="18" charset="0"/>
                        </a:rPr>
                        <a:t>ciriteria</a:t>
                      </a:r>
                      <a:r>
                        <a:rPr lang="en-US" sz="1800" b="1" dirty="0" smtClean="0">
                          <a:effectLst/>
                          <a:latin typeface="Arial" panose="020B0604020202020204" pitchFamily="34" charset="0"/>
                          <a:ea typeface="Times New Roman" panose="02020603050405020304" pitchFamily="18" charset="0"/>
                        </a:rPr>
                        <a:t> the above average GPA criteria, </a:t>
                      </a:r>
                      <a:r>
                        <a:rPr lang="en-US" b="1" dirty="0" smtClean="0">
                          <a:solidFill>
                            <a:schemeClr val="tx1"/>
                          </a:solidFill>
                        </a:rPr>
                        <a:t> </a:t>
                      </a:r>
                      <a:endParaRPr lang="en-US" b="1" dirty="0" smtClean="0">
                        <a:solidFill>
                          <a:schemeClr val="tx1"/>
                        </a:solidFill>
                      </a:endParaRPr>
                    </a:p>
                    <a:p>
                      <a:endParaRPr lang="en-US" b="1" dirty="0">
                        <a:solidFill>
                          <a:schemeClr val="tx1"/>
                        </a:solidFill>
                      </a:endParaRPr>
                    </a:p>
                  </a:txBody>
                  <a:tcPr/>
                </a:tc>
              </a:tr>
              <a:tr h="1976682">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t> </a:t>
                      </a:r>
                      <a:endParaRPr lang="en-US" sz="1800" b="1" kern="1200" dirty="0" smtClean="0">
                        <a:effectLst>
                          <a:outerShdw blurRad="38100" dist="38100" dir="2700000" algn="tl">
                            <a:srgbClr val="000000">
                              <a:alpha val="43137"/>
                            </a:srgbClr>
                          </a:outerShdw>
                        </a:effectLst>
                        <a:latin typeface="Arial Narrow" pitchFamily="34" charset="0"/>
                      </a:endParaRPr>
                    </a:p>
                    <a:p>
                      <a:endParaRPr lang="en-US" dirty="0"/>
                    </a:p>
                  </a:txBody>
                  <a:tcPr/>
                </a:tc>
              </a:tr>
            </a:tbl>
          </a:graphicData>
        </a:graphic>
      </p:graphicFrame>
      <p:sp>
        <p:nvSpPr>
          <p:cNvPr id="3" name="Rectangle 2"/>
          <p:cNvSpPr/>
          <p:nvPr/>
        </p:nvSpPr>
        <p:spPr>
          <a:xfrm>
            <a:off x="708330" y="4077072"/>
            <a:ext cx="1487405" cy="914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Face to face Tutorial</a:t>
            </a:r>
            <a:endParaRPr lang="id-ID" b="1" dirty="0">
              <a:solidFill>
                <a:schemeClr val="tx1"/>
              </a:solidFill>
            </a:endParaRPr>
          </a:p>
        </p:txBody>
      </p:sp>
      <p:sp>
        <p:nvSpPr>
          <p:cNvPr id="4" name="Rectangle 3"/>
          <p:cNvSpPr/>
          <p:nvPr/>
        </p:nvSpPr>
        <p:spPr>
          <a:xfrm>
            <a:off x="2267744" y="4077072"/>
            <a:ext cx="6480720"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latin typeface="Arial" panose="020B0604020202020204" pitchFamily="34" charset="0"/>
                <a:ea typeface="Times New Roman" panose="02020603050405020304" pitchFamily="18" charset="0"/>
              </a:rPr>
              <a:t>Face-to-face Tutorial Class (X2) has the criteria of a High GPA</a:t>
            </a:r>
            <a:endParaRPr lang="en-US" b="1" dirty="0">
              <a:solidFill>
                <a:schemeClr val="tx1"/>
              </a:solidFill>
            </a:endParaRPr>
          </a:p>
        </p:txBody>
      </p:sp>
      <p:sp>
        <p:nvSpPr>
          <p:cNvPr id="5" name="Rectangle 4"/>
          <p:cNvSpPr/>
          <p:nvPr/>
        </p:nvSpPr>
        <p:spPr>
          <a:xfrm>
            <a:off x="760852" y="5101436"/>
            <a:ext cx="1434884" cy="919852"/>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 SLST</a:t>
            </a:r>
            <a:endParaRPr lang="id-ID" b="1" dirty="0">
              <a:solidFill>
                <a:schemeClr val="tx1"/>
              </a:solidFill>
            </a:endParaRPr>
          </a:p>
        </p:txBody>
      </p:sp>
      <p:sp>
        <p:nvSpPr>
          <p:cNvPr id="6" name="Rectangle 5"/>
          <p:cNvSpPr/>
          <p:nvPr/>
        </p:nvSpPr>
        <p:spPr>
          <a:xfrm>
            <a:off x="2267744" y="5106888"/>
            <a:ext cx="6480720" cy="9144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b="1" dirty="0">
                <a:solidFill>
                  <a:schemeClr val="tx1"/>
                </a:solidFill>
                <a:latin typeface="Arial" panose="020B0604020202020204" pitchFamily="34" charset="0"/>
                <a:ea typeface="Times New Roman" panose="02020603050405020304" pitchFamily="18" charset="0"/>
              </a:rPr>
              <a:t>SLST Class (X3) has an average criterion,</a:t>
            </a:r>
            <a:endParaRPr lang="id-ID" b="1" dirty="0">
              <a:solidFill>
                <a:schemeClr val="tx1"/>
              </a:solidFill>
            </a:endParaRPr>
          </a:p>
        </p:txBody>
      </p:sp>
    </p:spTree>
    <p:extLst>
      <p:ext uri="{BB962C8B-B14F-4D97-AF65-F5344CB8AC3E}">
        <p14:creationId xmlns:p14="http://schemas.microsoft.com/office/powerpoint/2010/main" val="3238167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Closing</a:t>
            </a:r>
            <a:endParaRPr lang="en-US" dirty="0"/>
          </a:p>
        </p:txBody>
      </p:sp>
      <p:sp>
        <p:nvSpPr>
          <p:cNvPr id="3" name="Content Placeholder 2"/>
          <p:cNvSpPr>
            <a:spLocks noGrp="1"/>
          </p:cNvSpPr>
          <p:nvPr>
            <p:ph idx="1"/>
          </p:nvPr>
        </p:nvSpPr>
        <p:spPr>
          <a:xfrm>
            <a:off x="457200" y="1052736"/>
            <a:ext cx="8229600" cy="5073427"/>
          </a:xfrm>
        </p:spPr>
        <p:txBody>
          <a:bodyPr/>
          <a:lstStyle/>
          <a:p>
            <a:pPr algn="just">
              <a:spcAft>
                <a:spcPts val="0"/>
              </a:spcAft>
            </a:pPr>
            <a:r>
              <a:rPr lang="en-US" sz="1800" dirty="0" smtClean="0">
                <a:latin typeface="Arial" panose="020B0604020202020204" pitchFamily="34" charset="0"/>
                <a:ea typeface="Calibri" panose="020F0502020204030204" pitchFamily="34" charset="0"/>
              </a:rPr>
              <a:t>While the research </a:t>
            </a:r>
            <a:r>
              <a:rPr lang="en-US" sz="1800" dirty="0">
                <a:latin typeface="Arial" panose="020B0604020202020204" pitchFamily="34" charset="0"/>
                <a:ea typeface="Calibri" panose="020F0502020204030204" pitchFamily="34" charset="0"/>
              </a:rPr>
              <a:t>that has been done, there needs to be a coaching strategy for students who are classified as emergency students, namely those who still have an achievement index below 2.00.</a:t>
            </a:r>
            <a:endParaRPr lang="en-US" sz="1800" dirty="0">
              <a:latin typeface="Times New Roman" panose="02020603050405020304" pitchFamily="18" charset="0"/>
              <a:ea typeface="Times New Roman" panose="02020603050405020304" pitchFamily="18" charset="0"/>
            </a:endParaRPr>
          </a:p>
          <a:p>
            <a:pPr algn="just">
              <a:spcAft>
                <a:spcPts val="0"/>
              </a:spcAft>
            </a:pPr>
            <a:r>
              <a:rPr lang="en-US" sz="1800" dirty="0">
                <a:latin typeface="Arial" panose="020B0604020202020204" pitchFamily="34" charset="0"/>
                <a:ea typeface="Calibri" panose="020F0502020204030204" pitchFamily="34" charset="0"/>
              </a:rPr>
              <a:t>The student strategy needed is the provision of academic clinics in the form of tutoring assistance.</a:t>
            </a:r>
            <a:endParaRPr lang="en-US" sz="1800" dirty="0">
              <a:latin typeface="Times New Roman" panose="02020603050405020304" pitchFamily="18" charset="0"/>
              <a:ea typeface="Times New Roman" panose="02020603050405020304" pitchFamily="18" charset="0"/>
            </a:endParaRPr>
          </a:p>
          <a:p>
            <a:pPr algn="just">
              <a:spcAft>
                <a:spcPts val="0"/>
              </a:spcAft>
            </a:pPr>
            <a:r>
              <a:rPr lang="en-US" sz="1800" dirty="0">
                <a:latin typeface="Arial" panose="020B0604020202020204" pitchFamily="34" charset="0"/>
                <a:ea typeface="Calibri" panose="020F0502020204030204" pitchFamily="34" charset="0"/>
              </a:rPr>
              <a:t>Face-to-face Tutorial tutoring is an academic clinic strategy that is proven to be suitable for this group of emergency students, arguing also that Face-to-Face Tutorials contribute 50% to the value of the End of semester Exam</a:t>
            </a:r>
            <a:r>
              <a:rPr lang="en-US" sz="1800" dirty="0" smtClean="0">
                <a:latin typeface="Arial" panose="020B0604020202020204" pitchFamily="34" charset="0"/>
                <a:ea typeface="Calibri" panose="020F0502020204030204" pitchFamily="34" charset="0"/>
              </a:rPr>
              <a:t>.</a:t>
            </a:r>
          </a:p>
          <a:p>
            <a:pPr algn="just">
              <a:spcAft>
                <a:spcPts val="0"/>
              </a:spcAft>
            </a:pPr>
            <a:r>
              <a:rPr lang="en-US" sz="1800" dirty="0" smtClean="0">
                <a:latin typeface="Arial" panose="020B0604020202020204" pitchFamily="34" charset="0"/>
                <a:ea typeface="Calibri" panose="020F0502020204030204" pitchFamily="34" charset="0"/>
              </a:rPr>
              <a:t>Another </a:t>
            </a:r>
            <a:r>
              <a:rPr lang="en-US" sz="1800" dirty="0">
                <a:latin typeface="Arial" panose="020B0604020202020204" pitchFamily="34" charset="0"/>
                <a:ea typeface="Calibri" panose="020F0502020204030204" pitchFamily="34" charset="0"/>
              </a:rPr>
              <a:t>Strategy to provide academic clinic assistance is by group / online Tutorial class specifically catered to face-to-face where these students are collected per class with a minimum number of 5 people a maximum of 20 people by the Information Technology expert facilitator. The facilitator should be 1 person compared to 5 people or 7 people. The task of the Facilitator is to guide students per group in the implementation of the Online Tutorial (</a:t>
            </a:r>
            <a:r>
              <a:rPr lang="en-US" sz="1800" dirty="0" err="1">
                <a:latin typeface="Arial" panose="020B0604020202020204" pitchFamily="34" charset="0"/>
                <a:ea typeface="Calibri" panose="020F0502020204030204" pitchFamily="34" charset="0"/>
              </a:rPr>
              <a:t>Tuton</a:t>
            </a:r>
            <a:r>
              <a:rPr lang="en-US" sz="1800" dirty="0">
                <a:latin typeface="Arial" panose="020B0604020202020204" pitchFamily="34" charset="0"/>
                <a:ea typeface="Calibri" panose="020F0502020204030204" pitchFamily="34" charset="0"/>
              </a:rPr>
              <a:t>) starting from the activation of </a:t>
            </a:r>
            <a:r>
              <a:rPr lang="en-US" sz="1800" dirty="0" err="1">
                <a:latin typeface="Arial" panose="020B0604020202020204" pitchFamily="34" charset="0"/>
                <a:ea typeface="Calibri" panose="020F0502020204030204" pitchFamily="34" charset="0"/>
              </a:rPr>
              <a:t>Tuton</a:t>
            </a:r>
            <a:r>
              <a:rPr lang="en-US" sz="1800" dirty="0">
                <a:latin typeface="Arial" panose="020B0604020202020204" pitchFamily="34" charset="0"/>
                <a:ea typeface="Calibri" panose="020F0502020204030204" pitchFamily="34" charset="0"/>
              </a:rPr>
              <a:t>, the </a:t>
            </a:r>
            <a:r>
              <a:rPr lang="en-US" sz="1800" dirty="0" err="1">
                <a:latin typeface="Arial" panose="020B0604020202020204" pitchFamily="34" charset="0"/>
                <a:ea typeface="Calibri" panose="020F0502020204030204" pitchFamily="34" charset="0"/>
              </a:rPr>
              <a:t>Tuton</a:t>
            </a:r>
            <a:r>
              <a:rPr lang="en-US" sz="1800" dirty="0">
                <a:latin typeface="Arial" panose="020B0604020202020204" pitchFamily="34" charset="0"/>
                <a:ea typeface="Calibri" panose="020F0502020204030204" pitchFamily="34" charset="0"/>
              </a:rPr>
              <a:t> meeting from initiations 1 to 8, guiding discussion of </a:t>
            </a:r>
            <a:r>
              <a:rPr lang="en-US" sz="1800" dirty="0" err="1">
                <a:latin typeface="Arial" panose="020B0604020202020204" pitchFamily="34" charset="0"/>
                <a:ea typeface="Calibri" panose="020F0502020204030204" pitchFamily="34" charset="0"/>
              </a:rPr>
              <a:t>Tuton</a:t>
            </a:r>
            <a:r>
              <a:rPr lang="en-US" sz="1800" dirty="0">
                <a:latin typeface="Arial" panose="020B0604020202020204" pitchFamily="34" charset="0"/>
                <a:ea typeface="Calibri" panose="020F0502020204030204" pitchFamily="34" charset="0"/>
              </a:rPr>
              <a:t> and guiding the 3 Tasks of </a:t>
            </a:r>
            <a:r>
              <a:rPr lang="en-US" sz="1800" dirty="0" err="1">
                <a:latin typeface="Arial" panose="020B0604020202020204" pitchFamily="34" charset="0"/>
                <a:ea typeface="Calibri" panose="020F0502020204030204" pitchFamily="34" charset="0"/>
              </a:rPr>
              <a:t>Tuton</a:t>
            </a:r>
            <a:r>
              <a:rPr lang="en-US" sz="1800" dirty="0">
                <a:latin typeface="Arial" panose="020B0604020202020204" pitchFamily="34" charset="0"/>
                <a:ea typeface="Calibri" panose="020F0502020204030204" pitchFamily="34" charset="0"/>
              </a:rPr>
              <a:t>.</a:t>
            </a:r>
            <a:endParaRPr lang="en-US" sz="1800" dirty="0">
              <a:latin typeface="Times New Roman" panose="02020603050405020304" pitchFamily="18" charset="0"/>
              <a:ea typeface="Times New Roman" panose="02020603050405020304" pitchFamily="18" charset="0"/>
            </a:endParaRPr>
          </a:p>
          <a:p>
            <a:pPr marL="179705" algn="just">
              <a:spcAft>
                <a:spcPts val="600"/>
              </a:spcAft>
            </a:pPr>
            <a:r>
              <a:rPr lang="id-ID" sz="1800" dirty="0">
                <a:latin typeface="Arial" panose="020B0604020202020204" pitchFamily="34"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2582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17</a:t>
            </a:fld>
            <a:endParaRPr lang="en-US"/>
          </a:p>
        </p:txBody>
      </p:sp>
      <p:pic>
        <p:nvPicPr>
          <p:cNvPr id="7" name="detail_img" descr="beautiful flowers highdefinition pictur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40943"/>
            <a:ext cx="5211521" cy="4377009"/>
          </a:xfrm>
          <a:prstGeom prst="rect">
            <a:avLst/>
          </a:prstGeom>
          <a:noFill/>
          <a:ln>
            <a:noFill/>
          </a:ln>
        </p:spPr>
      </p:pic>
      <p:sp>
        <p:nvSpPr>
          <p:cNvPr id="2" name="Title 1"/>
          <p:cNvSpPr>
            <a:spLocks noGrp="1"/>
          </p:cNvSpPr>
          <p:nvPr>
            <p:ph type="title"/>
          </p:nvPr>
        </p:nvSpPr>
        <p:spPr>
          <a:xfrm>
            <a:off x="2915816" y="3764566"/>
            <a:ext cx="5013107" cy="1143000"/>
          </a:xfrm>
        </p:spPr>
        <p:txBody>
          <a:bodyPr/>
          <a:lstStyle/>
          <a:p>
            <a:r>
              <a:rPr lang="en-US" sz="6600" dirty="0" smtClean="0"/>
              <a:t> THANK </a:t>
            </a:r>
            <a:r>
              <a:rPr lang="en-US" sz="6600" dirty="0"/>
              <a:t>YOU</a:t>
            </a:r>
          </a:p>
        </p:txBody>
      </p:sp>
    </p:spTree>
    <p:extLst>
      <p:ext uri="{BB962C8B-B14F-4D97-AF65-F5344CB8AC3E}">
        <p14:creationId xmlns:p14="http://schemas.microsoft.com/office/powerpoint/2010/main" val="3086213236"/>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77909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2</a:t>
            </a:fld>
            <a:endParaRPr lang="en-US"/>
          </a:p>
        </p:txBody>
      </p:sp>
      <p:sp>
        <p:nvSpPr>
          <p:cNvPr id="6" name="Round Same Side Corner Rectangle 5"/>
          <p:cNvSpPr/>
          <p:nvPr/>
        </p:nvSpPr>
        <p:spPr>
          <a:xfrm>
            <a:off x="4586559" y="1772816"/>
            <a:ext cx="3937245" cy="2939070"/>
          </a:xfrm>
          <a:prstGeom prst="round2SameRect">
            <a:avLst>
              <a:gd name="adj1" fmla="val 8000"/>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pic>
        <p:nvPicPr>
          <p:cNvPr id="7" name="Picture 6" descr="G:\PENELITIAN 2019\PJJ\DSCN0925-1.jpg"/>
          <p:cNvPicPr/>
          <p:nvPr/>
        </p:nvPicPr>
        <p:blipFill>
          <a:blip r:embed="rId8">
            <a:extLst>
              <a:ext uri="{28A0092B-C50C-407E-A947-70E740481C1C}">
                <a14:useLocalDpi xmlns:a14="http://schemas.microsoft.com/office/drawing/2010/main" val="0"/>
              </a:ext>
            </a:extLst>
          </a:blip>
          <a:srcRect/>
          <a:stretch>
            <a:fillRect/>
          </a:stretch>
        </p:blipFill>
        <p:spPr bwMode="auto">
          <a:xfrm>
            <a:off x="4586560" y="1772816"/>
            <a:ext cx="3937244" cy="2939070"/>
          </a:xfrm>
          <a:prstGeom prst="rect">
            <a:avLst/>
          </a:prstGeom>
          <a:noFill/>
          <a:ln>
            <a:noFill/>
          </a:ln>
        </p:spPr>
      </p:pic>
    </p:spTree>
    <p:extLst>
      <p:ext uri="{BB962C8B-B14F-4D97-AF65-F5344CB8AC3E}">
        <p14:creationId xmlns:p14="http://schemas.microsoft.com/office/powerpoint/2010/main" val="2527659831"/>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scene3d>
              <a:camera prst="perspectiveFront"/>
              <a:lightRig rig="threePt" dir="t"/>
            </a:scene3d>
          </a:bodyP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Gill Sans" pitchFamily="32" charset="0"/>
                <a:ea typeface="ヒラギノ角ゴ ProN W3" pitchFamily="32" charset="-128"/>
                <a:sym typeface="Gill Sans" pitchFamily="32" charset="0"/>
              </a:rPr>
              <a:t> </a:t>
            </a:r>
            <a:endParaRPr lang="en-US" dirty="0">
              <a:solidFill>
                <a:schemeClr val="tx1"/>
              </a:solidFill>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397318482"/>
              </p:ext>
            </p:extLst>
          </p:nvPr>
        </p:nvGraphicFramePr>
        <p:xfrm>
          <a:off x="107504" y="1115915"/>
          <a:ext cx="8208912" cy="5605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3</a:t>
            </a:fld>
            <a:endParaRPr lang="en-US"/>
          </a:p>
        </p:txBody>
      </p:sp>
      <p:sp>
        <p:nvSpPr>
          <p:cNvPr id="7" name="Title 2"/>
          <p:cNvSpPr txBox="1">
            <a:spLocks/>
          </p:cNvSpPr>
          <p:nvPr/>
        </p:nvSpPr>
        <p:spPr bwMode="auto">
          <a:xfrm>
            <a:off x="1523999" y="360061"/>
            <a:ext cx="5943601" cy="620668"/>
          </a:xfrm>
          <a:prstGeom prst="flowChartProcess">
            <a:avLst/>
          </a:prstGeom>
          <a:solidFill>
            <a:schemeClr val="accent3"/>
          </a:solidFill>
          <a:ln w="25400" cap="flat" cmpd="sng" algn="ctr">
            <a:solidFill>
              <a:schemeClr val="accent1">
                <a:shade val="50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lvl1pPr algn="l" rtl="0" eaLnBrk="0" fontAlgn="base" hangingPunct="0">
              <a:spcBef>
                <a:spcPct val="0"/>
              </a:spcBef>
              <a:spcAft>
                <a:spcPct val="0"/>
              </a:spcAft>
              <a:defRPr sz="4000" kern="1200">
                <a:solidFill>
                  <a:schemeClr val="lt1"/>
                </a:solidFill>
                <a:latin typeface="+mn-lt"/>
                <a:ea typeface="+mn-ea"/>
                <a:cs typeface="+mn-cs"/>
              </a:defRPr>
            </a:lvl1pPr>
            <a:lvl2pPr algn="l" rtl="0" eaLnBrk="0" fontAlgn="base" hangingPunct="0">
              <a:spcBef>
                <a:spcPct val="0"/>
              </a:spcBef>
              <a:spcAft>
                <a:spcPct val="0"/>
              </a:spcAft>
              <a:defRPr sz="4000">
                <a:solidFill>
                  <a:schemeClr val="lt1"/>
                </a:solidFill>
                <a:latin typeface="+mn-lt"/>
                <a:ea typeface="+mn-ea"/>
                <a:cs typeface="+mn-cs"/>
              </a:defRPr>
            </a:lvl2pPr>
            <a:lvl3pPr algn="l" rtl="0" eaLnBrk="0" fontAlgn="base" hangingPunct="0">
              <a:spcBef>
                <a:spcPct val="0"/>
              </a:spcBef>
              <a:spcAft>
                <a:spcPct val="0"/>
              </a:spcAft>
              <a:defRPr sz="4000">
                <a:solidFill>
                  <a:schemeClr val="lt1"/>
                </a:solidFill>
                <a:latin typeface="+mn-lt"/>
                <a:ea typeface="+mn-ea"/>
                <a:cs typeface="+mn-cs"/>
              </a:defRPr>
            </a:lvl3pPr>
            <a:lvl4pPr algn="l" rtl="0" eaLnBrk="0" fontAlgn="base" hangingPunct="0">
              <a:spcBef>
                <a:spcPct val="0"/>
              </a:spcBef>
              <a:spcAft>
                <a:spcPct val="0"/>
              </a:spcAft>
              <a:defRPr sz="4000">
                <a:solidFill>
                  <a:schemeClr val="lt1"/>
                </a:solidFill>
                <a:latin typeface="+mn-lt"/>
                <a:ea typeface="+mn-ea"/>
                <a:cs typeface="+mn-cs"/>
              </a:defRPr>
            </a:lvl4pPr>
            <a:lvl5pPr algn="l" rtl="0" eaLnBrk="0" fontAlgn="base" hangingPunct="0">
              <a:spcBef>
                <a:spcPct val="0"/>
              </a:spcBef>
              <a:spcAft>
                <a:spcPct val="0"/>
              </a:spcAft>
              <a:defRPr sz="4000">
                <a:solidFill>
                  <a:schemeClr val="lt1"/>
                </a:solidFill>
                <a:latin typeface="+mn-lt"/>
                <a:ea typeface="+mn-ea"/>
                <a:cs typeface="+mn-cs"/>
              </a:defRPr>
            </a:lvl5pPr>
            <a:lvl6pPr marL="457200" algn="l" rtl="0" fontAlgn="base">
              <a:spcBef>
                <a:spcPct val="0"/>
              </a:spcBef>
              <a:spcAft>
                <a:spcPct val="0"/>
              </a:spcAft>
              <a:defRPr sz="4000">
                <a:solidFill>
                  <a:schemeClr val="lt1"/>
                </a:solidFill>
                <a:latin typeface="+mn-lt"/>
                <a:ea typeface="+mn-ea"/>
                <a:cs typeface="+mn-cs"/>
              </a:defRPr>
            </a:lvl6pPr>
            <a:lvl7pPr marL="914400" algn="l" rtl="0" fontAlgn="base">
              <a:spcBef>
                <a:spcPct val="0"/>
              </a:spcBef>
              <a:spcAft>
                <a:spcPct val="0"/>
              </a:spcAft>
              <a:defRPr sz="4000">
                <a:solidFill>
                  <a:schemeClr val="lt1"/>
                </a:solidFill>
                <a:latin typeface="+mn-lt"/>
                <a:ea typeface="+mn-ea"/>
                <a:cs typeface="+mn-cs"/>
              </a:defRPr>
            </a:lvl7pPr>
            <a:lvl8pPr marL="1371600" algn="l" rtl="0" fontAlgn="base">
              <a:spcBef>
                <a:spcPct val="0"/>
              </a:spcBef>
              <a:spcAft>
                <a:spcPct val="0"/>
              </a:spcAft>
              <a:defRPr sz="4000">
                <a:solidFill>
                  <a:schemeClr val="lt1"/>
                </a:solidFill>
                <a:latin typeface="+mn-lt"/>
                <a:ea typeface="+mn-ea"/>
                <a:cs typeface="+mn-cs"/>
              </a:defRPr>
            </a:lvl8pPr>
            <a:lvl9pPr marL="1828800" algn="l" rtl="0" fontAlgn="base">
              <a:spcBef>
                <a:spcPct val="0"/>
              </a:spcBef>
              <a:spcAft>
                <a:spcPct val="0"/>
              </a:spcAft>
              <a:defRPr sz="4000">
                <a:solidFill>
                  <a:schemeClr val="lt1"/>
                </a:solidFill>
                <a:latin typeface="+mn-lt"/>
                <a:ea typeface="+mn-ea"/>
                <a:cs typeface="+mn-cs"/>
              </a:defRPr>
            </a:lvl9pPr>
          </a:lstStyle>
          <a:p>
            <a:pPr algn="ctr" eaLnBrk="1" hangingPunct="1"/>
            <a:r>
              <a:rPr lang="en-US" sz="28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Gill Sans" pitchFamily="32" charset="0"/>
                <a:ea typeface="ヒラギノ角ゴ ProN W3" pitchFamily="32" charset="-128"/>
                <a:sym typeface="Gill Sans" pitchFamily="32" charset="0"/>
              </a:rPr>
              <a:t>PROBLEMS</a:t>
            </a:r>
            <a:endParaRPr lang="en-US" sz="2800" b="1" dirty="0" smtClean="0">
              <a:ln w="9525">
                <a:solidFill>
                  <a:schemeClr val="bg1"/>
                </a:solidFill>
                <a:prstDash val="solid"/>
              </a:ln>
              <a:solidFill>
                <a:schemeClr val="bg1"/>
              </a:solidFill>
              <a:effectLst>
                <a:outerShdw blurRad="12700" dist="38100" dir="2700000" algn="tl" rotWithShape="0">
                  <a:schemeClr val="bg1">
                    <a:lumMod val="50000"/>
                  </a:schemeClr>
                </a:outerShdw>
              </a:effectLst>
              <a:latin typeface="Gill Sans" pitchFamily="32" charset="0"/>
              <a:ea typeface="ヒラギノ角ゴ ProN W3" pitchFamily="32" charset="-128"/>
              <a:sym typeface="Gill Sans" pitchFamily="32" charset="0"/>
            </a:endParaRPr>
          </a:p>
        </p:txBody>
      </p:sp>
      <p:sp>
        <p:nvSpPr>
          <p:cNvPr id="10" name="TextBox 9"/>
          <p:cNvSpPr txBox="1"/>
          <p:nvPr/>
        </p:nvSpPr>
        <p:spPr>
          <a:xfrm>
            <a:off x="539552" y="3645024"/>
            <a:ext cx="1570725" cy="369332"/>
          </a:xfrm>
          <a:prstGeom prst="rect">
            <a:avLst/>
          </a:prstGeom>
          <a:noFill/>
        </p:spPr>
        <p:txBody>
          <a:bodyPr wrap="square" rtlCol="0">
            <a:spAutoFit/>
          </a:bodyPr>
          <a:lstStyle/>
          <a:p>
            <a:r>
              <a:rPr lang="en-US" dirty="0"/>
              <a:t>P</a:t>
            </a:r>
            <a:r>
              <a:rPr lang="en-US" dirty="0" smtClean="0"/>
              <a:t>ROBLEMS</a:t>
            </a:r>
            <a:endParaRPr lang="en-US" dirty="0"/>
          </a:p>
        </p:txBody>
      </p:sp>
    </p:spTree>
    <p:extLst>
      <p:ext uri="{BB962C8B-B14F-4D97-AF65-F5344CB8AC3E}">
        <p14:creationId xmlns:p14="http://schemas.microsoft.com/office/powerpoint/2010/main" val="3193680537"/>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ctr"/>
            <a:r>
              <a:rPr lang="en-US" sz="3200" dirty="0" smtClean="0"/>
              <a:t>Overview </a:t>
            </a:r>
            <a:r>
              <a:rPr lang="en-US" sz="3200" dirty="0"/>
              <a:t>of </a:t>
            </a:r>
            <a:r>
              <a:rPr lang="en-US" sz="3200" dirty="0" smtClean="0"/>
              <a:t>Research </a:t>
            </a:r>
            <a:r>
              <a:rPr lang="en-US" sz="3200" dirty="0"/>
              <a:t>O</a:t>
            </a:r>
            <a:r>
              <a:rPr lang="en-US" sz="3200" dirty="0" smtClean="0"/>
              <a:t>bjects</a:t>
            </a:r>
            <a:endParaRPr lang="en-US" sz="3200" dirty="0"/>
          </a:p>
        </p:txBody>
      </p:sp>
      <p:sp>
        <p:nvSpPr>
          <p:cNvPr id="5" name="Slide Number Placeholder 4"/>
          <p:cNvSpPr>
            <a:spLocks noGrp="1"/>
          </p:cNvSpPr>
          <p:nvPr>
            <p:ph type="sldNum" sz="quarter" idx="12"/>
          </p:nvPr>
        </p:nvSpPr>
        <p:spPr/>
        <p:txBody>
          <a:bodyPr/>
          <a:lstStyle/>
          <a:p>
            <a:pPr>
              <a:defRPr/>
            </a:pPr>
            <a:fld id="{997EF733-E674-4F07-A77D-F56ECF9EDA10}" type="slidenum">
              <a:rPr lang="en-US" smtClean="0"/>
              <a:pPr>
                <a:defRPr/>
              </a:pPr>
              <a:t>4</a:t>
            </a:fld>
            <a:endParaRPr lang="en-US"/>
          </a:p>
        </p:txBody>
      </p:sp>
      <p:graphicFrame>
        <p:nvGraphicFramePr>
          <p:cNvPr id="14" name="Content Placeholder 13"/>
          <p:cNvGraphicFramePr>
            <a:graphicFrameLocks noGrp="1"/>
          </p:cNvGraphicFramePr>
          <p:nvPr>
            <p:ph sz="half" idx="2"/>
            <p:extLst>
              <p:ext uri="{D42A27DB-BD31-4B8C-83A1-F6EECF244321}">
                <p14:modId xmlns:p14="http://schemas.microsoft.com/office/powerpoint/2010/main" val="1304034244"/>
              </p:ext>
            </p:extLst>
          </p:nvPr>
        </p:nvGraphicFramePr>
        <p:xfrm>
          <a:off x="683568" y="1268760"/>
          <a:ext cx="846043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74959"/>
      </p:ext>
    </p:extLst>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b="1" dirty="0" smtClean="0">
                <a:solidFill>
                  <a:schemeClr val="tx1"/>
                </a:solidFill>
                <a:effectLst>
                  <a:outerShdw blurRad="38100" dist="38100" dir="2700000" algn="tl">
                    <a:srgbClr val="000000">
                      <a:alpha val="43137"/>
                    </a:srgbClr>
                  </a:outerShdw>
                </a:effectLst>
                <a:latin typeface="Arial Narrow" pitchFamily="34" charset="0"/>
              </a:rPr>
              <a:t>Objectives of Study</a:t>
            </a:r>
            <a:endParaRPr lang="en-US" dirty="0">
              <a:solidFill>
                <a:schemeClr val="tx1"/>
              </a:solidFill>
            </a:endParaRPr>
          </a:p>
        </p:txBody>
      </p:sp>
      <p:sp>
        <p:nvSpPr>
          <p:cNvPr id="7" name="Slide Number Placeholder 6"/>
          <p:cNvSpPr>
            <a:spLocks noGrp="1"/>
          </p:cNvSpPr>
          <p:nvPr>
            <p:ph type="sldNum" sz="quarter" idx="12"/>
          </p:nvPr>
        </p:nvSpPr>
        <p:spPr/>
        <p:txBody>
          <a:bodyPr/>
          <a:lstStyle/>
          <a:p>
            <a:pPr>
              <a:defRPr/>
            </a:pPr>
            <a:fld id="{A301EE76-263E-4A71-8E56-6895BCC86E35}" type="slidenum">
              <a:rPr lang="en-US" smtClean="0"/>
              <a:pPr>
                <a:defRPr/>
              </a:pPr>
              <a:t>5</a:t>
            </a:fld>
            <a:endParaRPr lang="en-US"/>
          </a:p>
        </p:txBody>
      </p:sp>
      <p:pic>
        <p:nvPicPr>
          <p:cNvPr id="11" name="Picture 2" descr="http://t3.gstatic.com/images?q=tbn:ANd9GcSnVsL6QRJysWtpFgZHq4Ok55b8jZiWlIh3ImWRbgmsSz1HIN8a"/>
          <p:cNvPicPr>
            <a:picLocks noGrp="1" noChangeAspect="1" noChangeArrowheads="1"/>
          </p:cNvPicPr>
          <p:nvPr>
            <p:ph idx="1"/>
          </p:nvPr>
        </p:nvPicPr>
        <p:blipFill>
          <a:blip r:embed="rId3" cstate="print"/>
          <a:srcRect/>
          <a:stretch>
            <a:fillRect/>
          </a:stretch>
        </p:blipFill>
        <p:spPr bwMode="auto">
          <a:xfrm>
            <a:off x="683568" y="2636912"/>
            <a:ext cx="2114550" cy="2162175"/>
          </a:xfrm>
          <a:prstGeom prst="rect">
            <a:avLst/>
          </a:prstGeom>
          <a:noFill/>
          <a:ln w="9525">
            <a:noFill/>
            <a:miter lim="800000"/>
            <a:headEnd/>
            <a:tailEnd/>
          </a:ln>
        </p:spPr>
      </p:pic>
      <p:grpSp>
        <p:nvGrpSpPr>
          <p:cNvPr id="12" name="Group 11"/>
          <p:cNvGrpSpPr/>
          <p:nvPr/>
        </p:nvGrpSpPr>
        <p:grpSpPr>
          <a:xfrm>
            <a:off x="2798118" y="1628800"/>
            <a:ext cx="5374282" cy="4470905"/>
            <a:chOff x="986" y="-80377"/>
            <a:chExt cx="3326565" cy="5256582"/>
          </a:xfrm>
          <a:scene3d>
            <a:camera prst="orthographicFront"/>
            <a:lightRig rig="flat" dir="t"/>
          </a:scene3d>
        </p:grpSpPr>
        <p:sp>
          <p:nvSpPr>
            <p:cNvPr id="13" name="Flowchart: Manual Operation 12"/>
            <p:cNvSpPr/>
            <p:nvPr/>
          </p:nvSpPr>
          <p:spPr>
            <a:xfrm rot="16200000">
              <a:off x="-1146600" y="1067209"/>
              <a:ext cx="5256582" cy="2961410"/>
            </a:xfrm>
            <a:prstGeom prst="flowChartManualOperation">
              <a:avLst/>
            </a:prstGeom>
            <a:solidFill>
              <a:srgbClr val="00B0F0"/>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shade val="50000"/>
                <a:hueOff val="0"/>
                <a:satOff val="0"/>
                <a:lumOff val="0"/>
                <a:alphaOff val="0"/>
              </a:schemeClr>
            </a:effectRef>
            <a:fontRef idx="minor">
              <a:schemeClr val="lt1"/>
            </a:fontRef>
          </p:style>
        </p:sp>
        <p:sp>
          <p:nvSpPr>
            <p:cNvPr id="14" name="Flowchart: Manual Operation 4"/>
            <p:cNvSpPr/>
            <p:nvPr/>
          </p:nvSpPr>
          <p:spPr>
            <a:xfrm>
              <a:off x="986" y="933320"/>
              <a:ext cx="3326565" cy="3271947"/>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209550" tIns="0" rIns="210716" bIns="0" numCol="1" spcCol="1270" anchor="ctr" anchorCtr="0">
              <a:noAutofit/>
            </a:bodyPr>
            <a:lstStyle/>
            <a:p>
              <a:pPr lvl="0" defTabSz="1466850">
                <a:lnSpc>
                  <a:spcPct val="90000"/>
                </a:lnSpc>
                <a:spcAft>
                  <a:spcPct val="35000"/>
                </a:spcAft>
              </a:pPr>
              <a:endParaRPr lang="en-US" sz="2000" b="1" kern="1200" dirty="0">
                <a:solidFill>
                  <a:schemeClr val="tx1"/>
                </a:solidFill>
                <a:latin typeface="Arial Narrow" pitchFamily="34" charset="0"/>
              </a:endParaRPr>
            </a:p>
          </p:txBody>
        </p:sp>
      </p:grpSp>
      <p:sp>
        <p:nvSpPr>
          <p:cNvPr id="19" name="Rectangle 18"/>
          <p:cNvSpPr/>
          <p:nvPr/>
        </p:nvSpPr>
        <p:spPr>
          <a:xfrm>
            <a:off x="2915814" y="2708920"/>
            <a:ext cx="1486492" cy="369332"/>
          </a:xfrm>
          <a:prstGeom prst="rect">
            <a:avLst/>
          </a:prstGeom>
        </p:spPr>
        <p:txBody>
          <a:bodyPr wrap="square">
            <a:spAutoFit/>
          </a:bodyPr>
          <a:lstStyle/>
          <a:p>
            <a:endParaRPr lang="en-US" dirty="0"/>
          </a:p>
        </p:txBody>
      </p:sp>
      <p:sp>
        <p:nvSpPr>
          <p:cNvPr id="20" name="TextBox 19"/>
          <p:cNvSpPr txBox="1"/>
          <p:nvPr/>
        </p:nvSpPr>
        <p:spPr>
          <a:xfrm>
            <a:off x="2798116" y="2708920"/>
            <a:ext cx="4510187" cy="2585323"/>
          </a:xfrm>
          <a:prstGeom prst="rect">
            <a:avLst/>
          </a:prstGeom>
          <a:noFill/>
        </p:spPr>
        <p:txBody>
          <a:bodyPr wrap="square" rtlCol="0">
            <a:spAutoFit/>
          </a:bodyPr>
          <a:lstStyle/>
          <a:p>
            <a:r>
              <a:rPr lang="id-ID" dirty="0"/>
              <a:t>From the </a:t>
            </a:r>
            <a:r>
              <a:rPr lang="en-US" dirty="0" smtClean="0"/>
              <a:t>problems</a:t>
            </a:r>
            <a:r>
              <a:rPr lang="id-ID" dirty="0" smtClean="0"/>
              <a:t>  </a:t>
            </a:r>
            <a:r>
              <a:rPr lang="id-ID" dirty="0"/>
              <a:t>the writer wants to provide experimental treatments to a number of students to be given an academic clinic in the form of learning assistance Face to Face Tutorials and Online </a:t>
            </a:r>
            <a:r>
              <a:rPr lang="id-ID" dirty="0" smtClean="0"/>
              <a:t>Tutorials</a:t>
            </a:r>
            <a:r>
              <a:rPr lang="en-US" dirty="0"/>
              <a:t>  with the hope that this treatment will improve student achievement and student achievement index</a:t>
            </a:r>
            <a:endParaRPr lang="en-US" dirty="0"/>
          </a:p>
        </p:txBody>
      </p:sp>
    </p:spTree>
    <p:extLst>
      <p:ext uri="{BB962C8B-B14F-4D97-AF65-F5344CB8AC3E}">
        <p14:creationId xmlns:p14="http://schemas.microsoft.com/office/powerpoint/2010/main" val="1661945545"/>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b="1" dirty="0" smtClean="0">
                <a:solidFill>
                  <a:schemeClr val="tx1"/>
                </a:solidFill>
                <a:effectLst>
                  <a:outerShdw blurRad="38100" dist="38100" dir="2700000" algn="tl">
                    <a:srgbClr val="000000">
                      <a:alpha val="43137"/>
                    </a:srgbClr>
                  </a:outerShdw>
                </a:effectLst>
                <a:latin typeface="Arial Narrow" pitchFamily="34" charset="0"/>
              </a:rPr>
              <a:t>Methodology</a:t>
            </a:r>
            <a:endParaRPr lang="en-US" dirty="0">
              <a:solidFill>
                <a:schemeClr val="tx1"/>
              </a:solidFill>
              <a:effectLst>
                <a:outerShdw blurRad="38100" dist="38100" dir="2700000" algn="tl">
                  <a:srgbClr val="000000">
                    <a:alpha val="43137"/>
                  </a:srgbClr>
                </a:outerShdw>
              </a:effectLst>
              <a:latin typeface="Arial Narrow" pitchFamily="34" charset="0"/>
            </a:endParaRPr>
          </a:p>
        </p:txBody>
      </p:sp>
      <p:pic>
        <p:nvPicPr>
          <p:cNvPr id="6" name="Picture 2" descr="http://t2.gstatic.com/images?q=tbn:ANd9GcRFIc1sic2PNhMQi4YTrE7pHYVyumvcPA4h68Vb00DsXvm_-MYPiA"/>
          <p:cNvPicPr>
            <a:picLocks noGrp="1" noChangeAspect="1" noChangeArrowheads="1"/>
          </p:cNvPicPr>
          <p:nvPr>
            <p:ph idx="1"/>
          </p:nvPr>
        </p:nvPicPr>
        <p:blipFill>
          <a:blip r:embed="rId3" cstate="print"/>
          <a:srcRect/>
          <a:stretch>
            <a:fillRect/>
          </a:stretch>
        </p:blipFill>
        <p:spPr bwMode="auto">
          <a:xfrm>
            <a:off x="827584" y="2132856"/>
            <a:ext cx="2952328" cy="2771775"/>
          </a:xfrm>
          <a:prstGeom prst="rect">
            <a:avLst/>
          </a:prstGeom>
          <a:noFill/>
          <a:effectLst>
            <a:reflection blurRad="6350" stA="52000" endA="300" endPos="35000" dir="5400000" sy="-100000" algn="bl" rotWithShape="0"/>
          </a:effectLst>
        </p:spPr>
      </p:pic>
      <p:sp>
        <p:nvSpPr>
          <p:cNvPr id="7" name="Flowchart: Manual Operation 6"/>
          <p:cNvSpPr/>
          <p:nvPr/>
        </p:nvSpPr>
        <p:spPr>
          <a:xfrm rot="16200000">
            <a:off x="3761806" y="2294983"/>
            <a:ext cx="4572720" cy="3528389"/>
          </a:xfrm>
          <a:prstGeom prst="flowChartManualOperation">
            <a:avLst/>
          </a:prstGeom>
          <a:solidFill>
            <a:schemeClr val="accent5">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8" name="TextBox 7"/>
          <p:cNvSpPr txBox="1"/>
          <p:nvPr/>
        </p:nvSpPr>
        <p:spPr>
          <a:xfrm>
            <a:off x="4937642" y="2564904"/>
            <a:ext cx="1728192" cy="707886"/>
          </a:xfrm>
          <a:prstGeom prst="rect">
            <a:avLst/>
          </a:prstGeom>
          <a:noFill/>
        </p:spPr>
        <p:txBody>
          <a:bodyPr wrap="square" rtlCol="0">
            <a:spAutoFit/>
          </a:bodyPr>
          <a:lstStyle/>
          <a:p>
            <a:r>
              <a:rPr lang="en-US" sz="2000" b="1" dirty="0" smtClean="0">
                <a:latin typeface="Arial Narrow" panose="020B0606020202030204" pitchFamily="34" charset="0"/>
              </a:rPr>
              <a:t>Design of Research</a:t>
            </a:r>
            <a:endParaRPr lang="en-US" sz="2000" b="1" dirty="0">
              <a:latin typeface="Arial Narrow" panose="020B0606020202030204" pitchFamily="34" charset="0"/>
            </a:endParaRPr>
          </a:p>
        </p:txBody>
      </p:sp>
      <p:sp>
        <p:nvSpPr>
          <p:cNvPr id="9" name="TextBox 8"/>
          <p:cNvSpPr txBox="1"/>
          <p:nvPr/>
        </p:nvSpPr>
        <p:spPr>
          <a:xfrm>
            <a:off x="4751564" y="3489661"/>
            <a:ext cx="2700756" cy="1015663"/>
          </a:xfrm>
          <a:prstGeom prst="rect">
            <a:avLst/>
          </a:prstGeom>
          <a:noFill/>
        </p:spPr>
        <p:txBody>
          <a:bodyPr wrap="square" rtlCol="0">
            <a:spAutoFit/>
          </a:bodyPr>
          <a:lstStyle/>
          <a:p>
            <a:pPr marL="342900" indent="-342900">
              <a:buFont typeface="Arial" panose="020B0604020202020204" pitchFamily="34" charset="0"/>
              <a:buChar char="•"/>
            </a:pPr>
            <a:r>
              <a:rPr lang="en-US" sz="2000" b="1" dirty="0" smtClean="0">
                <a:latin typeface="Arial Narrow" panose="020B0606020202030204" pitchFamily="34" charset="0"/>
              </a:rPr>
              <a:t>Experimental Method</a:t>
            </a:r>
          </a:p>
          <a:p>
            <a:pPr marL="342900" indent="-342900">
              <a:buFont typeface="Arial" panose="020B0604020202020204" pitchFamily="34" charset="0"/>
              <a:buChar char="•"/>
            </a:pPr>
            <a:r>
              <a:rPr lang="en-US" sz="2000" b="1" dirty="0" smtClean="0">
                <a:latin typeface="Arial Narrow" panose="020B0606020202030204" pitchFamily="34" charset="0"/>
              </a:rPr>
              <a:t>Path </a:t>
            </a:r>
            <a:r>
              <a:rPr lang="en-US" sz="2000" b="1" dirty="0" smtClean="0">
                <a:latin typeface="Arial Narrow" panose="020B0606020202030204" pitchFamily="34" charset="0"/>
              </a:rPr>
              <a:t>Analysis</a:t>
            </a:r>
          </a:p>
          <a:p>
            <a:pPr marL="342900" indent="-342900">
              <a:buFont typeface="Arial" panose="020B0604020202020204" pitchFamily="34" charset="0"/>
              <a:buChar char="•"/>
            </a:pPr>
            <a:r>
              <a:rPr lang="en-US" sz="2000" b="1" dirty="0" smtClean="0">
                <a:latin typeface="Arial Narrow" panose="020B0606020202030204" pitchFamily="34" charset="0"/>
              </a:rPr>
              <a:t> Program </a:t>
            </a:r>
            <a:r>
              <a:rPr lang="en-US" sz="2000" b="1" dirty="0" err="1" smtClean="0">
                <a:latin typeface="Arial Narrow" panose="020B0606020202030204" pitchFamily="34" charset="0"/>
              </a:rPr>
              <a:t>Eviews</a:t>
            </a:r>
            <a:r>
              <a:rPr lang="en-US" sz="2000" b="1" dirty="0" smtClean="0">
                <a:latin typeface="Arial Narrow" panose="020B0606020202030204" pitchFamily="34" charset="0"/>
              </a:rPr>
              <a:t> </a:t>
            </a:r>
            <a:r>
              <a:rPr lang="en-US" sz="2000" b="1" dirty="0" smtClean="0">
                <a:latin typeface="Arial Narrow" panose="020B0606020202030204" pitchFamily="34" charset="0"/>
              </a:rPr>
              <a:t>7</a:t>
            </a:r>
            <a:endParaRPr lang="en-US" sz="2000" b="1" dirty="0">
              <a:latin typeface="Arial Narrow" panose="020B0606020202030204" pitchFamily="34" charset="0"/>
            </a:endParaRPr>
          </a:p>
        </p:txBody>
      </p:sp>
    </p:spTree>
    <p:extLst>
      <p:ext uri="{BB962C8B-B14F-4D97-AF65-F5344CB8AC3E}">
        <p14:creationId xmlns:p14="http://schemas.microsoft.com/office/powerpoint/2010/main" val="2140186655"/>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Model</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3200" dirty="0" smtClean="0"/>
              <a:t>Experimental Method</a:t>
            </a:r>
          </a:p>
          <a:p>
            <a:pPr marL="0" indent="0" algn="ctr">
              <a:buNone/>
            </a:pPr>
            <a:endParaRPr lang="en-US" b="1" dirty="0" smtClean="0"/>
          </a:p>
          <a:p>
            <a:pPr marL="0" indent="0" algn="ctr">
              <a:buNone/>
            </a:pPr>
            <a:r>
              <a:rPr lang="en-US" b="1" dirty="0" smtClean="0"/>
              <a:t>EXPERIMENTAL </a:t>
            </a:r>
            <a:r>
              <a:rPr lang="en-US" b="1" dirty="0"/>
              <a:t>RESEARCH</a:t>
            </a:r>
            <a:endParaRPr lang="en-US" dirty="0"/>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52317871"/>
              </p:ext>
            </p:extLst>
          </p:nvPr>
        </p:nvGraphicFramePr>
        <p:xfrm>
          <a:off x="899592" y="3185384"/>
          <a:ext cx="7643191" cy="2935224"/>
        </p:xfrm>
        <a:graphic>
          <a:graphicData uri="http://schemas.openxmlformats.org/drawingml/2006/table">
            <a:tbl>
              <a:tblPr firstRow="1" firstCol="1" bandRow="1"/>
              <a:tblGrid>
                <a:gridCol w="1304195"/>
                <a:gridCol w="1451251"/>
                <a:gridCol w="1746280"/>
                <a:gridCol w="1717733"/>
                <a:gridCol w="1423732"/>
              </a:tblGrid>
              <a:tr h="514950">
                <a:tc>
                  <a:txBody>
                    <a:bodyPr/>
                    <a:lstStyle/>
                    <a:p>
                      <a:pPr algn="ctr">
                        <a:lnSpc>
                          <a:spcPct val="107000"/>
                        </a:lnSpc>
                        <a:spcAft>
                          <a:spcPts val="0"/>
                        </a:spcAft>
                      </a:pPr>
                      <a:r>
                        <a:rPr lang="id-ID" sz="2000" dirty="0">
                          <a:effectLst/>
                          <a:latin typeface="Arial" panose="020B0604020202020204" pitchFamily="34" charset="0"/>
                          <a:ea typeface="Times New Roman" panose="02020603050405020304" pitchFamily="18" charset="0"/>
                          <a:cs typeface="Times New Roman" panose="02020603050405020304" pitchFamily="18" charset="0"/>
                        </a:rPr>
                        <a:t>Group</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Random  </a:t>
                      </a: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Assg</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Preliminary Research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Intervention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Advanced Research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950">
                <a:tc>
                  <a:txBody>
                    <a:bodyPr/>
                    <a:lstStyle/>
                    <a:p>
                      <a:pPr algn="just">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Pretes</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2018.Feb</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Postes 2018.Jun</a:t>
                      </a:r>
                      <a:r>
                        <a:rPr lang="id-ID" sz="2000">
                          <a:effectLst/>
                          <a:latin typeface="Arial" panose="020B0604020202020204" pitchFamily="34" charset="0"/>
                          <a:ea typeface="Times New Roman" panose="02020603050405020304" pitchFamily="18" charset="0"/>
                          <a:cs typeface="Times New Roman" panose="02020603050405020304" pitchFamily="18" charset="0"/>
                        </a:rPr>
                        <a:t>e</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476">
                <a:tc>
                  <a:txBody>
                    <a:bodyPr/>
                    <a:lstStyle/>
                    <a:p>
                      <a:pPr algn="ctr">
                        <a:lnSpc>
                          <a:spcPct val="107000"/>
                        </a:lnSpc>
                        <a:spcAft>
                          <a:spcPts val="0"/>
                        </a:spcAft>
                      </a:pPr>
                      <a:r>
                        <a:rPr lang="id-ID" sz="2000">
                          <a:effectLst/>
                          <a:latin typeface="Arial" panose="020B0604020202020204" pitchFamily="34" charset="0"/>
                          <a:ea typeface="Times New Roman" panose="02020603050405020304" pitchFamily="18" charset="0"/>
                          <a:cs typeface="Times New Roman" panose="02020603050405020304" pitchFamily="18" charset="0"/>
                        </a:rPr>
                        <a:t>Class 1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O1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X1</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O2+O5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476">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Class </a:t>
                      </a:r>
                      <a:r>
                        <a:rPr lang="id-ID" sz="2000">
                          <a:effectLst/>
                          <a:latin typeface="Arial" panose="020B0604020202020204" pitchFamily="34"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O1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X2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O3+O5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476">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Class </a:t>
                      </a:r>
                      <a:r>
                        <a:rPr lang="id-ID" sz="2000">
                          <a:effectLst/>
                          <a:latin typeface="Arial" panose="020B0604020202020204" pitchFamily="34"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R</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O1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X3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O4+O5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950">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Control Class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O1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O5</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0739027"/>
      </p:ext>
    </p:extLst>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26"/>
            <a:ext cx="8229600" cy="706090"/>
          </a:xfrm>
        </p:spPr>
        <p:txBody>
          <a:bodyPr/>
          <a:lstStyle/>
          <a:p>
            <a:r>
              <a:rPr lang="en-US" dirty="0" smtClean="0"/>
              <a:t/>
            </a:r>
            <a:br>
              <a:rPr lang="en-US" dirty="0" smtClean="0"/>
            </a:br>
            <a:r>
              <a:rPr lang="en-US" dirty="0" smtClean="0"/>
              <a:t>Information</a:t>
            </a:r>
            <a:r>
              <a:rPr lang="en-US" dirty="0"/>
              <a:t/>
            </a:r>
            <a:br>
              <a:rPr lang="en-US" dirty="0"/>
            </a:br>
            <a:endParaRPr lang="en-US" dirty="0"/>
          </a:p>
        </p:txBody>
      </p:sp>
      <p:sp>
        <p:nvSpPr>
          <p:cNvPr id="3" name="Content Placeholder 2"/>
          <p:cNvSpPr>
            <a:spLocks noGrp="1"/>
          </p:cNvSpPr>
          <p:nvPr>
            <p:ph idx="1"/>
          </p:nvPr>
        </p:nvSpPr>
        <p:spPr>
          <a:xfrm>
            <a:off x="251520" y="836712"/>
            <a:ext cx="8712968" cy="6336704"/>
          </a:xfrm>
        </p:spPr>
        <p:txBody>
          <a:bodyPr/>
          <a:lstStyle/>
          <a:p>
            <a:r>
              <a:rPr lang="en-US" dirty="0" smtClean="0"/>
              <a:t>R </a:t>
            </a:r>
            <a:r>
              <a:rPr lang="en-US" dirty="0"/>
              <a:t>= Random </a:t>
            </a:r>
            <a:r>
              <a:rPr lang="en-US" dirty="0" err="1"/>
              <a:t>Assigment</a:t>
            </a:r>
            <a:endParaRPr lang="en-US" dirty="0"/>
          </a:p>
          <a:p>
            <a:r>
              <a:rPr lang="en-US" dirty="0"/>
              <a:t>O1 = GPA on pre-test</a:t>
            </a:r>
          </a:p>
          <a:p>
            <a:r>
              <a:rPr lang="en-US" dirty="0"/>
              <a:t>O2 = </a:t>
            </a:r>
            <a:r>
              <a:rPr lang="id-ID" dirty="0"/>
              <a:t>Online Tutorial</a:t>
            </a:r>
            <a:r>
              <a:rPr lang="en-US" dirty="0"/>
              <a:t> independent learning skills questionnaire in the post test</a:t>
            </a:r>
          </a:p>
          <a:p>
            <a:r>
              <a:rPr lang="en-US" dirty="0"/>
              <a:t>O3 = </a:t>
            </a:r>
            <a:r>
              <a:rPr lang="id-ID" dirty="0"/>
              <a:t> Independent Learning Skills Training  </a:t>
            </a:r>
            <a:r>
              <a:rPr lang="en-US" dirty="0"/>
              <a:t>Questionnaire in post-test</a:t>
            </a:r>
          </a:p>
          <a:p>
            <a:r>
              <a:rPr lang="en-US" dirty="0"/>
              <a:t>O4 = </a:t>
            </a:r>
            <a:r>
              <a:rPr lang="id-ID" dirty="0"/>
              <a:t>Face to Face Tutorial</a:t>
            </a:r>
            <a:r>
              <a:rPr lang="en-US" dirty="0"/>
              <a:t> self-learning Skills Questionnaire at post test</a:t>
            </a:r>
          </a:p>
          <a:p>
            <a:r>
              <a:rPr lang="en-US" dirty="0"/>
              <a:t>O5 = Student Achievement Index (</a:t>
            </a:r>
            <a:r>
              <a:rPr lang="id-ID" dirty="0"/>
              <a:t>GPA</a:t>
            </a:r>
            <a:r>
              <a:rPr lang="en-US" dirty="0"/>
              <a:t>) in 2018.1 (2018. June)</a:t>
            </a:r>
          </a:p>
          <a:p>
            <a:r>
              <a:rPr lang="en-US" dirty="0"/>
              <a:t>X1 = Online Tutorial for GPA students less 2</a:t>
            </a:r>
          </a:p>
          <a:p>
            <a:r>
              <a:rPr lang="en-US" dirty="0"/>
              <a:t>X2 = </a:t>
            </a:r>
            <a:r>
              <a:rPr lang="id-ID" dirty="0"/>
              <a:t>Face to Face Tutorial</a:t>
            </a:r>
            <a:r>
              <a:rPr lang="en-US" dirty="0"/>
              <a:t> for GPA students less 2</a:t>
            </a:r>
          </a:p>
          <a:p>
            <a:r>
              <a:rPr lang="en-US" dirty="0"/>
              <a:t>X3 = </a:t>
            </a:r>
            <a:r>
              <a:rPr lang="id-ID" dirty="0"/>
              <a:t>SLST</a:t>
            </a:r>
            <a:r>
              <a:rPr lang="en-US" dirty="0"/>
              <a:t> (Student Learning Skills Training) for less GPA students </a:t>
            </a:r>
            <a:r>
              <a:rPr lang="en-US" dirty="0" smtClean="0"/>
              <a:t>2,00</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8</a:t>
            </a:fld>
            <a:endParaRPr lang="en-US"/>
          </a:p>
        </p:txBody>
      </p:sp>
    </p:spTree>
    <p:extLst>
      <p:ext uri="{BB962C8B-B14F-4D97-AF65-F5344CB8AC3E}">
        <p14:creationId xmlns:p14="http://schemas.microsoft.com/office/powerpoint/2010/main" val="2583563442"/>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Path Analysis</a:t>
            </a:r>
            <a:r>
              <a:rPr lang="en-US" dirty="0"/>
              <a:t/>
            </a:r>
            <a:br>
              <a:rPr lang="en-US" dirty="0"/>
            </a:br>
            <a:endParaRPr lang="en-US" dirty="0"/>
          </a:p>
        </p:txBody>
      </p:sp>
      <p:sp>
        <p:nvSpPr>
          <p:cNvPr id="3" name="Content Placeholder 2"/>
          <p:cNvSpPr>
            <a:spLocks noGrp="1"/>
          </p:cNvSpPr>
          <p:nvPr>
            <p:ph idx="1"/>
          </p:nvPr>
        </p:nvSpPr>
        <p:spPr>
          <a:xfrm rot="10800000" flipV="1">
            <a:off x="6003836" y="7541789"/>
            <a:ext cx="4935539" cy="6653073"/>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D53A65A4-FC37-4F19-A885-1F8DAC58360F}" type="slidenum">
              <a:rPr lang="en-US" smtClean="0"/>
              <a:pPr>
                <a:defRPr/>
              </a:pPr>
              <a:t>9</a:t>
            </a:fld>
            <a:endParaRPr lang="en-US"/>
          </a:p>
        </p:txBody>
      </p:sp>
      <p:sp>
        <p:nvSpPr>
          <p:cNvPr id="5" name="AutoShape 2"/>
          <p:cNvSpPr>
            <a:spLocks noChangeArrowheads="1"/>
          </p:cNvSpPr>
          <p:nvPr/>
        </p:nvSpPr>
        <p:spPr bwMode="auto">
          <a:xfrm rot="10800000" flipV="1">
            <a:off x="899592" y="1637147"/>
            <a:ext cx="2080050" cy="783742"/>
          </a:xfrm>
          <a:prstGeom prst="flowChartProcess">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sz="1600" dirty="0" smtClean="0"/>
              <a:t>Online Tutorial </a:t>
            </a:r>
            <a:r>
              <a:rPr kumimoji="0" lang="en-US" sz="1600" b="0" i="0" u="none" strike="noStrike" cap="none" normalizeH="0" baseline="0" dirty="0" smtClean="0">
                <a:ln>
                  <a:noFill/>
                </a:ln>
                <a:solidFill>
                  <a:schemeClr val="tx1"/>
                </a:solidFill>
                <a:effectLst/>
                <a:latin typeface="Arial" panose="020B0604020202020204" pitchFamily="34" charset="0"/>
              </a:rPr>
              <a:t>(X1</a:t>
            </a:r>
            <a:r>
              <a:rPr kumimoji="0" lang="en-US" sz="1600" b="0" i="0" u="none" strike="noStrike" cap="none" normalizeH="0" baseline="0" dirty="0" smtClean="0">
                <a:ln>
                  <a:noFill/>
                </a:ln>
                <a:solidFill>
                  <a:schemeClr val="tx1"/>
                </a:solidFill>
                <a:effectLst/>
                <a:latin typeface="Arial" panose="020B0604020202020204" pitchFamily="34" charset="0"/>
              </a:rPr>
              <a:t>)                          </a:t>
            </a:r>
          </a:p>
          <a:p>
            <a:pPr marL="0" marR="0" lvl="0" indent="0" algn="ctr" defTabSz="914400" rtl="0" eaLnBrk="0" fontAlgn="base" latinLnBrk="0" hangingPunct="0">
              <a:lnSpc>
                <a:spcPct val="100000"/>
              </a:lnSpc>
              <a:spcBef>
                <a:spcPct val="0"/>
              </a:spcBef>
              <a:spcAft>
                <a:spcPts val="800"/>
              </a:spcAft>
              <a:buClrTx/>
              <a:buSzTx/>
              <a:buFontTx/>
              <a:buNone/>
              <a:tabLst/>
            </a:pPr>
            <a:r>
              <a:rPr lang="en-US" sz="1600" dirty="0"/>
              <a:t> </a:t>
            </a:r>
            <a:r>
              <a:rPr lang="en-US" sz="1600" dirty="0" smtClean="0"/>
              <a:t>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US" sz="1600" b="0" i="0" u="none" strike="noStrike" cap="none" normalizeH="0" baseline="0" dirty="0" smtClean="0">
                <a:ln>
                  <a:noFill/>
                </a:ln>
                <a:solidFill>
                  <a:schemeClr val="tx1"/>
                </a:solidFill>
                <a:effectLst/>
                <a:latin typeface="Arial" panose="020B0604020202020204" pitchFamily="34" charset="0"/>
              </a:rPr>
              <a:t> </a:t>
            </a:r>
          </a:p>
        </p:txBody>
      </p:sp>
      <p:sp>
        <p:nvSpPr>
          <p:cNvPr id="6" name="Text Box 2"/>
          <p:cNvSpPr txBox="1">
            <a:spLocks noChangeArrowheads="1"/>
          </p:cNvSpPr>
          <p:nvPr/>
        </p:nvSpPr>
        <p:spPr bwMode="auto">
          <a:xfrm>
            <a:off x="1127783" y="2977320"/>
            <a:ext cx="1643278" cy="598614"/>
          </a:xfrm>
          <a:prstGeom prst="rect">
            <a:avLst/>
          </a:prstGeom>
          <a:solidFill>
            <a:srgbClr val="F8D2B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lang="en-GB" sz="1600" dirty="0" smtClean="0"/>
              <a:t>SLST</a:t>
            </a:r>
            <a:r>
              <a:rPr kumimoji="0" lang="en-GB" sz="1600" b="0" i="0" u="none" strike="noStrike" cap="none" normalizeH="0" baseline="0" dirty="0" smtClean="0">
                <a:ln>
                  <a:noFill/>
                </a:ln>
                <a:solidFill>
                  <a:schemeClr val="tx1"/>
                </a:solidFill>
                <a:effectLst/>
                <a:latin typeface="Arial" panose="020B0604020202020204" pitchFamily="34" charset="0"/>
              </a:rPr>
              <a:t> </a:t>
            </a:r>
            <a:r>
              <a:rPr kumimoji="0" lang="en-GB" sz="1600" b="0" i="0" u="none" strike="noStrike" cap="none" normalizeH="0" baseline="0" dirty="0" smtClean="0">
                <a:ln>
                  <a:noFill/>
                </a:ln>
                <a:solidFill>
                  <a:schemeClr val="tx1"/>
                </a:solidFill>
                <a:effectLst/>
                <a:latin typeface="Arial" panose="020B0604020202020204" pitchFamily="34" charset="0"/>
              </a:rPr>
              <a:t>(</a:t>
            </a:r>
            <a:r>
              <a:rPr kumimoji="0" lang="en-GB" sz="1600" b="0" i="0" u="none" strike="noStrike" cap="none" normalizeH="0" baseline="0" dirty="0" smtClean="0">
                <a:ln>
                  <a:noFill/>
                </a:ln>
                <a:solidFill>
                  <a:schemeClr val="tx1"/>
                </a:solidFill>
                <a:effectLst/>
                <a:latin typeface="Arial" panose="020B0604020202020204" pitchFamily="34" charset="0"/>
              </a:rPr>
              <a:t>X3 </a:t>
            </a:r>
            <a:r>
              <a:rPr kumimoji="0" lang="en-GB" sz="1600" b="0" i="0" u="none" strike="noStrike" cap="none" normalizeH="0" baseline="0" dirty="0" smtClean="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ts val="1000"/>
              </a:spcAft>
              <a:buClrTx/>
              <a:buSzTx/>
              <a:buFontTx/>
              <a:buNone/>
              <a:tabLst/>
            </a:pPr>
            <a:r>
              <a:rPr kumimoji="0" lang="en-GB" sz="1600" b="0" i="0" u="none" strike="noStrike" cap="none" normalizeH="0" baseline="0" dirty="0" smtClean="0">
                <a:ln>
                  <a:noFill/>
                </a:ln>
                <a:solidFill>
                  <a:schemeClr val="tx1"/>
                </a:solidFill>
                <a:effectLst/>
                <a:latin typeface="Arial" panose="020B0604020202020204" pitchFamily="34" charset="0"/>
              </a:rPr>
              <a:t> </a:t>
            </a:r>
            <a:endParaRPr kumimoji="0" lang="en-US" sz="1600" b="0" i="0" u="none" strike="noStrike" cap="none" normalizeH="0" baseline="0" dirty="0" smtClean="0">
              <a:ln>
                <a:noFill/>
              </a:ln>
              <a:solidFill>
                <a:schemeClr val="tx1"/>
              </a:solidFill>
              <a:effectLst/>
              <a:latin typeface="Arial" panose="020B0604020202020204" pitchFamily="34" charset="0"/>
            </a:endParaRPr>
          </a:p>
        </p:txBody>
      </p:sp>
      <p:sp>
        <p:nvSpPr>
          <p:cNvPr id="7" name="Text Box 2"/>
          <p:cNvSpPr txBox="1">
            <a:spLocks noChangeArrowheads="1"/>
          </p:cNvSpPr>
          <p:nvPr/>
        </p:nvSpPr>
        <p:spPr bwMode="auto">
          <a:xfrm>
            <a:off x="1052824" y="4347013"/>
            <a:ext cx="1926818" cy="720080"/>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sz="1600" b="0" i="0" u="none" strike="noStrike" cap="none" normalizeH="0" baseline="0" dirty="0" smtClean="0">
                <a:ln>
                  <a:noFill/>
                </a:ln>
                <a:solidFill>
                  <a:schemeClr val="tx1"/>
                </a:solidFill>
                <a:effectLst/>
                <a:latin typeface="Arial" panose="020B0604020202020204" pitchFamily="34" charset="0"/>
              </a:rPr>
              <a:t>Face to Face Tutorial (X2</a:t>
            </a:r>
            <a:r>
              <a:rPr kumimoji="0" lang="en-US" b="0" i="0" u="none" strike="noStrike" cap="none" normalizeH="0" baseline="0" dirty="0" smtClean="0">
                <a:ln>
                  <a:noFill/>
                </a:ln>
                <a:solidFill>
                  <a:schemeClr val="tx1"/>
                </a:solidFill>
                <a:effectLst/>
                <a:latin typeface="Arial" panose="020B0604020202020204" pitchFamily="34" charset="0"/>
              </a:rPr>
              <a:t>)</a:t>
            </a: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2"/>
          <p:cNvSpPr txBox="1">
            <a:spLocks noChangeArrowheads="1"/>
          </p:cNvSpPr>
          <p:nvPr/>
        </p:nvSpPr>
        <p:spPr bwMode="auto">
          <a:xfrm>
            <a:off x="5506707" y="3007304"/>
            <a:ext cx="2088232" cy="1137259"/>
          </a:xfrm>
          <a:prstGeom prst="rect">
            <a:avLst/>
          </a:prstGeom>
          <a:solidFill>
            <a:srgbClr val="FF3399"/>
          </a:solidFill>
          <a:ln w="9525">
            <a:solidFill>
              <a:srgbClr val="FF3399"/>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Times New Roman" panose="02020603050405020304" pitchFamily="18" charset="0"/>
              </a:rPr>
              <a:t>Learning </a:t>
            </a:r>
            <a:r>
              <a:rPr kumimoji="0" lang="en-GB" b="0" i="0" u="none" strike="noStrike" cap="none" normalizeH="0" baseline="0" dirty="0" err="1" smtClean="0">
                <a:ln>
                  <a:noFill/>
                </a:ln>
                <a:solidFill>
                  <a:schemeClr val="tx1"/>
                </a:solidFill>
                <a:effectLst/>
                <a:latin typeface="Times New Roman" panose="02020603050405020304" pitchFamily="18" charset="0"/>
              </a:rPr>
              <a:t>Achievment</a:t>
            </a:r>
            <a:endParaRPr kumimoji="0" lang="en-GB" b="0"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Times New Roman" panose="02020603050405020304" pitchFamily="18" charset="0"/>
              </a:rPr>
              <a:t>Y1</a:t>
            </a:r>
            <a:endParaRPr kumimoji="0" lang="en-US" b="0" i="0" u="none" strike="noStrike" cap="none" normalizeH="0" baseline="0" dirty="0" smtClean="0">
              <a:ln>
                <a:noFill/>
              </a:ln>
              <a:solidFill>
                <a:schemeClr val="tx1"/>
              </a:solidFill>
              <a:effectLst/>
            </a:endParaRPr>
          </a:p>
        </p:txBody>
      </p:sp>
      <p:cxnSp>
        <p:nvCxnSpPr>
          <p:cNvPr id="11" name="Straight Arrow Connector 10"/>
          <p:cNvCxnSpPr>
            <a:stCxn id="5" idx="1"/>
          </p:cNvCxnSpPr>
          <p:nvPr/>
        </p:nvCxnSpPr>
        <p:spPr>
          <a:xfrm>
            <a:off x="2979642" y="2029018"/>
            <a:ext cx="2520280" cy="1552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7" idx="3"/>
          </p:cNvCxnSpPr>
          <p:nvPr/>
        </p:nvCxnSpPr>
        <p:spPr>
          <a:xfrm flipV="1">
            <a:off x="2979642" y="3703947"/>
            <a:ext cx="2527065" cy="10031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2744031" y="2940313"/>
            <a:ext cx="1726741" cy="3521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2771061" y="3403243"/>
            <a:ext cx="1543047" cy="7751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angle 21"/>
          <p:cNvSpPr/>
          <p:nvPr/>
        </p:nvSpPr>
        <p:spPr>
          <a:xfrm>
            <a:off x="3820999" y="2423320"/>
            <a:ext cx="530915" cy="369332"/>
          </a:xfrm>
          <a:prstGeom prst="rect">
            <a:avLst/>
          </a:prstGeom>
        </p:spPr>
        <p:txBody>
          <a:bodyPr wrap="none">
            <a:spAutoFit/>
          </a:bodyPr>
          <a:lstStyle/>
          <a:p>
            <a:r>
              <a:rPr lang="en-US" dirty="0"/>
              <a:t>B1 </a:t>
            </a:r>
          </a:p>
        </p:txBody>
      </p:sp>
      <p:sp>
        <p:nvSpPr>
          <p:cNvPr id="23" name="Rectangle 22"/>
          <p:cNvSpPr/>
          <p:nvPr/>
        </p:nvSpPr>
        <p:spPr>
          <a:xfrm>
            <a:off x="3277126" y="3725701"/>
            <a:ext cx="530915" cy="369332"/>
          </a:xfrm>
          <a:prstGeom prst="rect">
            <a:avLst/>
          </a:prstGeom>
        </p:spPr>
        <p:txBody>
          <a:bodyPr wrap="none">
            <a:spAutoFit/>
          </a:bodyPr>
          <a:lstStyle/>
          <a:p>
            <a:r>
              <a:rPr lang="en-US" dirty="0" smtClean="0"/>
              <a:t>B4 </a:t>
            </a:r>
            <a:endParaRPr lang="en-US" dirty="0"/>
          </a:p>
        </p:txBody>
      </p:sp>
      <p:sp>
        <p:nvSpPr>
          <p:cNvPr id="25" name="Rectangle 24"/>
          <p:cNvSpPr/>
          <p:nvPr/>
        </p:nvSpPr>
        <p:spPr>
          <a:xfrm>
            <a:off x="3283889" y="3160137"/>
            <a:ext cx="1787669" cy="646331"/>
          </a:xfrm>
          <a:prstGeom prst="rect">
            <a:avLst/>
          </a:prstGeom>
        </p:spPr>
        <p:txBody>
          <a:bodyPr wrap="none">
            <a:spAutoFit/>
          </a:bodyPr>
          <a:lstStyle/>
          <a:p>
            <a:r>
              <a:rPr lang="en-US" dirty="0" smtClean="0"/>
              <a:t>B3</a:t>
            </a:r>
            <a:endParaRPr lang="en-US" dirty="0" smtClean="0"/>
          </a:p>
          <a:p>
            <a:r>
              <a:rPr lang="en-US" dirty="0" smtClean="0"/>
              <a:t>Moderating </a:t>
            </a:r>
            <a:r>
              <a:rPr lang="en-US" dirty="0" err="1" smtClean="0"/>
              <a:t>var</a:t>
            </a:r>
            <a:r>
              <a:rPr lang="en-US" dirty="0" smtClean="0"/>
              <a:t> </a:t>
            </a:r>
            <a:endParaRPr lang="en-US" dirty="0"/>
          </a:p>
        </p:txBody>
      </p:sp>
      <p:cxnSp>
        <p:nvCxnSpPr>
          <p:cNvPr id="28" name="Straight Arrow Connector 27"/>
          <p:cNvCxnSpPr>
            <a:stCxn id="7" idx="2"/>
            <a:endCxn id="7" idx="2"/>
          </p:cNvCxnSpPr>
          <p:nvPr/>
        </p:nvCxnSpPr>
        <p:spPr>
          <a:xfrm>
            <a:off x="2016233" y="5067093"/>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0"/>
            <a:endCxn id="5" idx="2"/>
          </p:cNvCxnSpPr>
          <p:nvPr/>
        </p:nvCxnSpPr>
        <p:spPr>
          <a:xfrm flipH="1" flipV="1">
            <a:off x="1939617" y="2420889"/>
            <a:ext cx="9805" cy="5564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6" idx="2"/>
          </p:cNvCxnSpPr>
          <p:nvPr/>
        </p:nvCxnSpPr>
        <p:spPr>
          <a:xfrm>
            <a:off x="1949422" y="3575934"/>
            <a:ext cx="0" cy="7698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Rectangle 47"/>
          <p:cNvSpPr/>
          <p:nvPr/>
        </p:nvSpPr>
        <p:spPr>
          <a:xfrm>
            <a:off x="3472000" y="4396850"/>
            <a:ext cx="530915" cy="369332"/>
          </a:xfrm>
          <a:prstGeom prst="rect">
            <a:avLst/>
          </a:prstGeom>
        </p:spPr>
        <p:txBody>
          <a:bodyPr wrap="none">
            <a:spAutoFit/>
          </a:bodyPr>
          <a:lstStyle/>
          <a:p>
            <a:r>
              <a:rPr lang="en-US" dirty="0" smtClean="0"/>
              <a:t>B2 </a:t>
            </a:r>
            <a:endParaRPr lang="en-US" dirty="0"/>
          </a:p>
        </p:txBody>
      </p:sp>
    </p:spTree>
    <p:extLst>
      <p:ext uri="{BB962C8B-B14F-4D97-AF65-F5344CB8AC3E}">
        <p14:creationId xmlns:p14="http://schemas.microsoft.com/office/powerpoint/2010/main" val="3687672766"/>
      </p:ext>
    </p:extLst>
  </p:cSld>
  <p:clrMapOvr>
    <a:masterClrMapping/>
  </p:clrMapOvr>
  <p:transition>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15&quot;&gt;&lt;/object&gt;&lt;object type=&quot;2&quot; unique_id=&quot;10016&quot;&gt;&lt;object type=&quot;3&quot; unique_id=&quot;10039&quot;&gt;&lt;property id=&quot;20148&quot; value=&quot;5&quot;/&gt;&lt;property id=&quot;20300&quot; value=&quot;Slide 1 - &amp;quot;Mengenal&amp;quot;&quot;/&gt;&lt;property id=&quot;20307&quot; value=&quot;258&quot;/&gt;&lt;/object&gt;&lt;object type=&quot;3&quot; unique_id=&quot;10194&quot;&gt;&lt;property id=&quot;20148&quot; value=&quot;5&quot;/&gt;&lt;property id=&quot;20300&quot; value=&quot;Slide 2 - &amp;quot;Camtasia Studio&amp;quot;&quot;/&gt;&lt;property id=&quot;20307&quot; value=&quot;259&quot;/&gt;&lt;/object&gt;&lt;object type=&quot;3&quot; unique_id=&quot;10195&quot;&gt;&lt;property id=&quot;20148&quot; value=&quot;5&quot;/&gt;&lt;property id=&quot;20300&quot; value=&quot;Slide 3 - &amp;quot;Tutorial Camtasia&amp;quot;&quot;/&gt;&lt;property id=&quot;20307&quot; value=&quot;260&quot;/&gt;&lt;/object&gt;&lt;object type=&quot;3&quot; unique_id=&quot;10196&quot;&gt;&lt;property id=&quot;20148&quot; value=&quot;5&quot;/&gt;&lt;property id=&quot;20300&quot; value=&quot;Slide 4&quot;/&gt;&lt;property id=&quot;20307&quot; value=&quot;261&quot;/&gt;&lt;/object&gt;&lt;object type=&quot;3&quot; unique_id=&quot;10197&quot;&gt;&lt;property id=&quot;20148&quot; value=&quot;5&quot;/&gt;&lt;property id=&quot;20300&quot; value=&quot;Slide 5&quot;/&gt;&lt;property id=&quot;20307&quot; value=&quot;262&quot;/&gt;&lt;/object&gt;&lt;object type=&quot;3&quot; unique_id=&quot;10198&quot;&gt;&lt;property id=&quot;20148&quot; value=&quot;5&quot;/&gt;&lt;property id=&quot;20300&quot; value=&quot;Slide 6&quot;/&gt;&lt;property id=&quot;20307&quot; value=&quot;263&quot;/&gt;&lt;/object&gt;&lt;object type=&quot;3&quot; unique_id=&quot;10199&quot;&gt;&lt;property id=&quot;20148&quot; value=&quot;5&quot;/&gt;&lt;property id=&quot;20300&quot; value=&quot;Slide 7&quot;/&gt;&lt;property id=&quot;20307&quot; value=&quot;264&quot;/&gt;&lt;/object&gt;&lt;object type=&quot;3&quot; unique_id=&quot;10200&quot;&gt;&lt;property id=&quot;20148&quot; value=&quot;5&quot;/&gt;&lt;property id=&quot;20300&quot; value=&quot;Slide 8&quot;/&gt;&lt;property id=&quot;20307&quot; value=&quot;265&quot;/&gt;&lt;/object&gt;&lt;object type=&quot;3&quot; unique_id=&quot;10201&quot;&gt;&lt;property id=&quot;20148&quot; value=&quot;5&quot;/&gt;&lt;property id=&quot;20300&quot; value=&quot;Slide 9&quot;/&gt;&lt;property id=&quot;20307&quot; value=&quot;266&quot;/&gt;&lt;/object&gt;&lt;object type=&quot;3&quot; unique_id=&quot;10202&quot;&gt;&lt;property id=&quot;20148&quot; value=&quot;5&quot;/&gt;&lt;property id=&quot;20300&quot; value=&quot;Slide 10&quot;/&gt;&lt;property id=&quot;20307&quot; value=&quot;267&quot;/&gt;&lt;/object&gt;&lt;object type=&quot;3&quot; unique_id=&quot;10203&quot;&gt;&lt;property id=&quot;20148&quot; value=&quot;5&quot;/&gt;&lt;property id=&quot;20300&quot; value=&quot;Slide 11&quot;/&gt;&lt;property id=&quot;20307&quot; value=&quot;268&quot;/&gt;&lt;/object&gt;&lt;object type=&quot;3&quot; unique_id=&quot;10204&quot;&gt;&lt;property id=&quot;20148&quot; value=&quot;5&quot;/&gt;&lt;property id=&quot;20300&quot; value=&quot;Slide 12&quot;/&gt;&lt;property id=&quot;20307&quot; value=&quot;269&quot;/&gt;&lt;/object&gt;&lt;object type=&quot;3&quot; unique_id=&quot;10205&quot;&gt;&lt;property id=&quot;20148&quot; value=&quot;5&quot;/&gt;&lt;property id=&quot;20300&quot; value=&quot;Slide 13&quot;/&gt;&lt;property id=&quot;20307&quot; value=&quot;270&quot;/&gt;&lt;/object&gt;&lt;object type=&quot;3&quot; unique_id=&quot;10206&quot;&gt;&lt;property id=&quot;20148&quot; value=&quot;5&quot;/&gt;&lt;property id=&quot;20300&quot; value=&quot;Slide 14&quot;/&gt;&lt;property id=&quot;20307&quot; value=&quot;271&quot;/&gt;&lt;/object&gt;&lt;object type=&quot;3&quot; unique_id=&quot;13310&quot;&gt;&lt;property id=&quot;20148&quot; value=&quot;5&quot;/&gt;&lt;property id=&quot;20300&quot; value=&quot;Slide 15 - &amp;quot;Editing Video&amp;quot;&quot;/&gt;&lt;property id=&quot;20307&quot; value=&quot;272&quot;/&gt;&lt;/object&gt;&lt;object type=&quot;3&quot; unique_id=&quot;13696&quot;&gt;&lt;property id=&quot;20148&quot; value=&quot;5&quot;/&gt;&lt;property id=&quot;20300&quot; value=&quot;Slide 16 - &amp;quot;Editing Video&amp;quot;&quot;/&gt;&lt;property id=&quot;20307&quot; value=&quot;273&quot;/&gt;&lt;/object&gt;&lt;object type=&quot;3&quot; unique_id=&quot;13697&quot;&gt;&lt;property id=&quot;20148&quot; value=&quot;5&quot;/&gt;&lt;property id=&quot;20300&quot; value=&quot;Slide 17 - &amp;quot;Memotong Video&amp;quot;&quot;/&gt;&lt;property id=&quot;20307&quot; value=&quot;274&quot;/&gt;&lt;/object&gt;&lt;object type=&quot;3&quot; unique_id=&quot;13755&quot;&gt;&lt;property id=&quot;20148&quot; value=&quot;5&quot;/&gt;&lt;property id=&quot;20300&quot; value=&quot;Slide 19 - &amp;quot;Menambahkan Callout&amp;quot;&quot;/&gt;&lt;property id=&quot;20307&quot; value=&quot;275&quot;/&gt;&lt;/object&gt;&lt;object type=&quot;3&quot; unique_id=&quot;13816&quot;&gt;&lt;property id=&quot;20148&quot; value=&quot;5&quot;/&gt;&lt;property id=&quot;20300&quot; value=&quot;Slide 18 - &amp;quot;Memotong Video&amp;quot;&quot;/&gt;&lt;property id=&quot;20307&quot; value=&quot;276&quot;/&gt;&lt;/object&gt;&lt;object type=&quot;3&quot; unique_id=&quot;13922&quot;&gt;&lt;property id=&quot;20148&quot; value=&quot;5&quot;/&gt;&lt;property id=&quot;20300&quot; value=&quot;Slide 20 - &amp;quot;Menambahkan Caption&amp;quot;&quot;/&gt;&lt;property id=&quot;20307&quot; value=&quot;278&quot;/&gt;&lt;/object&gt;&lt;object type=&quot;3&quot; unique_id=&quot;13923&quot;&gt;&lt;property id=&quot;20148&quot; value=&quot;5&quot;/&gt;&lt;property id=&quot;20300&quot; value=&quot;Slide 21 - &amp;quot;Efek Lain&amp;quot;&quot;/&gt;&lt;property id=&quot;20307&quot; value=&quot;277&quot;/&gt;&lt;/object&gt;&lt;object type=&quot;3&quot; unique_id=&quot;13924&quot;&gt;&lt;property id=&quot;20148&quot; value=&quot;5&quot;/&gt;&lt;property id=&quot;20300&quot; value=&quot;Slide 22 - &amp;quot;Hints&amp;quot;&quot;/&gt;&lt;property id=&quot;20307&quot; value=&quot;279&quot;/&gt;&lt;/object&gt;&lt;/object&gt;&lt;/object&gt;&lt;/database&gt;"/>
  <p:tag name="SECTOMILLISECCONVERTED" val="1"/>
</p:tagLst>
</file>

<file path=ppt/theme/theme1.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5331</TotalTime>
  <Words>1824</Words>
  <Application>Microsoft Office PowerPoint</Application>
  <PresentationFormat>On-screen Show (4:3)</PresentationFormat>
  <Paragraphs>481</Paragraphs>
  <Slides>17</Slides>
  <Notes>14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Arial Narrow</vt:lpstr>
      <vt:lpstr>Calibri</vt:lpstr>
      <vt:lpstr>Gill Sans</vt:lpstr>
      <vt:lpstr>Times New Roman</vt:lpstr>
      <vt:lpstr>ヒラギノ角ゴ ProN W3</vt:lpstr>
      <vt:lpstr>TS010385378</vt:lpstr>
      <vt:lpstr>Office Theme</vt:lpstr>
      <vt:lpstr>1_Office Theme</vt:lpstr>
      <vt:lpstr>2_Office Theme</vt:lpstr>
      <vt:lpstr>PowerPoint Presentation</vt:lpstr>
      <vt:lpstr>PowerPoint Presentation</vt:lpstr>
      <vt:lpstr> </vt:lpstr>
      <vt:lpstr>Overview of Research Objects</vt:lpstr>
      <vt:lpstr>Objectives of Study</vt:lpstr>
      <vt:lpstr>Methodology</vt:lpstr>
      <vt:lpstr>The Model</vt:lpstr>
      <vt:lpstr> Information </vt:lpstr>
      <vt:lpstr> Path Analysis </vt:lpstr>
      <vt:lpstr>  Data Analysis  </vt:lpstr>
      <vt:lpstr>COMPARISON OF GPA (BEFORE) AND GPA (AFTER) THERE ARE ACADEMIC CLINICS </vt:lpstr>
      <vt:lpstr>         Experimental Class Average GPA Table   </vt:lpstr>
      <vt:lpstr>The Result </vt:lpstr>
      <vt:lpstr>Result </vt:lpstr>
      <vt:lpstr> Conclusions </vt:lpstr>
      <vt:lpstr>Closing</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Dimas Agung Prasetyo</dc:creator>
  <cp:lastModifiedBy>Hendrin-PC</cp:lastModifiedBy>
  <cp:revision>427</cp:revision>
  <cp:lastPrinted>2018-12-04T08:55:00Z</cp:lastPrinted>
  <dcterms:created xsi:type="dcterms:W3CDTF">2014-02-01T08:49:17Z</dcterms:created>
  <dcterms:modified xsi:type="dcterms:W3CDTF">2019-08-26T01:40:06Z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