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7" r:id="rId3"/>
    <p:sldId id="258" r:id="rId4"/>
    <p:sldId id="259" r:id="rId5"/>
    <p:sldId id="278" r:id="rId6"/>
    <p:sldId id="279" r:id="rId7"/>
    <p:sldId id="260" r:id="rId8"/>
    <p:sldId id="261" r:id="rId9"/>
    <p:sldId id="280" r:id="rId10"/>
    <p:sldId id="281" r:id="rId11"/>
    <p:sldId id="262" r:id="rId12"/>
    <p:sldId id="263" r:id="rId13"/>
    <p:sldId id="282" r:id="rId14"/>
    <p:sldId id="283" r:id="rId15"/>
    <p:sldId id="264" r:id="rId16"/>
    <p:sldId id="265" r:id="rId17"/>
    <p:sldId id="284" r:id="rId18"/>
    <p:sldId id="266" r:id="rId19"/>
    <p:sldId id="285" r:id="rId20"/>
    <p:sldId id="267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FFCC"/>
    <a:srgbClr val="66FFFF"/>
    <a:srgbClr val="FF99FF"/>
    <a:srgbClr val="99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3974-814A-4E52-AF33-2C6E544F453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99CC9-48D7-4EA2-B9C5-ADF5E8EAE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99CC9-48D7-4EA2-B9C5-ADF5E8EAE0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99CC9-48D7-4EA2-B9C5-ADF5E8EAE0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1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FBB0-C7C4-47E7-8663-1587930FB2BA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2616-142B-44C3-87D4-5FDB66B661D2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055C-AE7C-46AF-B3EF-E060930C6401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940E-E69D-428E-8337-BA6991A3A786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8ABC-9695-41D3-8CA3-16206017E7B4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3BB3-7868-4125-9B36-C82D2081154C}" type="datetime3">
              <a:rPr lang="en-US" smtClean="0"/>
              <a:t>12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35F5-AB25-413D-905B-E15642B4D1E4}" type="datetime3">
              <a:rPr lang="en-US" smtClean="0"/>
              <a:t>12 October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94B6-BF74-4533-8C75-DD099FDE0742}" type="datetime3">
              <a:rPr lang="en-US" smtClean="0"/>
              <a:t>12 October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7D9-E08E-4C68-B4B3-698D746D8246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BADF-F1A0-4AB1-9A94-A38E6B196AD1}" type="datetime3">
              <a:rPr lang="en-US" smtClean="0"/>
              <a:t>12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C7B5-00C8-49F3-A14E-5DE2C3EC6F42}" type="datetime3">
              <a:rPr lang="en-US" smtClean="0"/>
              <a:t>12 October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158B-1B98-472D-8C0C-941B6CFF6B7C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comp%20edu.2011.10.0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oint_of_reference_prt"/>
          <p:cNvPicPr>
            <a:picLocks noChangeAspect="1" noChangeArrowheads="1"/>
          </p:cNvPicPr>
          <p:nvPr/>
        </p:nvPicPr>
        <p:blipFill>
          <a:blip r:embed="rId3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37416"/>
            <a:ext cx="2056589" cy="934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447800" y="2169248"/>
            <a:ext cx="6686446" cy="324095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Berlin Sans FB Demi" pitchFamily="34" charset="0"/>
              </a:rPr>
              <a:t>Dr Thazin Lwin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Berlin Sans FB Demi" pitchFamily="34" charset="0"/>
              </a:rPr>
              <a:t>Professor &amp; Head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Berlin Sans FB Demi" pitchFamily="34" charset="0"/>
              </a:rPr>
              <a:t>Department of Chemistry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Berlin Sans FB Demi" pitchFamily="34" charset="0"/>
              </a:rPr>
              <a:t>Yangon University of Distance Education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Berlin Sans FB Demi" pitchFamily="34" charset="0"/>
              </a:rPr>
              <a:t>MYANMAR</a:t>
            </a:r>
            <a:endParaRPr lang="en-US" sz="2800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C554-6BD5-4D40-BD5C-96425B5DD5C1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7313" y="1447800"/>
            <a:ext cx="3806287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Berlin Sans FB Demi" pitchFamily="34" charset="0"/>
              </a:rPr>
              <a:t>WEAKNESSES (contd.)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3733800"/>
          </a:xfrm>
          <a:solidFill>
            <a:srgbClr val="66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criticisms pointing out that educational quality of the country declined in the 1960s onward due to the political situations of the country, </a:t>
            </a:r>
          </a:p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but with recent political changes in transition, education became an object of attention as a starting point towards the development of the country in general and that of economy in particular. </a:t>
            </a:r>
          </a:p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As part of its vision to generate a society capable of challenging today's heated issues, YUDE incorporates the challenge of updating its scope into a wider perspective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04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58F-FE4C-4E84-B095-F2B226A56CC1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04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1" y="1752600"/>
            <a:ext cx="5486400" cy="518890"/>
          </a:xfrm>
          <a:solidFill>
            <a:srgbClr val="FF99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Berlin Sans FB Demi" pitchFamily="34" charset="0"/>
              </a:rPr>
              <a:t>OPPORTUNITIES </a:t>
            </a:r>
            <a:r>
              <a:rPr lang="en-US" sz="3600" dirty="0" smtClean="0">
                <a:latin typeface="Berlin Sans FB Demi" pitchFamily="34" charset="0"/>
              </a:rPr>
              <a:t>with YUDE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895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en-US" sz="2400" dirty="0">
                <a:solidFill>
                  <a:srgbClr val="3333FF"/>
                </a:solidFill>
                <a:latin typeface="Berlin Sans FB Demi" pitchFamily="34" charset="0"/>
              </a:rPr>
              <a:t>More activities will be seen </a:t>
            </a:r>
            <a:r>
              <a:rPr lang="en-US" sz="2400" dirty="0" smtClean="0">
                <a:solidFill>
                  <a:srgbClr val="3333FF"/>
                </a:solidFill>
                <a:latin typeface="Berlin Sans FB Demi" pitchFamily="34" charset="0"/>
              </a:rPr>
              <a:t>with new </a:t>
            </a:r>
            <a:r>
              <a:rPr lang="en-US" sz="2400" dirty="0">
                <a:solidFill>
                  <a:srgbClr val="3333FF"/>
                </a:solidFill>
                <a:latin typeface="Berlin Sans FB Demi" pitchFamily="34" charset="0"/>
              </a:rPr>
              <a:t>changes </a:t>
            </a:r>
            <a:r>
              <a:rPr lang="en-US" sz="2400" dirty="0" smtClean="0">
                <a:solidFill>
                  <a:srgbClr val="3333FF"/>
                </a:solidFill>
                <a:latin typeface="Berlin Sans FB Demi" pitchFamily="34" charset="0"/>
              </a:rPr>
              <a:t>triggered</a:t>
            </a:r>
            <a:r>
              <a:rPr lang="en-US" sz="2400" dirty="0">
                <a:solidFill>
                  <a:srgbClr val="3333FF"/>
                </a:solidFill>
                <a:latin typeface="Berlin Sans FB Demi" pitchFamily="34" charset="0"/>
              </a:rPr>
              <a:t>.</a:t>
            </a:r>
          </a:p>
          <a:p>
            <a:pPr lvl="0" algn="just"/>
            <a:r>
              <a:rPr lang="en-US" sz="2400" dirty="0">
                <a:solidFill>
                  <a:srgbClr val="3333FF"/>
                </a:solidFill>
                <a:latin typeface="Berlin Sans FB Demi" pitchFamily="34" charset="0"/>
              </a:rPr>
              <a:t>There will be more chances of encouragement and support from the other stakeholders with the success of any activity.</a:t>
            </a:r>
          </a:p>
          <a:p>
            <a:pPr algn="just"/>
            <a:r>
              <a:rPr lang="en-US" sz="2400" dirty="0">
                <a:solidFill>
                  <a:srgbClr val="3333FF"/>
                </a:solidFill>
                <a:latin typeface="Berlin Sans FB Demi" pitchFamily="34" charset="0"/>
              </a:rPr>
              <a:t>More challenging and more engaging learning experiences can be created to enable the related community to keep abreast with the times.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FCB-A7FF-47E6-A22D-EC6CB0365CDD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1524000"/>
            <a:ext cx="3733800" cy="6096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Berlin Sans FB Demi" pitchFamily="34" charset="0"/>
              </a:rPr>
              <a:t>THREATS </a:t>
            </a:r>
            <a:r>
              <a:rPr lang="en-US" sz="3600" dirty="0" smtClean="0">
                <a:latin typeface="Berlin Sans FB Demi" pitchFamily="34" charset="0"/>
              </a:rPr>
              <a:t>for YUDE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01000" cy="32766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sz="2400" dirty="0">
                <a:latin typeface="Berlin Sans FB Demi" pitchFamily="34" charset="0"/>
              </a:rPr>
              <a:t>Open to criticism and blame for any mistakes since it is receiving others' attention</a:t>
            </a:r>
          </a:p>
          <a:p>
            <a:pPr lvl="0" algn="just"/>
            <a:r>
              <a:rPr lang="en-US" sz="2400" dirty="0">
                <a:latin typeface="Berlin Sans FB Demi" pitchFamily="34" charset="0"/>
              </a:rPr>
              <a:t>May have to resort to the former teaching methods (due to difficulties that could be solved through strategic management and critical thinking)</a:t>
            </a:r>
          </a:p>
          <a:p>
            <a:pPr algn="just"/>
            <a:r>
              <a:rPr lang="en-US" sz="2400" dirty="0">
                <a:latin typeface="Berlin Sans FB Demi" pitchFamily="34" charset="0"/>
              </a:rPr>
              <a:t>Time allotment or management should be considered for achieving the ambitious goals; otherwise, its aims and objectives will be seen 'groundless' and 'fruitless'.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7515-AA1F-4D80-992D-2FF40B981BC2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52601" y="1752600"/>
            <a:ext cx="3429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Berlin Sans FB Demi" pitchFamily="34" charset="0"/>
              </a:rPr>
              <a:t>THREATS </a:t>
            </a:r>
            <a:r>
              <a:rPr lang="en-US" sz="3600" dirty="0" smtClean="0">
                <a:latin typeface="Berlin Sans FB Demi" pitchFamily="34" charset="0"/>
              </a:rPr>
              <a:t>(contd.)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001000" cy="2895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erlin Sans FB Demi" pitchFamily="34" charset="0"/>
              </a:rPr>
              <a:t>Amusingly, a lot of people who belong to the age-groups of students at YUDE are gaining more and more access to the Internet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Such telecommunication systems as MPT, </a:t>
            </a:r>
            <a:r>
              <a:rPr lang="en-US" sz="2400" dirty="0" err="1" smtClean="0">
                <a:latin typeface="Berlin Sans FB Demi" pitchFamily="34" charset="0"/>
              </a:rPr>
              <a:t>Telenor</a:t>
            </a:r>
            <a:r>
              <a:rPr lang="en-US" sz="2400" dirty="0" smtClean="0">
                <a:latin typeface="Berlin Sans FB Demi" pitchFamily="34" charset="0"/>
              </a:rPr>
              <a:t> and </a:t>
            </a:r>
            <a:r>
              <a:rPr lang="en-US" sz="2400" dirty="0" err="1" smtClean="0">
                <a:latin typeface="Berlin Sans FB Demi" pitchFamily="34" charset="0"/>
              </a:rPr>
              <a:t>Ooredoo</a:t>
            </a:r>
            <a:r>
              <a:rPr lang="en-US" sz="2400" dirty="0" smtClean="0">
                <a:latin typeface="Berlin Sans FB Demi" pitchFamily="34" charset="0"/>
              </a:rPr>
              <a:t>.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Hopefully, this paves way for the students' active participation in distance education.</a:t>
            </a:r>
          </a:p>
          <a:p>
            <a:pPr algn="just"/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41CF-3983-4AB6-AFB6-E31CA3AFD332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04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8800" y="1143000"/>
            <a:ext cx="34290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Berlin Sans FB Demi" pitchFamily="34" charset="0"/>
              </a:rPr>
              <a:t>THREATS </a:t>
            </a:r>
            <a:r>
              <a:rPr lang="en-US" sz="3600" dirty="0" smtClean="0">
                <a:latin typeface="Berlin Sans FB Demi" pitchFamily="34" charset="0"/>
              </a:rPr>
              <a:t>(contd.)</a:t>
            </a:r>
            <a:endParaRPr lang="en-US" sz="3600" dirty="0">
              <a:latin typeface="Berlin Sans FB Demi" pitchFamily="34" charset="0"/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86"/>
          <a:stretch>
            <a:fillRect/>
          </a:stretch>
        </p:blipFill>
        <p:spPr>
          <a:xfrm>
            <a:off x="990600" y="1905000"/>
            <a:ext cx="7010400" cy="3733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90600" y="5715000"/>
            <a:ext cx="70104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Figure 1: Pre-study of Participants’ Internet Access </a:t>
            </a:r>
            <a:b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	    (Service)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4CBE-DF8F-4B12-8FC0-FE820FE0F312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67056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371600" y="5562600"/>
            <a:ext cx="648022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YUDE’s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 Change Management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B2C0-95D9-46AF-85A3-656711A634D9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79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6705600" cy="990600"/>
          </a:xfrm>
          <a:solidFill>
            <a:srgbClr val="00FF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  <a:latin typeface="Berlin Sans FB Demi" pitchFamily="34" charset="0"/>
              </a:rPr>
              <a:t>Action Planning </a:t>
            </a:r>
            <a:br>
              <a:rPr lang="en-US" sz="2800" b="1" dirty="0" smtClean="0">
                <a:solidFill>
                  <a:sysClr val="windowText" lastClr="000000"/>
                </a:solidFill>
                <a:latin typeface="Berlin Sans FB Demi" pitchFamily="34" charset="0"/>
              </a:rPr>
            </a:br>
            <a:r>
              <a:rPr lang="en-US" sz="2800" b="1" dirty="0" smtClean="0">
                <a:solidFill>
                  <a:sysClr val="windowText" lastClr="000000"/>
                </a:solidFill>
                <a:latin typeface="Berlin Sans FB Demi" pitchFamily="34" charset="0"/>
              </a:rPr>
              <a:t>(for Developing an Effective Online System)</a:t>
            </a:r>
            <a:endParaRPr lang="en-US" sz="2800" dirty="0" smtClean="0">
              <a:solidFill>
                <a:sysClr val="windowText" lastClr="000000"/>
              </a:solidFill>
              <a:latin typeface="Berlin Sans FB Demi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153400" cy="3505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Berlin Sans FB Demi" pitchFamily="34" charset="0"/>
              </a:rPr>
              <a:t>Yangon University of Distance Education (YUDE) tries to provide the best learning opportunities to its enthusiastic students. </a:t>
            </a:r>
          </a:p>
          <a:p>
            <a:pPr algn="just"/>
            <a:r>
              <a:rPr lang="en-US" sz="2000" dirty="0" smtClean="0">
                <a:latin typeface="Berlin Sans FB Demi" pitchFamily="34" charset="0"/>
              </a:rPr>
              <a:t>It uses the innovative assistance of ICT support team, the experience of the educators working at Yangon University of Distance Education and the help insights from the UK-based Transformation of Innovation by Distance Education (TIDE). </a:t>
            </a:r>
          </a:p>
          <a:p>
            <a:pPr algn="just"/>
            <a:r>
              <a:rPr lang="en-US" sz="2000" dirty="0" smtClean="0">
                <a:latin typeface="Berlin Sans FB Demi" pitchFamily="34" charset="0"/>
              </a:rPr>
              <a:t>TIDE (currently working for the betterment of online pedagogic methods), ICT Support Team, Related Academic Departments, the Rector and the Administrative Board. </a:t>
            </a:r>
          </a:p>
          <a:p>
            <a:pPr algn="just"/>
            <a:r>
              <a:rPr lang="en-US" sz="2000" dirty="0" smtClean="0">
                <a:latin typeface="Berlin Sans FB Demi" pitchFamily="34" charset="0"/>
              </a:rPr>
              <a:t>Offering more effective and more applicable courses than ever. 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EF8-5C15-43CC-A082-C4616F85CCF0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04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6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4"/>
          <a:srcRect l="9883" t="30215" r="10387" b="27484"/>
          <a:stretch>
            <a:fillRect/>
          </a:stretch>
        </p:blipFill>
        <p:spPr bwMode="auto">
          <a:xfrm>
            <a:off x="685800" y="1447800"/>
            <a:ext cx="7010400" cy="533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5713" y="1371600"/>
            <a:ext cx="6854287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latin typeface="Berlin Sans FB Demi" pitchFamily="34" charset="0"/>
              </a:rPr>
              <a:t>Developing an Effective Online System(contd.)</a:t>
            </a:r>
            <a:endParaRPr lang="en-US" sz="2800" dirty="0" smtClean="0">
              <a:latin typeface="Berlin Sans FB Demi" pitchFamily="34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457200" y="2209800"/>
            <a:ext cx="8305800" cy="4038600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8001000" cy="40386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Berlin Sans FB Demi" pitchFamily="34" charset="0"/>
              </a:rPr>
              <a:t>YUDE is presently assisted by TIDE in many of such aspects.</a:t>
            </a:r>
          </a:p>
          <a:p>
            <a:pPr algn="just"/>
            <a:r>
              <a:rPr lang="en-US" sz="2000" dirty="0" smtClean="0">
                <a:latin typeface="Berlin Sans FB Demi" pitchFamily="34" charset="0"/>
              </a:rPr>
              <a:t>TIDE trains one batch after another of teachers with a view to coping with modern online teaching methods and helps them come up with new teaching ideas. </a:t>
            </a:r>
          </a:p>
          <a:p>
            <a:pPr algn="just"/>
            <a:r>
              <a:rPr lang="en-US" sz="2000" dirty="0" smtClean="0">
                <a:latin typeface="Berlin Sans FB Demi" pitchFamily="34" charset="0"/>
              </a:rPr>
              <a:t>Thus, every single department in YUDE has now prepared various online courses such as certificate, diploma, bachelor and master degrees. </a:t>
            </a:r>
          </a:p>
          <a:p>
            <a:pPr algn="just"/>
            <a:r>
              <a:rPr lang="en-US" sz="2000" dirty="0" smtClean="0">
                <a:latin typeface="Berlin Sans FB Demi" pitchFamily="34" charset="0"/>
              </a:rPr>
              <a:t>Chemistry Department prepared courses in ‘Good Manufacturing Practice for Food Safety’ and ‘Water and Sanitation for Public Health’ for the coming academic year, all oriented towards fully three-month online certificate courses conducted under </a:t>
            </a:r>
            <a:r>
              <a:rPr lang="en-US" sz="2000" dirty="0" err="1" smtClean="0">
                <a:latin typeface="Berlin Sans FB Demi" pitchFamily="34" charset="0"/>
              </a:rPr>
              <a:t>MoE</a:t>
            </a:r>
            <a:r>
              <a:rPr lang="en-US" sz="2000" dirty="0" smtClean="0">
                <a:latin typeface="Berlin Sans FB Demi" pitchFamily="34" charset="0"/>
              </a:rPr>
              <a:t>, Myanmar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338F-58E7-42B1-A398-6C239673AFAB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79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086600" cy="1066800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latin typeface="Berlin Sans FB Demi" pitchFamily="34" charset="0"/>
              </a:rPr>
              <a:t/>
            </a:r>
            <a:br>
              <a:rPr lang="en-US" sz="2800" b="1" dirty="0" smtClean="0">
                <a:latin typeface="Berlin Sans FB Demi" pitchFamily="34" charset="0"/>
              </a:rPr>
            </a:br>
            <a:r>
              <a:rPr lang="en-US" sz="2800" b="1" dirty="0" smtClean="0">
                <a:latin typeface="Berlin Sans FB Demi" pitchFamily="34" charset="0"/>
              </a:rPr>
              <a:t>Action Planning </a:t>
            </a:r>
            <a:br>
              <a:rPr lang="en-US" sz="2800" b="1" dirty="0" smtClean="0">
                <a:latin typeface="Berlin Sans FB Demi" pitchFamily="34" charset="0"/>
              </a:rPr>
            </a:br>
            <a:r>
              <a:rPr lang="en-US" sz="2800" b="1" dirty="0" smtClean="0">
                <a:latin typeface="Berlin Sans FB Demi" pitchFamily="34" charset="0"/>
              </a:rPr>
              <a:t>(for Learning Digital Assessment Systems)</a:t>
            </a:r>
            <a:r>
              <a:rPr lang="en-US" sz="2800" dirty="0" smtClean="0">
                <a:latin typeface="Berlin Sans FB Demi" pitchFamily="34" charset="0"/>
              </a:rPr>
              <a:t/>
            </a:r>
            <a:br>
              <a:rPr lang="en-US" sz="2800" dirty="0" smtClean="0">
                <a:latin typeface="Berlin Sans FB Demi" pitchFamily="34" charset="0"/>
              </a:rPr>
            </a:br>
            <a:endParaRPr lang="en-US" sz="2800" dirty="0" smtClean="0">
              <a:latin typeface="Berlin Sans FB Dem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077200" cy="32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Berlin Sans FB Demi" pitchFamily="34" charset="0"/>
              </a:rPr>
              <a:t>To explore the exploitability of digital assessment systems currently popular with open universities, and find out an appropriate form of assessment for YUDE with some glittering hopes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To introduce the faculty members to the different types of assessment that can be done online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To create a user-friendly system that will be able to utilize new technologies for assessing YUDE students.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2BB1-F861-4A66-8A07-C4A96A4B4059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9552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41913" y="1752600"/>
            <a:ext cx="7311487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latin typeface="Berlin Sans FB Demi" pitchFamily="34" charset="0"/>
              </a:rPr>
              <a:t/>
            </a:r>
            <a:br>
              <a:rPr lang="en-US" sz="2800" b="1" dirty="0" smtClean="0">
                <a:latin typeface="Berlin Sans FB Demi" pitchFamily="34" charset="0"/>
              </a:rPr>
            </a:br>
            <a:r>
              <a:rPr lang="en-US" sz="2800" b="1" dirty="0" smtClean="0">
                <a:latin typeface="Berlin Sans FB Demi" pitchFamily="34" charset="0"/>
              </a:rPr>
              <a:t>Learning Digital Assessment Systems(contd.)</a:t>
            </a:r>
            <a:r>
              <a:rPr lang="en-US" sz="2800" dirty="0" smtClean="0">
                <a:latin typeface="Berlin Sans FB Demi" pitchFamily="34" charset="0"/>
              </a:rPr>
              <a:t/>
            </a:r>
            <a:br>
              <a:rPr lang="en-US" sz="2800" dirty="0" smtClean="0">
                <a:latin typeface="Berlin Sans FB Demi" pitchFamily="34" charset="0"/>
              </a:rPr>
            </a:br>
            <a:endParaRPr lang="en-US" sz="2800" dirty="0" smtClean="0">
              <a:latin typeface="Berlin Sans FB Dem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7924800" cy="2514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Berlin Sans FB Demi" pitchFamily="34" charset="0"/>
              </a:rPr>
              <a:t>To build a test inventory or data bank that will pave way for engaging and challenging quizzes and puzzles 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To train the faculty members to benefit as much as possible from the current technologies for education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To conduct a course for YUDE faculty members with special focus on digital assessment systems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EB81-B04B-4FD5-8711-5A6AF0B6695D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oint_of_reference_prt"/>
          <p:cNvPicPr>
            <a:picLocks noChangeAspect="1" noChangeArrowheads="1"/>
          </p:cNvPicPr>
          <p:nvPr/>
        </p:nvPicPr>
        <p:blipFill>
          <a:blip r:embed="rId3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382000" cy="1447799"/>
          </a:xfr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latin typeface="Berlin Sans FB Demi" pitchFamily="34" charset="0"/>
                <a:cs typeface="Arial" panose="020B0604020202020204" pitchFamily="34" charset="0"/>
              </a:rPr>
              <a:t>The Challenge of </a:t>
            </a:r>
            <a:br>
              <a:rPr lang="en-US" sz="3200" dirty="0" smtClean="0">
                <a:latin typeface="Berlin Sans FB Demi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Berlin Sans FB Demi" pitchFamily="34" charset="0"/>
                <a:cs typeface="Arial" panose="020B0604020202020204" pitchFamily="34" charset="0"/>
              </a:rPr>
              <a:t>Online Education Learning Systems </a:t>
            </a:r>
            <a:br>
              <a:rPr lang="en-US" sz="3200" dirty="0" smtClean="0">
                <a:latin typeface="Berlin Sans FB Demi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Berlin Sans FB Demi" pitchFamily="34" charset="0"/>
                <a:cs typeface="Arial" panose="020B0604020202020204" pitchFamily="34" charset="0"/>
              </a:rPr>
              <a:t>in Myanmar</a:t>
            </a:r>
            <a:endParaRPr lang="en-US" sz="3200" dirty="0">
              <a:latin typeface="Berlin Sans FB Demi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1000"/>
            <a:ext cx="2056589" cy="934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33400" y="4648200"/>
            <a:ext cx="81534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erlin Sans FB Demi" pitchFamily="34" charset="0"/>
                <a:cs typeface="Arial" panose="020B0604020202020204" pitchFamily="34" charset="0"/>
              </a:rPr>
              <a:t>tzl2013.tt@gmail.com, </a:t>
            </a:r>
            <a:r>
              <a:rPr lang="en-US" sz="2400" b="1" dirty="0" err="1" smtClean="0">
                <a:latin typeface="Berlin Sans FB Demi" pitchFamily="34" charset="0"/>
                <a:cs typeface="Arial" panose="020B0604020202020204" pitchFamily="34" charset="0"/>
              </a:rPr>
              <a:t>drthazinlwin,yude@gmail.com</a:t>
            </a:r>
            <a:endParaRPr lang="en-US" sz="2400" b="1" dirty="0" smtClean="0">
              <a:latin typeface="Berlin Sans FB Demi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Berlin Sans FB Demi" pitchFamily="34" charset="0"/>
                <a:cs typeface="Arial" panose="020B0604020202020204" pitchFamily="34" charset="0"/>
              </a:rPr>
              <a:t>14 – October, 2019</a:t>
            </a:r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E051-3A4F-453D-8A1D-E1A164D89456}" type="datetime3">
              <a:rPr lang="en-US" smtClean="0"/>
              <a:t>12 October 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96594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00401" y="1447800"/>
            <a:ext cx="2209800" cy="609600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Berlin Sans FB Demi" pitchFamily="34" charset="0"/>
              </a:rPr>
              <a:t>Conclusion </a:t>
            </a:r>
            <a:endParaRPr lang="en-US" sz="3200" dirty="0" smtClean="0">
              <a:latin typeface="Berlin Sans FB Dem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153400" cy="289560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erlin Sans FB Demi" pitchFamily="34" charset="0"/>
              </a:rPr>
              <a:t>A joint model with the help of a resourceful outsider like TIDE is an essential one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allows the flow of ideas between different cultures for students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yields the required capability to select the supply plan of the online learning systems,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improves the interaction with the environment. 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1826-AAF7-41B0-B6CB-FFB6807EADB9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96594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4600" y="1600200"/>
            <a:ext cx="3657599" cy="609600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Berlin Sans FB Demi" pitchFamily="34" charset="0"/>
              </a:rPr>
              <a:t>Conclusion (contd.)</a:t>
            </a:r>
            <a:endParaRPr lang="en-US" sz="3200" dirty="0" smtClean="0">
              <a:latin typeface="Berlin Sans FB Dem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7848600" cy="30480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>
                <a:latin typeface="Berlin Sans FB Demi" pitchFamily="34" charset="0"/>
              </a:rPr>
              <a:t>Apparently, key players have strengths plus weaknesses, opportunities along with risks.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Special attention needed to have key players in online learning system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Educational institution should start working on the weaknesses and improving English levels of students and of facilitators, ICT infrastructure, design of online learning system, courses offered etc.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To mitigate the threats, a precise combination of traditional and online learning systems is required. 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5E46-1CA2-494F-BBCE-CD1F62117F98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79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43200" y="1752600"/>
            <a:ext cx="3352799" cy="609600"/>
          </a:xfrm>
          <a:solidFill>
            <a:srgbClr val="FF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Berlin Sans FB Demi" pitchFamily="34" charset="0"/>
              </a:rPr>
              <a:t>Conclusion (contd.)</a:t>
            </a:r>
            <a:endParaRPr lang="en-US" sz="3200" dirty="0" smtClean="0">
              <a:latin typeface="Berlin Sans FB Dem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057400"/>
          </a:xfrm>
          <a:solidFill>
            <a:srgbClr val="99CCF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erlin Sans FB Demi" pitchFamily="34" charset="0"/>
              </a:rPr>
              <a:t>The Future Open University which a variety of courses including vocational courses will be born in Myanmar </a:t>
            </a:r>
          </a:p>
          <a:p>
            <a:pPr algn="just"/>
            <a:r>
              <a:rPr lang="en-US" sz="2400" dirty="0" smtClean="0">
                <a:latin typeface="Berlin Sans FB Demi" pitchFamily="34" charset="0"/>
              </a:rPr>
              <a:t>after building better international links and more-variegated resources within the capacity of an autonomous university. 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09F8-6257-42A6-97A3-74B1E6B87BCE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>
                <a:latin typeface="Berlin Sans FB Demi" pitchFamily="34" charset="0"/>
              </a:rPr>
              <a:t>Abdelraheem</a:t>
            </a:r>
            <a:r>
              <a:rPr lang="en-US" dirty="0" smtClean="0">
                <a:latin typeface="Berlin Sans FB Demi" pitchFamily="34" charset="0"/>
              </a:rPr>
              <a:t>, Ahmed </a:t>
            </a:r>
            <a:r>
              <a:rPr lang="en-US" dirty="0" err="1" smtClean="0">
                <a:latin typeface="Berlin Sans FB Demi" pitchFamily="34" charset="0"/>
              </a:rPr>
              <a:t>Yousif</a:t>
            </a:r>
            <a:r>
              <a:rPr lang="en-US" dirty="0" smtClean="0">
                <a:latin typeface="Berlin Sans FB Demi" pitchFamily="34" charset="0"/>
              </a:rPr>
              <a:t>.  “The Implementation of E-Learning in the Arab Universities: Challenges and Opportunities” DLI 2006, Tokyo, Japan.</a:t>
            </a:r>
          </a:p>
          <a:p>
            <a:pPr algn="just"/>
            <a:r>
              <a:rPr lang="en-US" dirty="0" err="1" smtClean="0">
                <a:latin typeface="Berlin Sans FB Demi" pitchFamily="34" charset="0"/>
              </a:rPr>
              <a:t>Marlia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Puteh</a:t>
            </a:r>
            <a:r>
              <a:rPr lang="en-US" dirty="0" smtClean="0">
                <a:latin typeface="Berlin Sans FB Demi" pitchFamily="34" charset="0"/>
              </a:rPr>
              <a:t>, </a:t>
            </a:r>
            <a:r>
              <a:rPr lang="en-US" dirty="0" err="1" smtClean="0">
                <a:latin typeface="Berlin Sans FB Demi" pitchFamily="34" charset="0"/>
              </a:rPr>
              <a:t>Supyan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Hussin</a:t>
            </a:r>
            <a:r>
              <a:rPr lang="en-US" dirty="0" smtClean="0">
                <a:latin typeface="Berlin Sans FB Demi" pitchFamily="34" charset="0"/>
              </a:rPr>
              <a:t> “A Comparative Study of E-Learning Practices at Malaysian Private Universities”, 1st International Malaysian Educational Technology Convention, 2 – 5th November 2007, </a:t>
            </a:r>
            <a:r>
              <a:rPr lang="en-US" dirty="0" err="1" smtClean="0">
                <a:latin typeface="Berlin Sans FB Demi" pitchFamily="34" charset="0"/>
              </a:rPr>
              <a:t>Sofitel</a:t>
            </a:r>
            <a:r>
              <a:rPr lang="en-US" dirty="0" smtClean="0">
                <a:latin typeface="Berlin Sans FB Demi" pitchFamily="34" charset="0"/>
              </a:rPr>
              <a:t> Palm Resort, </a:t>
            </a:r>
            <a:r>
              <a:rPr lang="en-US" dirty="0" err="1" smtClean="0">
                <a:latin typeface="Berlin Sans FB Demi" pitchFamily="34" charset="0"/>
              </a:rPr>
              <a:t>Senai</a:t>
            </a:r>
            <a:r>
              <a:rPr lang="en-US" dirty="0" smtClean="0">
                <a:latin typeface="Berlin Sans FB Demi" pitchFamily="34" charset="0"/>
              </a:rPr>
              <a:t>, Johor </a:t>
            </a:r>
            <a:r>
              <a:rPr lang="en-US" dirty="0" err="1" smtClean="0">
                <a:latin typeface="Berlin Sans FB Demi" pitchFamily="34" charset="0"/>
              </a:rPr>
              <a:t>Bahru</a:t>
            </a:r>
            <a:r>
              <a:rPr lang="en-US" dirty="0" smtClean="0">
                <a:latin typeface="Berlin Sans FB Demi" pitchFamily="34" charset="0"/>
              </a:rPr>
              <a:t>, Malaysia.</a:t>
            </a:r>
          </a:p>
          <a:p>
            <a:r>
              <a:rPr lang="en-US" dirty="0" smtClean="0">
                <a:latin typeface="Berlin Sans FB Demi" pitchFamily="34" charset="0"/>
              </a:rPr>
              <a:t>Mon, M.T. &amp; Tsuyoshi, U. (2017). Evaluation on e-Learning Readiness of Yangon and Mandalay Technological Universities, Myanmar. Proceedings of IEEE Region Ten Conference. </a:t>
            </a:r>
            <a:r>
              <a:rPr lang="en-US" u="sng" dirty="0" smtClean="0">
                <a:solidFill>
                  <a:srgbClr val="3333FF"/>
                </a:solidFill>
                <a:latin typeface="Berlin Sans FB Demi" pitchFamily="34" charset="0"/>
              </a:rPr>
              <a:t>https://doi.org/10.1109/TENCON.2017.8228202</a:t>
            </a:r>
          </a:p>
          <a:p>
            <a:pPr algn="just"/>
            <a:r>
              <a:rPr lang="en-US" dirty="0" err="1" smtClean="0">
                <a:latin typeface="Berlin Sans FB Demi" pitchFamily="34" charset="0"/>
              </a:rPr>
              <a:t>Wannasiri</a:t>
            </a:r>
            <a:r>
              <a:rPr lang="en-US" dirty="0" smtClean="0">
                <a:latin typeface="Berlin Sans FB Demi" pitchFamily="34" charset="0"/>
              </a:rPr>
              <a:t>, B., </a:t>
            </a:r>
            <a:r>
              <a:rPr lang="en-US" dirty="0" err="1" smtClean="0">
                <a:latin typeface="Berlin Sans FB Demi" pitchFamily="34" charset="0"/>
              </a:rPr>
              <a:t>Oudone</a:t>
            </a:r>
            <a:r>
              <a:rPr lang="en-US" dirty="0" smtClean="0">
                <a:latin typeface="Berlin Sans FB Demi" pitchFamily="34" charset="0"/>
              </a:rPr>
              <a:t>. X., </a:t>
            </a:r>
            <a:r>
              <a:rPr lang="en-US" dirty="0" err="1" smtClean="0">
                <a:latin typeface="Berlin Sans FB Demi" pitchFamily="34" charset="0"/>
              </a:rPr>
              <a:t>Hangjung</a:t>
            </a:r>
            <a:r>
              <a:rPr lang="en-US" dirty="0" smtClean="0">
                <a:latin typeface="Berlin Sans FB Demi" pitchFamily="34" charset="0"/>
              </a:rPr>
              <a:t>. Z., Jae., J. R. &amp; Andrew, P.C. (2012). Critical Success Factors for E-learning in Developing Countries: A Comparative Analysis between ICT Experts and Faculty.Computers&amp;Education,58,843–855. </a:t>
            </a:r>
            <a:r>
              <a:rPr lang="en-US" u="sng" dirty="0" smtClean="0">
                <a:latin typeface="Berlin Sans FB Demi" pitchFamily="34" charset="0"/>
                <a:hlinkClick r:id="rId3"/>
              </a:rPr>
              <a:t>https://doi.org/10.1016/j.comp edu.2011.10.010</a:t>
            </a:r>
            <a:endParaRPr lang="en-US" dirty="0" smtClean="0">
              <a:latin typeface="Berlin Sans FB Demi" pitchFamily="34" charset="0"/>
            </a:endParaRPr>
          </a:p>
          <a:p>
            <a:pPr algn="just"/>
            <a:endParaRPr lang="en-US" dirty="0">
              <a:latin typeface="Berlin Sans FB Dem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90800" y="838200"/>
            <a:ext cx="2667000" cy="914400"/>
            <a:chOff x="2590800" y="838200"/>
            <a:chExt cx="2667000" cy="914400"/>
          </a:xfrm>
        </p:grpSpPr>
        <p:sp>
          <p:nvSpPr>
            <p:cNvPr id="8" name="Horizontal Scroll 7"/>
            <p:cNvSpPr/>
            <p:nvPr/>
          </p:nvSpPr>
          <p:spPr>
            <a:xfrm>
              <a:off x="2590800" y="838200"/>
              <a:ext cx="2667000" cy="914400"/>
            </a:xfrm>
            <a:prstGeom prst="horizontalScroll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43200" y="914400"/>
              <a:ext cx="2361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latin typeface="Berlin Sans FB Demi" pitchFamily="34" charset="0"/>
                </a:rPr>
                <a:t>References</a:t>
              </a:r>
              <a:endParaRPr lang="en-US" sz="3600" dirty="0" smtClean="0">
                <a:latin typeface="Berlin Sans FB Demi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579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5C11-8B28-4793-887A-AE5F8305D8F5}" type="datetime3">
              <a:rPr lang="en-US" smtClean="0"/>
              <a:t>12 October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2942" t="26271" r="15065" b="33161"/>
          <a:stretch>
            <a:fillRect/>
          </a:stretch>
        </p:blipFill>
        <p:spPr bwMode="auto">
          <a:xfrm>
            <a:off x="685800" y="1600200"/>
            <a:ext cx="4267200" cy="4648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524000"/>
            <a:ext cx="3048000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41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8308-2904-4B2C-B500-73162A2CB8A3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524000"/>
            <a:ext cx="3048000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41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8308-2904-4B2C-B500-73162A2CB8A3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1295400"/>
            <a:ext cx="3657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err="1" smtClean="0">
                <a:solidFill>
                  <a:schemeClr val="accent5">
                    <a:lumMod val="75000"/>
                  </a:schemeClr>
                </a:solidFill>
              </a:rPr>
              <a:t>Bohat</a:t>
            </a:r>
            <a:r>
              <a:rPr lang="en-US" sz="6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6600" i="1" dirty="0" err="1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en-US" sz="6600" i="1" dirty="0" err="1" smtClean="0">
                <a:solidFill>
                  <a:schemeClr val="accent5">
                    <a:lumMod val="75000"/>
                  </a:schemeClr>
                </a:solidFill>
              </a:rPr>
              <a:t>ohat</a:t>
            </a:r>
            <a:r>
              <a:rPr lang="en-US" sz="6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6600" i="1" dirty="0" err="1" smtClean="0">
                <a:solidFill>
                  <a:schemeClr val="accent5">
                    <a:lumMod val="75000"/>
                  </a:schemeClr>
                </a:solidFill>
              </a:rPr>
              <a:t>Shukriya</a:t>
            </a:r>
            <a:r>
              <a:rPr lang="en-US" sz="6600" i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0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057400" y="1524000"/>
            <a:ext cx="19812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OUTLINE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2971800"/>
            <a:ext cx="7239000" cy="20250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YUDE’s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 General Action Planning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YUDE’s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 Change Management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Action Planning (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for Developing an Effective Online System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lin Sans FB Demi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Action Planning (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for Capacity Development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Berlin Sans FB Demi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Action Planning (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for Learning Digital Assessment Systems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 Demi" pitchFamily="34" charset="0"/>
                <a:cs typeface="Arial" panose="020B0604020202020204" pitchFamily="34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Berlin Sans FB Demi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72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B875-CBAF-4819-843A-F7CB8193BC2A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219200" y="5486400"/>
            <a:ext cx="6934200" cy="891181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YUDE’s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 General Action Planning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lin Sans FB Demi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41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7056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BC63-E3EC-417A-8D37-95EC01D898ED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200400" y="5486400"/>
            <a:ext cx="2895600" cy="89118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Arial" panose="020B0604020202020204" pitchFamily="34" charset="0"/>
              </a:rPr>
              <a:t>Background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Berlin Sans FB Demi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7056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7C7D-41A4-4A6E-BAF1-7F75479619C0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4644487" cy="685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Berlin Sans FB Demi" pitchFamily="34" charset="0"/>
              </a:rPr>
              <a:t>STRENGTHS with YUDE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sz="2400" dirty="0">
                <a:latin typeface="Berlin Sans FB Demi" pitchFamily="34" charset="0"/>
              </a:rPr>
              <a:t>Main institution with the longest experience in online learning in Myanmar (since 2012)</a:t>
            </a:r>
          </a:p>
          <a:p>
            <a:pPr lvl="0" algn="just"/>
            <a:r>
              <a:rPr lang="en-US" sz="2400" dirty="0">
                <a:latin typeface="Berlin Sans FB Demi" pitchFamily="34" charset="0"/>
              </a:rPr>
              <a:t>Relatively easier than others to get help from partners and get the students' attention/participation in the implementation of changes</a:t>
            </a:r>
          </a:p>
          <a:p>
            <a:pPr lvl="0" algn="just"/>
            <a:r>
              <a:rPr lang="en-US" sz="2400" dirty="0">
                <a:latin typeface="Berlin Sans FB Demi" pitchFamily="34" charset="0"/>
              </a:rPr>
              <a:t>Partners working together include: </a:t>
            </a:r>
            <a:r>
              <a:rPr lang="en-US" sz="2400" b="1" dirty="0">
                <a:latin typeface="Berlin Sans FB Demi" pitchFamily="34" charset="0"/>
              </a:rPr>
              <a:t>KMD </a:t>
            </a:r>
            <a:r>
              <a:rPr lang="en-US" sz="2400" dirty="0">
                <a:latin typeface="Berlin Sans FB Demi" pitchFamily="34" charset="0"/>
              </a:rPr>
              <a:t>and other ICT companies (in Private-Public Partnership)</a:t>
            </a:r>
          </a:p>
          <a:p>
            <a:pPr lvl="0" algn="just"/>
            <a:r>
              <a:rPr lang="en-US" sz="2400" dirty="0">
                <a:latin typeface="Berlin Sans FB Demi" pitchFamily="34" charset="0"/>
              </a:rPr>
              <a:t>Has a relatively stronger ICT support team</a:t>
            </a:r>
          </a:p>
          <a:p>
            <a:pPr algn="just">
              <a:buNone/>
            </a:pPr>
            <a:endParaRPr lang="en-US" sz="2400" dirty="0">
              <a:latin typeface="Berlin Sans FB Dem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D0CE-E8AA-4B36-83BF-4C9193F8E084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513" y="1600200"/>
            <a:ext cx="4187287" cy="685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Berlin Sans FB Demi" pitchFamily="34" charset="0"/>
              </a:rPr>
              <a:t>STRENGTHS</a:t>
            </a:r>
            <a:r>
              <a:rPr lang="en-US" sz="3600" dirty="0" smtClean="0">
                <a:latin typeface="Berlin Sans FB Demi" pitchFamily="34" charset="0"/>
              </a:rPr>
              <a:t> (cont.)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1442" y="2667000"/>
            <a:ext cx="8305800" cy="3352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sz="2400" dirty="0" smtClean="0">
                <a:latin typeface="Berlin Sans FB Demi" pitchFamily="34" charset="0"/>
              </a:rPr>
              <a:t>Easier logistic matters due to its location in Yangon (Textbooks, References, Publication, Transport, etc.)</a:t>
            </a:r>
          </a:p>
          <a:p>
            <a:pPr lvl="0" algn="just"/>
            <a:r>
              <a:rPr lang="en-US" sz="2400" dirty="0" smtClean="0">
                <a:latin typeface="Berlin Sans FB Demi" pitchFamily="34" charset="0"/>
              </a:rPr>
              <a:t>Degrees-offering Distance Educational University</a:t>
            </a:r>
          </a:p>
          <a:p>
            <a:pPr lvl="0" algn="just"/>
            <a:r>
              <a:rPr lang="en-US" sz="2400" dirty="0" smtClean="0">
                <a:latin typeface="Berlin Sans FB Demi" pitchFamily="34" charset="0"/>
              </a:rPr>
              <a:t>Good and strong infrastructure: with potentials of providing more classrooms for different kinds of training</a:t>
            </a:r>
          </a:p>
          <a:p>
            <a:pPr lvl="0" algn="just"/>
            <a:r>
              <a:rPr lang="en-US" sz="2400" dirty="0" smtClean="0">
                <a:latin typeface="Berlin Sans FB Demi" pitchFamily="34" charset="0"/>
              </a:rPr>
              <a:t>E-library</a:t>
            </a:r>
          </a:p>
          <a:p>
            <a:pPr lvl="0" algn="just"/>
            <a:r>
              <a:rPr lang="en-US" sz="2400" dirty="0" smtClean="0">
                <a:latin typeface="Berlin Sans FB Demi" pitchFamily="34" charset="0"/>
              </a:rPr>
              <a:t>Closely linked to Yangon University, the main university in the country</a:t>
            </a:r>
          </a:p>
          <a:p>
            <a:pPr lvl="0" algn="just"/>
            <a:endParaRPr lang="en-US" sz="2400" dirty="0">
              <a:latin typeface="Berlin Sans FB Demi" pitchFamily="34" charset="0"/>
            </a:endParaRPr>
          </a:p>
          <a:p>
            <a:pPr algn="just"/>
            <a:endParaRPr lang="en-US" sz="2400" dirty="0">
              <a:latin typeface="Berlin Sans FB Dem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4157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A3FA-2E2A-4201-B130-CFAEDECF32B1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1371600"/>
            <a:ext cx="2434687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Berlin Sans FB Demi" pitchFamily="34" charset="0"/>
              </a:rPr>
              <a:t>WEAKNESSES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05800" cy="3733800"/>
          </a:xfr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Rigid staff </a:t>
            </a:r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mobility in the education system 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sometimes makes it difficult </a:t>
            </a:r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to retain the experienced staff (</a:t>
            </a:r>
            <a:r>
              <a:rPr lang="en-US" sz="2200" dirty="0" err="1">
                <a:solidFill>
                  <a:schemeClr val="tx1"/>
                </a:solidFill>
                <a:latin typeface="Berlin Sans FB Demi" pitchFamily="34" charset="0"/>
              </a:rPr>
              <a:t>eg</a:t>
            </a:r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. TIDE participants)</a:t>
            </a:r>
          </a:p>
          <a:p>
            <a:pPr lvl="0" algn="just"/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Now, many formers activities of YUDE have been handed over to other institutions, leaving it with fewer chances of experimenting with Distance Learning methods.</a:t>
            </a:r>
          </a:p>
          <a:p>
            <a:pPr lvl="0" algn="just"/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The academic staff and ICT Support Team may need to learn more advanced technical skills </a:t>
            </a:r>
          </a:p>
          <a:p>
            <a:pPr lvl="0" algn="just"/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Need for technical aids including the improved </a:t>
            </a:r>
            <a:r>
              <a:rPr lang="en-US" sz="2200" dirty="0" err="1">
                <a:solidFill>
                  <a:schemeClr val="tx1"/>
                </a:solidFill>
                <a:latin typeface="Berlin Sans FB Demi" pitchFamily="34" charset="0"/>
              </a:rPr>
              <a:t>wifi</a:t>
            </a:r>
            <a:r>
              <a:rPr lang="en-US" sz="2200" dirty="0">
                <a:solidFill>
                  <a:schemeClr val="tx1"/>
                </a:solidFill>
                <a:latin typeface="Berlin Sans FB Demi" pitchFamily="34" charset="0"/>
              </a:rPr>
              <a:t>/Internet Access (BUDGETS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!)</a:t>
            </a:r>
            <a:endParaRPr lang="en-US" sz="22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04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63A5-4143-4B5D-A7F3-4DBF60BDE1D6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_of_reference_prt"/>
          <p:cNvPicPr>
            <a:picLocks noChangeAspect="1" noChangeArrowheads="1"/>
          </p:cNvPicPr>
          <p:nvPr/>
        </p:nvPicPr>
        <p:blipFill>
          <a:blip r:embed="rId2"/>
          <a:srcRect l="4762" t="15873" r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513" y="1752600"/>
            <a:ext cx="3882487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Berlin Sans FB Demi" pitchFamily="34" charset="0"/>
              </a:rPr>
              <a:t>WEAKNESSES (contd.)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305800" cy="3124200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Lack of reliable and feasible assessment forms (Testing) applicable and compatible with Teaching</a:t>
            </a:r>
          </a:p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Students' declining interest in distance education (mainly due to the old policy of Quantity in priority over Quality)</a:t>
            </a:r>
          </a:p>
          <a:p>
            <a:pPr lvl="0"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Lack of continuous, independent and reliable research and development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Need for reinforcement of more up-to-date personal computers and accessories</a:t>
            </a:r>
            <a:endParaRPr lang="en-US" sz="22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04" y="381000"/>
            <a:ext cx="2067796" cy="8612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77EA-5AB5-4B4E-9F9B-9512996C73C1}" type="datetime3">
              <a:rPr lang="en-US" smtClean="0"/>
              <a:t>12 October 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1291</Words>
  <Application>Microsoft Office PowerPoint</Application>
  <PresentationFormat>On-screen Show (4:3)</PresentationFormat>
  <Paragraphs>145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Berlin Sans FB Demi</vt:lpstr>
      <vt:lpstr>Calibri</vt:lpstr>
      <vt:lpstr>Wingdings</vt:lpstr>
      <vt:lpstr>Office Theme</vt:lpstr>
      <vt:lpstr>PowerPoint Presentation</vt:lpstr>
      <vt:lpstr>The Challenge of  Online Education Learning Systems  in Myanmar</vt:lpstr>
      <vt:lpstr>PowerPoint Presentation</vt:lpstr>
      <vt:lpstr>PowerPoint Presentation</vt:lpstr>
      <vt:lpstr>PowerPoint Presentation</vt:lpstr>
      <vt:lpstr>STRENGTHS with YUDE</vt:lpstr>
      <vt:lpstr>STRENGTHS (cont.)</vt:lpstr>
      <vt:lpstr>WEAKNESSES</vt:lpstr>
      <vt:lpstr>WEAKNESSES (contd.)</vt:lpstr>
      <vt:lpstr>WEAKNESSES (contd.)</vt:lpstr>
      <vt:lpstr>OPPORTUNITIES with YUDE</vt:lpstr>
      <vt:lpstr>THREATS for YUDE</vt:lpstr>
      <vt:lpstr>THREATS (contd.)</vt:lpstr>
      <vt:lpstr>THREATS (contd.)</vt:lpstr>
      <vt:lpstr>PowerPoint Presentation</vt:lpstr>
      <vt:lpstr>Action Planning  (for Developing an Effective Online System)</vt:lpstr>
      <vt:lpstr>Developing an Effective Online System(contd.)</vt:lpstr>
      <vt:lpstr> Action Planning  (for Learning Digital Assessment Systems) </vt:lpstr>
      <vt:lpstr> Learning Digital Assessment Systems(contd.) </vt:lpstr>
      <vt:lpstr>Conclusion </vt:lpstr>
      <vt:lpstr>Conclusion (contd.)</vt:lpstr>
      <vt:lpstr>Conclusion (contd.)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Online Education Learning Systems in Myanmar</dc:title>
  <dc:creator>Admin</dc:creator>
  <cp:lastModifiedBy>Windows User</cp:lastModifiedBy>
  <cp:revision>46</cp:revision>
  <dcterms:created xsi:type="dcterms:W3CDTF">2006-08-16T00:00:00Z</dcterms:created>
  <dcterms:modified xsi:type="dcterms:W3CDTF">2019-10-12T06:57:26Z</dcterms:modified>
</cp:coreProperties>
</file>