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84" r:id="rId2"/>
  </p:sldMasterIdLst>
  <p:notesMasterIdLst>
    <p:notesMasterId r:id="rId17"/>
  </p:notesMasterIdLst>
  <p:sldIdLst>
    <p:sldId id="259" r:id="rId3"/>
    <p:sldId id="271" r:id="rId4"/>
    <p:sldId id="273" r:id="rId5"/>
    <p:sldId id="275" r:id="rId6"/>
    <p:sldId id="276" r:id="rId7"/>
    <p:sldId id="272" r:id="rId8"/>
    <p:sldId id="283" r:id="rId9"/>
    <p:sldId id="278" r:id="rId10"/>
    <p:sldId id="277" r:id="rId11"/>
    <p:sldId id="279" r:id="rId12"/>
    <p:sldId id="284" r:id="rId13"/>
    <p:sldId id="286" r:id="rId14"/>
    <p:sldId id="285"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65454"/>
    <a:srgbClr val="FAA8A8"/>
    <a:srgbClr val="F77979"/>
    <a:srgbClr val="F88080"/>
    <a:srgbClr val="F98F8F"/>
    <a:srgbClr val="F98787"/>
    <a:srgbClr val="F76969"/>
    <a:srgbClr val="F53D3D"/>
    <a:srgbClr val="68440E"/>
    <a:srgbClr val="6D340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48" d="100"/>
          <a:sy n="48" d="100"/>
        </p:scale>
        <p:origin x="-116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A44EE1-C37D-4DC9-921B-4D91E0F20F82}" type="datetimeFigureOut">
              <a:rPr lang="en-US" smtClean="0"/>
              <a:pPr/>
              <a:t>10/14/2019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DBEBB-D411-405B-9902-6A31FFA7070A}" type="slidenum">
              <a:rPr lang="en-US" smtClean="0"/>
              <a:pPr/>
              <a:t>‹#›</a:t>
            </a:fld>
            <a:endParaRPr lang="en-US"/>
          </a:p>
        </p:txBody>
      </p:sp>
    </p:spTree>
    <p:extLst>
      <p:ext uri="{BB962C8B-B14F-4D97-AF65-F5344CB8AC3E}">
        <p14:creationId xmlns:p14="http://schemas.microsoft.com/office/powerpoint/2010/main" xmlns="" val="952765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2</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11</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12</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13</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3</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4</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5</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6</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7</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8</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9</a:t>
            </a:fld>
            <a:endParaRPr lang="en-US"/>
          </a:p>
        </p:txBody>
      </p:sp>
    </p:spTree>
    <p:extLst>
      <p:ext uri="{BB962C8B-B14F-4D97-AF65-F5344CB8AC3E}">
        <p14:creationId xmlns:p14="http://schemas.microsoft.com/office/powerpoint/2010/main" xmlns="" val="1358333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83CAB-F962-48D9-955D-56F47C39515D}" type="slidenum">
              <a:rPr lang="en-US" smtClean="0"/>
              <a:pPr/>
              <a:t>10</a:t>
            </a:fld>
            <a:endParaRPr lang="en-US"/>
          </a:p>
        </p:txBody>
      </p:sp>
    </p:spTree>
    <p:extLst>
      <p:ext uri="{BB962C8B-B14F-4D97-AF65-F5344CB8AC3E}">
        <p14:creationId xmlns:p14="http://schemas.microsoft.com/office/powerpoint/2010/main" xmlns="" val="1358333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1E1BD9-F409-4EF7-8237-F3D5E2CB0BB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 xmlns:a16="http://schemas.microsoft.com/office/drawing/2014/main" id="{61551806-4AC1-4A77-BCEC-C03DE3D1CAB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 xmlns:a16="http://schemas.microsoft.com/office/drawing/2014/main" id="{E8EB9660-0AD9-444E-974C-7C20848173D8}"/>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7330D760-6C55-4684-AE8B-F244EDCFD6A2}"/>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C0A1762C-BE25-45C5-BA09-D9DD5500118C}"/>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306271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390C1A-FA68-46B1-8D6D-C9DCE7DFAE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49EB6FCD-629D-4BCF-A076-E74413FE56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8E0017E-AECE-46E6-A6BD-50C209D84B1F}"/>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0FDE3A58-4458-4AE3-B591-6C26C27DA36C}"/>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7D5156F-50FE-4720-8636-FBC0CEE5BC78}"/>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43278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F9F9B05-7D82-48EA-801F-CA3F48155B0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0CAD148-A404-4229-B9D3-936E7AE055DD}"/>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BFE5245-69E2-4609-B6A1-2FD1DE3D5088}"/>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8039EA0F-E244-4415-87BD-2F934D2C7971}"/>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2C468E52-B594-4BB5-AE57-7A77F6411C7F}"/>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1548103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defTabSz="685800"/>
            <a:fld id="{3B141B99-4B16-4408-A490-E2F0C3ABE4E2}" type="datetime1">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2137364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Trapezoid 6">
            <a:extLst>
              <a:ext uri="{FF2B5EF4-FFF2-40B4-BE49-F238E27FC236}">
                <a16:creationId xmlns="" xmlns:a16="http://schemas.microsoft.com/office/drawing/2014/main" id="{55B784DC-1944-488E-B7EC-382DF6F1B069}"/>
              </a:ext>
            </a:extLst>
          </p:cNvPr>
          <p:cNvSpPr/>
          <p:nvPr userDrawn="1"/>
        </p:nvSpPr>
        <p:spPr>
          <a:xfrm>
            <a:off x="8124146" y="6406166"/>
            <a:ext cx="501881" cy="451835"/>
          </a:xfrm>
          <a:prstGeom prst="trapezoid">
            <a:avLst>
              <a:gd name="adj" fmla="val 22598"/>
            </a:avLst>
          </a:prstGeom>
          <a:gradFill>
            <a:gsLst>
              <a:gs pos="0">
                <a:srgbClr val="886952"/>
              </a:gs>
              <a:gs pos="100000">
                <a:srgbClr val="565656"/>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8650" y="451836"/>
            <a:ext cx="7886700" cy="856064"/>
          </a:xfrm>
        </p:spPr>
        <p:txBody>
          <a:bodyPr>
            <a:normAutofit/>
          </a:bodyPr>
          <a:lstStyle>
            <a:lvl1pPr algn="ctr">
              <a:defRPr sz="2700">
                <a:solidFill>
                  <a:srgbClr val="311D1C"/>
                </a:solidFill>
                <a:latin typeface="Baskerville Old Face" panose="02020602080505020303" pitchFamily="18"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1500">
                <a:latin typeface="Calibri Light" panose="020F0302020204030204" pitchFamily="34" charset="0"/>
                <a:cs typeface="Calibri Light" panose="020F0302020204030204" pitchFamily="34" charset="0"/>
              </a:defRPr>
            </a:lvl1pPr>
            <a:lvl2pPr>
              <a:defRPr sz="1350">
                <a:latin typeface="Calibri Light" panose="020F0302020204030204" pitchFamily="34" charset="0"/>
                <a:cs typeface="Calibri Light" panose="020F0302020204030204" pitchFamily="34" charset="0"/>
              </a:defRPr>
            </a:lvl2pPr>
            <a:lvl3pPr>
              <a:defRPr sz="1200">
                <a:latin typeface="Calibri Light" panose="020F0302020204030204" pitchFamily="34" charset="0"/>
                <a:cs typeface="Calibri Light" panose="020F0302020204030204" pitchFamily="34" charset="0"/>
              </a:defRPr>
            </a:lvl3pPr>
            <a:lvl4pPr>
              <a:defRPr sz="1050">
                <a:latin typeface="Calibri Light" panose="020F0302020204030204" pitchFamily="34" charset="0"/>
                <a:cs typeface="Calibri Light" panose="020F0302020204030204" pitchFamily="34" charset="0"/>
              </a:defRPr>
            </a:lvl4pPr>
            <a:lvl5pPr>
              <a:defRPr sz="1050">
                <a:latin typeface="Calibri Light" panose="020F0302020204030204" pitchFamily="34" charset="0"/>
                <a:cs typeface="Calibri Light" panose="020F03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defTabSz="685800"/>
            <a:fld id="{03BA2ECC-4762-4819-8A71-7DFF569324E5}" type="datetime1">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a:xfrm>
            <a:off x="8232211" y="6449520"/>
            <a:ext cx="285750" cy="365125"/>
          </a:xfrm>
        </p:spPr>
        <p:txBody>
          <a:bodyPr/>
          <a:lstStyle>
            <a:lvl1pPr algn="ctr">
              <a:defRPr sz="750">
                <a:solidFill>
                  <a:schemeClr val="bg1"/>
                </a:solidFill>
              </a:defRPr>
            </a:lvl1pPr>
          </a:lstStyle>
          <a:p>
            <a:pPr defTabSz="685800"/>
            <a:fld id="{9F1BBE41-C744-4DDD-949A-38A612802160}" type="slidenum">
              <a:rPr lang="en-US" smtClean="0">
                <a:solidFill>
                  <a:prstClr val="white"/>
                </a:solidFill>
              </a:rPr>
              <a:pPr defTabSz="685800"/>
              <a:t>‹#›</a:t>
            </a:fld>
            <a:endParaRPr lang="en-US" dirty="0">
              <a:solidFill>
                <a:prstClr val="white"/>
              </a:solidFill>
            </a:endParaRPr>
          </a:p>
        </p:txBody>
      </p:sp>
    </p:spTree>
    <p:extLst>
      <p:ext uri="{BB962C8B-B14F-4D97-AF65-F5344CB8AC3E}">
        <p14:creationId xmlns:p14="http://schemas.microsoft.com/office/powerpoint/2010/main" xmlns="" val="4065342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685800"/>
            <a:fld id="{9BBCBA9A-84E8-4C6D-9679-3D09CDC563D0}" type="datetime1">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355249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685800"/>
            <a:fld id="{37C7FF2F-5EEF-48A4-87A4-02DBDCF97295}" type="datetime1">
              <a:rPr lang="en-US" smtClean="0">
                <a:solidFill>
                  <a:prstClr val="black">
                    <a:tint val="75000"/>
                  </a:prstClr>
                </a:solidFill>
              </a:rPr>
              <a:pPr defTabSz="685800"/>
              <a:t>10/14/2019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948375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685800"/>
            <a:fld id="{58AA5158-F431-4E7E-B88C-7FE5FBCED2AE}" type="datetime1">
              <a:rPr lang="en-US" smtClean="0">
                <a:solidFill>
                  <a:prstClr val="black">
                    <a:tint val="75000"/>
                  </a:prstClr>
                </a:solidFill>
              </a:rPr>
              <a:pPr defTabSz="685800"/>
              <a:t>10/14/2019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85800"/>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585861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685800"/>
            <a:fld id="{49C5F36D-DC1B-442A-B64F-170EA6B76137}" type="datetime1">
              <a:rPr lang="en-US" smtClean="0">
                <a:solidFill>
                  <a:prstClr val="black">
                    <a:tint val="75000"/>
                  </a:prstClr>
                </a:solidFill>
              </a:rPr>
              <a:pPr defTabSz="685800"/>
              <a:t>10/14/2019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85800"/>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1816039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fld id="{9958132E-B7CD-4B5A-9AE0-4307FCF3D749}" type="datetime1">
              <a:rPr lang="en-US" smtClean="0">
                <a:solidFill>
                  <a:prstClr val="black">
                    <a:tint val="75000"/>
                  </a:prstClr>
                </a:solidFill>
              </a:rPr>
              <a:pPr defTabSz="685800"/>
              <a:t>10/14/2019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85800"/>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2535293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fld id="{CA75E433-6E33-44EB-9433-BCB4D3A5ED0F}" type="datetime1">
              <a:rPr lang="en-US" smtClean="0">
                <a:solidFill>
                  <a:prstClr val="black">
                    <a:tint val="75000"/>
                  </a:prstClr>
                </a:solidFill>
              </a:rPr>
              <a:pPr defTabSz="685800"/>
              <a:t>10/14/2019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1472605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5E2A76-9992-4B93-8D9F-A613CDC1F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54D837C-59F1-4A4F-B74B-CE03689882C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D145296-A96B-47E4-B806-0CF16238494A}"/>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5E72412E-CD81-491F-AF13-B7B4FC8895F7}"/>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4C8CE824-EB21-4D2C-85E8-87FFE741C94E}"/>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1328928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685800"/>
            <a:fld id="{F614569C-3D8E-44AE-942D-030C9839927F}" type="datetime1">
              <a:rPr lang="en-US" smtClean="0">
                <a:solidFill>
                  <a:prstClr val="black">
                    <a:tint val="75000"/>
                  </a:prstClr>
                </a:solidFill>
              </a:rPr>
              <a:pPr defTabSz="685800"/>
              <a:t>10/14/2019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40115536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fld id="{7129F4D0-26DE-4007-9799-A330C7F14870}" type="datetime1">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35861991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85800"/>
            <a:fld id="{90278D09-AAC1-4CB0-B1FF-43B3300B4D94}" type="datetime1">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33636587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32BFC978-B996-459D-BCF0-F22C2E413C01}"/>
              </a:ext>
            </a:extLst>
          </p:cNvPr>
          <p:cNvGrpSpPr/>
          <p:nvPr userDrawn="1"/>
        </p:nvGrpSpPr>
        <p:grpSpPr>
          <a:xfrm>
            <a:off x="-445291" y="3690908"/>
            <a:ext cx="2703661" cy="4440403"/>
            <a:chOff x="-593721" y="3690907"/>
            <a:chExt cx="3604881" cy="4440403"/>
          </a:xfrm>
        </p:grpSpPr>
        <p:sp>
          <p:nvSpPr>
            <p:cNvPr id="8" name="Rectangle: Rounded Corners 7">
              <a:extLst>
                <a:ext uri="{FF2B5EF4-FFF2-40B4-BE49-F238E27FC236}">
                  <a16:creationId xmlns="" xmlns:a16="http://schemas.microsoft.com/office/drawing/2014/main" id="{A553C576-F934-4166-AB17-344413522F1F}"/>
                </a:ext>
              </a:extLst>
            </p:cNvPr>
            <p:cNvSpPr/>
            <p:nvPr/>
          </p:nvSpPr>
          <p:spPr>
            <a:xfrm rot="18900000">
              <a:off x="-593721" y="4583741"/>
              <a:ext cx="1354347" cy="1354347"/>
            </a:xfrm>
            <a:prstGeom prst="round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Rounded Corners 8">
              <a:extLst>
                <a:ext uri="{FF2B5EF4-FFF2-40B4-BE49-F238E27FC236}">
                  <a16:creationId xmlns="" xmlns:a16="http://schemas.microsoft.com/office/drawing/2014/main" id="{C5B5652C-1DC8-4D78-B762-3A80D5B57344}"/>
                </a:ext>
              </a:extLst>
            </p:cNvPr>
            <p:cNvSpPr/>
            <p:nvPr/>
          </p:nvSpPr>
          <p:spPr>
            <a:xfrm rot="18900000">
              <a:off x="-593720" y="6369410"/>
              <a:ext cx="1354347" cy="1354347"/>
            </a:xfrm>
            <a:prstGeom prst="round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 xmlns:a16="http://schemas.microsoft.com/office/drawing/2014/main" id="{EDA7A6C2-4EEE-4AC8-9A1B-741C1DE2E446}"/>
                </a:ext>
              </a:extLst>
            </p:cNvPr>
            <p:cNvSpPr/>
            <p:nvPr/>
          </p:nvSpPr>
          <p:spPr>
            <a:xfrm rot="18900000">
              <a:off x="531546" y="3690907"/>
              <a:ext cx="1354347" cy="1354347"/>
            </a:xfrm>
            <a:prstGeom prst="round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Rounded Corners 10">
              <a:extLst>
                <a:ext uri="{FF2B5EF4-FFF2-40B4-BE49-F238E27FC236}">
                  <a16:creationId xmlns="" xmlns:a16="http://schemas.microsoft.com/office/drawing/2014/main" id="{0BE8859B-D620-4D3F-88BD-169E8E728135}"/>
                </a:ext>
              </a:extLst>
            </p:cNvPr>
            <p:cNvSpPr/>
            <p:nvPr/>
          </p:nvSpPr>
          <p:spPr>
            <a:xfrm rot="18900000">
              <a:off x="531547" y="5476576"/>
              <a:ext cx="1354347" cy="1354347"/>
            </a:xfrm>
            <a:prstGeom prst="roundRect">
              <a:avLst/>
            </a:prstGeom>
            <a:noFill/>
            <a:ln>
              <a:solidFill>
                <a:srgbClr val="1AA39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Rounded Corners 11">
              <a:extLst>
                <a:ext uri="{FF2B5EF4-FFF2-40B4-BE49-F238E27FC236}">
                  <a16:creationId xmlns="" xmlns:a16="http://schemas.microsoft.com/office/drawing/2014/main" id="{A08C0260-EDCE-41B7-A5E8-932C42F5D4ED}"/>
                </a:ext>
              </a:extLst>
            </p:cNvPr>
            <p:cNvSpPr/>
            <p:nvPr/>
          </p:nvSpPr>
          <p:spPr>
            <a:xfrm rot="18900000">
              <a:off x="1656812" y="4583741"/>
              <a:ext cx="1354347" cy="1354347"/>
            </a:xfrm>
            <a:prstGeom prst="round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 xmlns:a16="http://schemas.microsoft.com/office/drawing/2014/main" id="{E6FAD573-7540-407E-A530-DB6CA6A80BDC}"/>
                </a:ext>
              </a:extLst>
            </p:cNvPr>
            <p:cNvSpPr/>
            <p:nvPr/>
          </p:nvSpPr>
          <p:spPr>
            <a:xfrm rot="18900000">
              <a:off x="1656813" y="6369410"/>
              <a:ext cx="1354347" cy="1354347"/>
            </a:xfrm>
            <a:prstGeom prst="round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Rounded Corners 13">
              <a:extLst>
                <a:ext uri="{FF2B5EF4-FFF2-40B4-BE49-F238E27FC236}">
                  <a16:creationId xmlns="" xmlns:a16="http://schemas.microsoft.com/office/drawing/2014/main" id="{BC9E3436-BF30-4145-A538-A38F2EF9D385}"/>
                </a:ext>
              </a:extLst>
            </p:cNvPr>
            <p:cNvSpPr/>
            <p:nvPr/>
          </p:nvSpPr>
          <p:spPr>
            <a:xfrm rot="18900000">
              <a:off x="123991" y="5961858"/>
              <a:ext cx="2169452" cy="2169452"/>
            </a:xfrm>
            <a:prstGeom prst="round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6" name="Rectangle 15">
            <a:extLst>
              <a:ext uri="{FF2B5EF4-FFF2-40B4-BE49-F238E27FC236}">
                <a16:creationId xmlns="" xmlns:a16="http://schemas.microsoft.com/office/drawing/2014/main" id="{EF9B11AE-6FB6-4B87-8E89-E1D065DB0E34}"/>
              </a:ext>
            </a:extLst>
          </p:cNvPr>
          <p:cNvSpPr/>
          <p:nvPr userDrawn="1"/>
        </p:nvSpPr>
        <p:spPr>
          <a:xfrm>
            <a:off x="0" y="3429000"/>
            <a:ext cx="3324225" cy="3429000"/>
          </a:xfrm>
          <a:prstGeom prst="rect">
            <a:avLst/>
          </a:prstGeom>
          <a:solidFill>
            <a:schemeClr val="bg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Date Placeholder 3">
            <a:extLst>
              <a:ext uri="{FF2B5EF4-FFF2-40B4-BE49-F238E27FC236}">
                <a16:creationId xmlns="" xmlns:a16="http://schemas.microsoft.com/office/drawing/2014/main" id="{B6437C02-0FE9-4694-A7B5-DAA2E7F92826}"/>
              </a:ext>
            </a:extLst>
          </p:cNvPr>
          <p:cNvSpPr>
            <a:spLocks noGrp="1"/>
          </p:cNvSpPr>
          <p:nvPr>
            <p:ph type="dt" sz="half" idx="10"/>
          </p:nvPr>
        </p:nvSpPr>
        <p:spPr/>
        <p:txBody>
          <a:bodyPr/>
          <a:lstStyle/>
          <a:p>
            <a:pPr defTabSz="685800"/>
            <a:fld id="{7D1D4DD3-678E-4AFD-A40F-E4DACEA77179}" type="datetime1">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B6259E44-CD78-4CC7-8AA4-C4FF8D3688F1}"/>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1953EE96-960C-45FC-BB52-209ED2441814}"/>
              </a:ext>
            </a:extLst>
          </p:cNvPr>
          <p:cNvSpPr>
            <a:spLocks noGrp="1"/>
          </p:cNvSpPr>
          <p:nvPr>
            <p:ph type="sldNum" sz="quarter" idx="12"/>
          </p:nvPr>
        </p:nvSpPr>
        <p:spPr/>
        <p:txBody>
          <a:bodyPr/>
          <a:lstStyle/>
          <a:p>
            <a:pPr defTabSz="685800"/>
            <a:fld id="{313DEBBE-1EFA-4D2E-88F5-083B206EF4A4}" type="slidenum">
              <a:rPr lang="en-US" smtClean="0">
                <a:solidFill>
                  <a:prstClr val="black">
                    <a:tint val="75000"/>
                  </a:prstClr>
                </a:solidFill>
              </a:rPr>
              <a:pPr defTabSz="685800"/>
              <a:t>‹#›</a:t>
            </a:fld>
            <a:endParaRPr lang="en-US">
              <a:solidFill>
                <a:prstClr val="black">
                  <a:tint val="75000"/>
                </a:prstClr>
              </a:solidFill>
            </a:endParaRPr>
          </a:p>
        </p:txBody>
      </p:sp>
      <p:sp>
        <p:nvSpPr>
          <p:cNvPr id="15" name="Rectangle 14">
            <a:extLst>
              <a:ext uri="{FF2B5EF4-FFF2-40B4-BE49-F238E27FC236}">
                <a16:creationId xmlns="" xmlns:a16="http://schemas.microsoft.com/office/drawing/2014/main" id="{7D2EF540-DE6E-4F6A-A782-50F96103DA3E}"/>
              </a:ext>
            </a:extLst>
          </p:cNvPr>
          <p:cNvSpPr/>
          <p:nvPr userDrawn="1"/>
        </p:nvSpPr>
        <p:spPr>
          <a:xfrm>
            <a:off x="8810625" y="366740"/>
            <a:ext cx="333375" cy="444500"/>
          </a:xfrm>
          <a:prstGeom prst="rect">
            <a:avLst/>
          </a:prstGeom>
          <a:solidFill>
            <a:srgbClr val="F6AF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18119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BD6BE3-483D-4C29-90DA-C14F9658CAF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 xmlns:a16="http://schemas.microsoft.com/office/drawing/2014/main" id="{A7ADEF3C-F3CC-4ED6-AEF4-EB0D8707A91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DF33A623-E21F-424A-A0BE-6FB227816949}"/>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2B56617C-4041-40FF-B5CB-2813AB7B9921}"/>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0C05C6C6-608E-4F5B-98A2-28F77096DD3D}"/>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186797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39706F-005B-4636-B612-247CD928E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2761F74-3D73-4EAC-90F3-6D5997BC5189}"/>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1D80820D-45A5-4019-9755-3C50397B281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6F3ED93-CDC5-4F5C-AC81-A3C0A52CF865}"/>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406795E7-5CD7-4BC7-950C-8037F0CC832C}"/>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01AC1B08-289A-48E4-9705-EC8F13EEBAA4}"/>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429047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A272FF-A0CD-48F7-88BA-3A25899F679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2889913-EB77-4E69-A508-05933B0DF2D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 xmlns:a16="http://schemas.microsoft.com/office/drawing/2014/main" id="{1527D418-5631-43CC-B4F9-CEF547918E2E}"/>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CC38340A-399A-4FDE-8201-BDB29B85AD6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 xmlns:a16="http://schemas.microsoft.com/office/drawing/2014/main" id="{CD4B52BD-627E-4820-9C22-EA95567CD9C6}"/>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1CC2E96-AE2C-4552-ACCD-415CF1249751}"/>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8" name="Footer Placeholder 7">
            <a:extLst>
              <a:ext uri="{FF2B5EF4-FFF2-40B4-BE49-F238E27FC236}">
                <a16:creationId xmlns="" xmlns:a16="http://schemas.microsoft.com/office/drawing/2014/main" id="{AC0834FD-EA39-4CA5-AEF1-C55C3A0DC5B6}"/>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9" name="Slide Number Placeholder 8">
            <a:extLst>
              <a:ext uri="{FF2B5EF4-FFF2-40B4-BE49-F238E27FC236}">
                <a16:creationId xmlns="" xmlns:a16="http://schemas.microsoft.com/office/drawing/2014/main" id="{EA31BE10-91CF-4647-8B97-F65C44E6F4F3}"/>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3215800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1A35A6-447C-4A92-80F9-0F9972F14D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AB8D23C-18B2-4A06-90F8-729A45D390C2}"/>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4" name="Footer Placeholder 3">
            <a:extLst>
              <a:ext uri="{FF2B5EF4-FFF2-40B4-BE49-F238E27FC236}">
                <a16:creationId xmlns="" xmlns:a16="http://schemas.microsoft.com/office/drawing/2014/main" id="{07C70DE1-9775-4B2C-AA12-C9A055950161}"/>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5" name="Slide Number Placeholder 4">
            <a:extLst>
              <a:ext uri="{FF2B5EF4-FFF2-40B4-BE49-F238E27FC236}">
                <a16:creationId xmlns="" xmlns:a16="http://schemas.microsoft.com/office/drawing/2014/main" id="{F2F88B3F-DC2F-4BCC-A55B-75D9ED2E5D59}"/>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31405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EEB6CE9-D962-46FF-9E7A-2391CD75AE84}"/>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3" name="Footer Placeholder 2">
            <a:extLst>
              <a:ext uri="{FF2B5EF4-FFF2-40B4-BE49-F238E27FC236}">
                <a16:creationId xmlns="" xmlns:a16="http://schemas.microsoft.com/office/drawing/2014/main" id="{D17574D7-7592-45AB-8139-E18CBC913E66}"/>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4" name="Slide Number Placeholder 3">
            <a:extLst>
              <a:ext uri="{FF2B5EF4-FFF2-40B4-BE49-F238E27FC236}">
                <a16:creationId xmlns="" xmlns:a16="http://schemas.microsoft.com/office/drawing/2014/main" id="{880646CC-E651-4536-8649-7C73267C3864}"/>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201056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251A95-53FD-46AE-912D-9B7E7DD55E5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 xmlns:a16="http://schemas.microsoft.com/office/drawing/2014/main" id="{A392F760-7DB1-4178-82B5-77FD32C7E70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5CB1E97-B616-4885-81EC-4ED6B3901CB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 xmlns:a16="http://schemas.microsoft.com/office/drawing/2014/main" id="{F5F6A400-2B76-47E4-8D34-557CD1865283}"/>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A978225C-1BE4-49E4-97E7-F07644E2E64E}"/>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5CE6A69F-1F69-4328-9CB4-CDE124A08BB9}"/>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149907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D0FF0E-872D-4D7B-A68F-64A494D7A80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 xmlns:a16="http://schemas.microsoft.com/office/drawing/2014/main" id="{6C885D58-F8AE-43A2-87D5-4437DB2F4D7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 xmlns:a16="http://schemas.microsoft.com/office/drawing/2014/main" id="{2E14E315-0146-484D-9208-E3B3170F0CA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 xmlns:a16="http://schemas.microsoft.com/office/drawing/2014/main" id="{29029B0F-3FD8-4F1B-B453-A754E2997A20}"/>
              </a:ext>
            </a:extLst>
          </p:cNvPr>
          <p:cNvSpPr>
            <a:spLocks noGrp="1"/>
          </p:cNvSpPr>
          <p:nvPr>
            <p:ph type="dt" sz="half" idx="10"/>
          </p:nvPr>
        </p:nvSpPr>
        <p:spPr/>
        <p:txBody>
          <a:body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C6CFCACD-AC4D-498A-B630-ECB8C3EF1C55}"/>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39017543-646F-4096-A644-763DC6320277}"/>
              </a:ext>
            </a:extLst>
          </p:cNvPr>
          <p:cNvSpPr>
            <a:spLocks noGrp="1"/>
          </p:cNvSpPr>
          <p:nvPr>
            <p:ph type="sldNum" sz="quarter" idx="12"/>
          </p:nvPr>
        </p:nvSpPr>
        <p:spPr/>
        <p:txBody>
          <a:body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8997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F37E470-050A-447C-A83E-00D328B166F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DF1F0B7-6869-43B5-A523-84BAFB9D3BC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F69ED01-80BB-43BE-ABB3-B712AC47508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93B1A856-5214-4FC5-9C87-E1F4F2F92D0D}" type="datetimeFigureOut">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054F3699-513D-48BE-8434-3B7FADA168D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81AA9D33-378C-4291-A356-E9F9A5D2F99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E08D205E-34E0-4D4E-B6CF-D546C54444F4}"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350388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367B3A58-49EE-41A6-B808-F090EAAF1D90}" type="datetime1">
              <a:rPr lang="en-US" smtClean="0">
                <a:solidFill>
                  <a:prstClr val="black">
                    <a:tint val="75000"/>
                  </a:prstClr>
                </a:solidFill>
              </a:rPr>
              <a:pPr defTabSz="685800"/>
              <a:t>10/14/2019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9F1BBE41-C744-4DDD-949A-38A61280216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xmlns="" val="10440304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image" Target="../media/image4.png"/><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11.vml"/><Relationship Id="rId5" Type="http://schemas.openxmlformats.org/officeDocument/2006/relationships/image" Target="../media/image5.png"/><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4.v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3.png"/><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00D39BF-1365-4396-85E4-B282C97F2348}"/>
              </a:ext>
            </a:extLst>
          </p:cNvPr>
          <p:cNvSpPr/>
          <p:nvPr/>
        </p:nvSpPr>
        <p:spPr>
          <a:xfrm>
            <a:off x="0" y="1971519"/>
            <a:ext cx="9144000" cy="2915273"/>
          </a:xfrm>
          <a:prstGeom prst="rect">
            <a:avLst/>
          </a:prstGeom>
          <a:pattFill prst="dkUpDiag">
            <a:fgClr>
              <a:schemeClr val="tx2"/>
            </a:fgClr>
            <a:bgClr>
              <a:schemeClr val="tx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Segoe UI Light"/>
            </a:endParaRPr>
          </a:p>
        </p:txBody>
      </p:sp>
      <p:sp>
        <p:nvSpPr>
          <p:cNvPr id="3" name="Rectangle 2">
            <a:extLst>
              <a:ext uri="{FF2B5EF4-FFF2-40B4-BE49-F238E27FC236}">
                <a16:creationId xmlns="" xmlns:a16="http://schemas.microsoft.com/office/drawing/2014/main" id="{4354DE71-EDF1-454A-98CB-6A5B30AE1215}"/>
              </a:ext>
            </a:extLst>
          </p:cNvPr>
          <p:cNvSpPr/>
          <p:nvPr/>
        </p:nvSpPr>
        <p:spPr>
          <a:xfrm>
            <a:off x="647700" y="1641936"/>
            <a:ext cx="2962275" cy="36004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Segoe UI Light"/>
            </a:endParaRPr>
          </a:p>
        </p:txBody>
      </p:sp>
      <p:sp>
        <p:nvSpPr>
          <p:cNvPr id="4" name="Right Triangle 3">
            <a:extLst>
              <a:ext uri="{FF2B5EF4-FFF2-40B4-BE49-F238E27FC236}">
                <a16:creationId xmlns="" xmlns:a16="http://schemas.microsoft.com/office/drawing/2014/main" id="{0F414CA8-9AAD-4C2C-A88A-8A74E8E805B8}"/>
              </a:ext>
            </a:extLst>
          </p:cNvPr>
          <p:cNvSpPr/>
          <p:nvPr/>
        </p:nvSpPr>
        <p:spPr>
          <a:xfrm flipV="1">
            <a:off x="3609975" y="4886481"/>
            <a:ext cx="171450" cy="342900"/>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Segoe UI Light"/>
            </a:endParaRPr>
          </a:p>
        </p:txBody>
      </p:sp>
      <p:sp>
        <p:nvSpPr>
          <p:cNvPr id="5" name="Right Triangle 4">
            <a:extLst>
              <a:ext uri="{FF2B5EF4-FFF2-40B4-BE49-F238E27FC236}">
                <a16:creationId xmlns="" xmlns:a16="http://schemas.microsoft.com/office/drawing/2014/main" id="{2C375972-9C28-4C3B-94C7-BDAC3A5EB1C4}"/>
              </a:ext>
            </a:extLst>
          </p:cNvPr>
          <p:cNvSpPr/>
          <p:nvPr/>
        </p:nvSpPr>
        <p:spPr>
          <a:xfrm>
            <a:off x="3609975" y="1628619"/>
            <a:ext cx="171450" cy="342900"/>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Segoe UI Light"/>
            </a:endParaRPr>
          </a:p>
        </p:txBody>
      </p:sp>
      <p:sp>
        <p:nvSpPr>
          <p:cNvPr id="6" name="Rectangle 5"/>
          <p:cNvSpPr/>
          <p:nvPr/>
        </p:nvSpPr>
        <p:spPr>
          <a:xfrm>
            <a:off x="3695700" y="2366263"/>
            <a:ext cx="4572000" cy="2062103"/>
          </a:xfrm>
          <a:prstGeom prst="rect">
            <a:avLst/>
          </a:prstGeom>
        </p:spPr>
        <p:txBody>
          <a:bodyPr>
            <a:spAutoFit/>
          </a:bodyPr>
          <a:lstStyle/>
          <a:p>
            <a:r>
              <a:rPr lang="id-ID" sz="3200" b="1" dirty="0" smtClean="0">
                <a:solidFill>
                  <a:schemeClr val="bg1"/>
                </a:solidFill>
              </a:rPr>
              <a:t>Exam score pattern of distance learning students who do not attend tutorial</a:t>
            </a:r>
            <a:endParaRPr lang="en-US" sz="3200" dirty="0">
              <a:solidFill>
                <a:schemeClr val="bg1"/>
              </a:solidFill>
            </a:endParaRPr>
          </a:p>
        </p:txBody>
      </p:sp>
      <p:sp>
        <p:nvSpPr>
          <p:cNvPr id="7" name="Rectangle 128"/>
          <p:cNvSpPr>
            <a:spLocks noChangeArrowheads="1"/>
          </p:cNvSpPr>
          <p:nvPr/>
        </p:nvSpPr>
        <p:spPr bwMode="auto">
          <a:xfrm>
            <a:off x="447681" y="2402199"/>
            <a:ext cx="3296824" cy="2017934"/>
          </a:xfrm>
          <a:prstGeom prst="rect">
            <a:avLst/>
          </a:prstGeom>
          <a:noFill/>
          <a:ln w="9525">
            <a:noFill/>
            <a:miter lim="800000"/>
            <a:headEnd/>
            <a:tailEnd/>
          </a:ln>
          <a:effectLst/>
        </p:spPr>
        <p:txBody>
          <a:bodyPr anchor="ctr"/>
          <a:lstStyle/>
          <a:p>
            <a:pPr algn="ctr"/>
            <a:r>
              <a:rPr lang="en-SG" b="1" dirty="0">
                <a:solidFill>
                  <a:schemeClr val="bg1"/>
                </a:solidFill>
                <a:latin typeface="Arial Narrow" panose="020B0606020202030204" pitchFamily="34" charset="0"/>
              </a:rPr>
              <a:t/>
            </a:r>
            <a:br>
              <a:rPr lang="en-SG" b="1" dirty="0">
                <a:solidFill>
                  <a:schemeClr val="bg1"/>
                </a:solidFill>
                <a:latin typeface="Arial Narrow" panose="020B0606020202030204" pitchFamily="34" charset="0"/>
              </a:rPr>
            </a:br>
            <a:r>
              <a:rPr lang="id-ID" b="1" dirty="0">
                <a:solidFill>
                  <a:schemeClr val="bg1"/>
                </a:solidFill>
                <a:latin typeface="Arial Narrow" panose="020B0606020202030204" pitchFamily="34" charset="0"/>
              </a:rPr>
              <a:t>Diki, S.Si., M.Ed., Ph.D</a:t>
            </a:r>
            <a:endParaRPr lang="en-US" b="1" dirty="0">
              <a:solidFill>
                <a:schemeClr val="bg1"/>
              </a:solidFill>
              <a:latin typeface="Arial Narrow" panose="020B0606020202030204" pitchFamily="34" charset="0"/>
            </a:endParaRPr>
          </a:p>
          <a:p>
            <a:pPr algn="ctr"/>
            <a:r>
              <a:rPr lang="en-SG" b="1" dirty="0" err="1" smtClean="0">
                <a:solidFill>
                  <a:schemeClr val="bg1"/>
                </a:solidFill>
                <a:latin typeface="Arial Narrow" panose="020B0606020202030204" pitchFamily="34" charset="0"/>
              </a:rPr>
              <a:t>Deddy</a:t>
            </a:r>
            <a:r>
              <a:rPr lang="en-SG" b="1" dirty="0" smtClean="0">
                <a:solidFill>
                  <a:schemeClr val="bg1"/>
                </a:solidFill>
                <a:latin typeface="Arial Narrow" panose="020B0606020202030204" pitchFamily="34" charset="0"/>
              </a:rPr>
              <a:t> Ahmad </a:t>
            </a:r>
            <a:r>
              <a:rPr lang="en-SG" b="1" dirty="0" err="1" smtClean="0">
                <a:solidFill>
                  <a:schemeClr val="bg1"/>
                </a:solidFill>
                <a:latin typeface="Arial Narrow" panose="020B0606020202030204" pitchFamily="34" charset="0"/>
              </a:rPr>
              <a:t>Suhardi</a:t>
            </a:r>
            <a:r>
              <a:rPr lang="en-SG" b="1" dirty="0" smtClean="0">
                <a:solidFill>
                  <a:schemeClr val="bg1"/>
                </a:solidFill>
                <a:latin typeface="Arial Narrow" panose="020B0606020202030204" pitchFamily="34" charset="0"/>
              </a:rPr>
              <a:t> </a:t>
            </a:r>
            <a:r>
              <a:rPr lang="en-SG" b="1" dirty="0" err="1" smtClean="0">
                <a:solidFill>
                  <a:schemeClr val="bg1"/>
                </a:solidFill>
                <a:latin typeface="Arial Narrow" panose="020B0606020202030204" pitchFamily="34" charset="0"/>
              </a:rPr>
              <a:t>MSi</a:t>
            </a:r>
            <a:r>
              <a:rPr lang="en-SG" b="1" dirty="0">
                <a:solidFill>
                  <a:schemeClr val="bg1"/>
                </a:solidFill>
                <a:latin typeface="Arial Narrow" panose="020B0606020202030204" pitchFamily="34" charset="0"/>
              </a:rPr>
              <a:t/>
            </a:r>
            <a:br>
              <a:rPr lang="en-SG" b="1" dirty="0">
                <a:solidFill>
                  <a:schemeClr val="bg1"/>
                </a:solidFill>
                <a:latin typeface="Arial Narrow" panose="020B0606020202030204" pitchFamily="34" charset="0"/>
              </a:rPr>
            </a:br>
            <a:r>
              <a:rPr lang="en-US" b="1" dirty="0" smtClean="0">
                <a:solidFill>
                  <a:schemeClr val="bg1"/>
                </a:solidFill>
                <a:latin typeface="Arial Narrow" panose="020B0606020202030204" pitchFamily="34" charset="0"/>
              </a:rPr>
              <a:t>Ir. </a:t>
            </a:r>
            <a:r>
              <a:rPr lang="en-US" b="1" dirty="0" err="1" smtClean="0">
                <a:solidFill>
                  <a:schemeClr val="bg1"/>
                </a:solidFill>
                <a:latin typeface="Arial Narrow" panose="020B0606020202030204" pitchFamily="34" charset="0"/>
              </a:rPr>
              <a:t>Argadatta</a:t>
            </a:r>
            <a:r>
              <a:rPr lang="en-US" b="1" dirty="0" smtClean="0">
                <a:solidFill>
                  <a:schemeClr val="bg1"/>
                </a:solidFill>
                <a:latin typeface="Arial Narrow" panose="020B0606020202030204" pitchFamily="34" charset="0"/>
              </a:rPr>
              <a:t> </a:t>
            </a:r>
            <a:r>
              <a:rPr lang="en-US" b="1" dirty="0" err="1" smtClean="0">
                <a:solidFill>
                  <a:schemeClr val="bg1"/>
                </a:solidFill>
                <a:latin typeface="Arial Narrow" panose="020B0606020202030204" pitchFamily="34" charset="0"/>
              </a:rPr>
              <a:t>Sigit</a:t>
            </a:r>
            <a:r>
              <a:rPr lang="en-US" b="1" dirty="0" smtClean="0">
                <a:solidFill>
                  <a:schemeClr val="bg1"/>
                </a:solidFill>
                <a:latin typeface="Arial Narrow" panose="020B0606020202030204" pitchFamily="34" charset="0"/>
              </a:rPr>
              <a:t> M. Ed</a:t>
            </a:r>
            <a:endParaRPr lang="es-ES" b="1" dirty="0">
              <a:solidFill>
                <a:schemeClr val="bg1"/>
              </a:solidFill>
              <a:latin typeface="Arial Narrow" panose="020B0606020202030204" pitchFamily="34" charset="0"/>
            </a:endParaRPr>
          </a:p>
        </p:txBody>
      </p:sp>
      <p:pic>
        <p:nvPicPr>
          <p:cNvPr id="8" name="Picture 2"/>
          <p:cNvPicPr>
            <a:picLocks noChangeAspect="1" noChangeArrowheads="1"/>
          </p:cNvPicPr>
          <p:nvPr/>
        </p:nvPicPr>
        <p:blipFill>
          <a:blip r:embed="rId3">
            <a:extLst>
              <a:ext uri="{BEBA8EAE-BF5A-486C-A8C5-ECC9F3942E4B}">
                <a14:imgProps xmlns:a14="http://schemas.microsoft.com/office/drawing/2010/main" xmlns="">
                  <a14:imgLayer r:embed="rId4">
                    <a14:imgEffect>
                      <a14:artisticLineDrawing/>
                    </a14:imgEffect>
                    <a14:imgEffect>
                      <a14:colorTemperature colorTemp="4700"/>
                    </a14:imgEffect>
                    <a14:imgEffect>
                      <a14:brightnessContrast bright="-40000" contrast="-20000"/>
                    </a14:imgEffect>
                  </a14:imgLayer>
                </a14:imgProps>
              </a:ext>
            </a:extLst>
          </a:blip>
          <a:srcRect/>
          <a:stretch>
            <a:fillRect/>
          </a:stretch>
        </p:blipFill>
        <p:spPr bwMode="auto">
          <a:xfrm>
            <a:off x="7791449" y="348581"/>
            <a:ext cx="1402947" cy="1056540"/>
          </a:xfrm>
          <a:prstGeom prst="rect">
            <a:avLst/>
          </a:prstGeom>
          <a:noFill/>
          <a:ln w="9525">
            <a:noFill/>
            <a:miter lim="800000"/>
            <a:headEnd/>
            <a:tailEnd/>
          </a:ln>
          <a:effectLst/>
        </p:spPr>
      </p:pic>
      <p:graphicFrame>
        <p:nvGraphicFramePr>
          <p:cNvPr id="10" name="Object 9"/>
          <p:cNvGraphicFramePr>
            <a:graphicFrameLocks noChangeAspect="1"/>
          </p:cNvGraphicFramePr>
          <p:nvPr>
            <p:extLst>
              <p:ext uri="{D42A27DB-BD31-4B8C-83A1-F6EECF244321}">
                <p14:modId xmlns:p14="http://schemas.microsoft.com/office/powerpoint/2010/main" xmlns="" val="2976817933"/>
              </p:ext>
            </p:extLst>
          </p:nvPr>
        </p:nvGraphicFramePr>
        <p:xfrm>
          <a:off x="1588" y="5175250"/>
          <a:ext cx="9142412" cy="1682750"/>
        </p:xfrm>
        <a:graphic>
          <a:graphicData uri="http://schemas.openxmlformats.org/presentationml/2006/ole">
            <p:oleObj spid="_x0000_s1031" name="CorelDRAW" r:id="rId5" imgW="9142645" imgH="1682529" progId="">
              <p:embed/>
            </p:oleObj>
          </a:graphicData>
        </a:graphic>
      </p:graphicFrame>
    </p:spTree>
    <p:extLst>
      <p:ext uri="{BB962C8B-B14F-4D97-AF65-F5344CB8AC3E}">
        <p14:creationId xmlns:p14="http://schemas.microsoft.com/office/powerpoint/2010/main" xmlns="" val="78014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10</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53253" name="CorelDRAW" r:id="rId4" imgW="9142645" imgH="1682529" progId="">
              <p:embed/>
            </p:oleObj>
          </a:graphicData>
        </a:graphic>
      </p:graphicFrame>
      <p:sp>
        <p:nvSpPr>
          <p:cNvPr id="28" name="Rectangle 27"/>
          <p:cNvSpPr/>
          <p:nvPr/>
        </p:nvSpPr>
        <p:spPr>
          <a:xfrm>
            <a:off x="2895600" y="2514600"/>
            <a:ext cx="4191000" cy="2114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Problems</a:t>
            </a: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pic>
        <p:nvPicPr>
          <p:cNvPr id="20" name="Picture 19"/>
          <p:cNvPicPr/>
          <p:nvPr/>
        </p:nvPicPr>
        <p:blipFill>
          <a:blip r:embed="rId5"/>
          <a:srcRect/>
          <a:stretch>
            <a:fillRect/>
          </a:stretch>
        </p:blipFill>
        <p:spPr bwMode="auto">
          <a:xfrm>
            <a:off x="2927654" y="1608151"/>
            <a:ext cx="3288692" cy="3641697"/>
          </a:xfrm>
          <a:prstGeom prst="rect">
            <a:avLst/>
          </a:prstGeom>
          <a:noFill/>
          <a:ln w="9525">
            <a:noFill/>
            <a:miter lim="800000"/>
            <a:headEnd/>
            <a:tailEnd/>
          </a:ln>
        </p:spPr>
      </p:pic>
      <p:sp>
        <p:nvSpPr>
          <p:cNvPr id="21" name="Rectangle 20"/>
          <p:cNvSpPr/>
          <p:nvPr/>
        </p:nvSpPr>
        <p:spPr>
          <a:xfrm>
            <a:off x="1943100" y="4943386"/>
            <a:ext cx="4572000" cy="1200329"/>
          </a:xfrm>
          <a:prstGeom prst="rect">
            <a:avLst/>
          </a:prstGeom>
        </p:spPr>
        <p:txBody>
          <a:bodyPr>
            <a:spAutoFit/>
          </a:bodyPr>
          <a:lstStyle/>
          <a:p>
            <a:r>
              <a:rPr lang="id-ID" dirty="0" smtClean="0"/>
              <a:t>Figure 2. </a:t>
            </a:r>
            <a:endParaRPr lang="en-US" dirty="0" smtClean="0"/>
          </a:p>
          <a:p>
            <a:r>
              <a:rPr lang="id-ID" dirty="0" smtClean="0"/>
              <a:t>Courses cluster of Biology Studi Program projections on to first two dimensions of the number and final exam scores data </a:t>
            </a:r>
            <a:endParaRPr lang="en-US" dirty="0"/>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11</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71685" name="CorelDRAW" r:id="rId4" imgW="9142645" imgH="1682529" progId="">
              <p:embed/>
            </p:oleObj>
          </a:graphicData>
        </a:graphic>
      </p:graphicFrame>
      <p:sp>
        <p:nvSpPr>
          <p:cNvPr id="28" name="Rectangle 27"/>
          <p:cNvSpPr/>
          <p:nvPr/>
        </p:nvSpPr>
        <p:spPr>
          <a:xfrm>
            <a:off x="2895600" y="2514600"/>
            <a:ext cx="4191000" cy="2114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Problems</a:t>
            </a: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pic>
        <p:nvPicPr>
          <p:cNvPr id="19" name="Picture 18"/>
          <p:cNvPicPr/>
          <p:nvPr/>
        </p:nvPicPr>
        <p:blipFill>
          <a:blip r:embed="rId5"/>
          <a:srcRect/>
          <a:stretch>
            <a:fillRect/>
          </a:stretch>
        </p:blipFill>
        <p:spPr bwMode="auto">
          <a:xfrm>
            <a:off x="2975361" y="1548516"/>
            <a:ext cx="3193277" cy="3760967"/>
          </a:xfrm>
          <a:prstGeom prst="rect">
            <a:avLst/>
          </a:prstGeom>
          <a:noFill/>
          <a:ln w="9525">
            <a:noFill/>
            <a:miter lim="800000"/>
            <a:headEnd/>
            <a:tailEnd/>
          </a:ln>
        </p:spPr>
      </p:pic>
      <p:sp>
        <p:nvSpPr>
          <p:cNvPr id="20" name="Rectangle 19"/>
          <p:cNvSpPr/>
          <p:nvPr/>
        </p:nvSpPr>
        <p:spPr>
          <a:xfrm>
            <a:off x="2343150" y="5171986"/>
            <a:ext cx="4572000" cy="1200329"/>
          </a:xfrm>
          <a:prstGeom prst="rect">
            <a:avLst/>
          </a:prstGeom>
        </p:spPr>
        <p:txBody>
          <a:bodyPr>
            <a:spAutoFit/>
          </a:bodyPr>
          <a:lstStyle/>
          <a:p>
            <a:r>
              <a:rPr lang="id-ID" dirty="0" smtClean="0"/>
              <a:t>Figure 3. </a:t>
            </a:r>
            <a:endParaRPr lang="en-US" dirty="0" smtClean="0"/>
          </a:p>
          <a:p>
            <a:r>
              <a:rPr lang="id-ID" dirty="0" smtClean="0"/>
              <a:t>Courses cluster of Statistics Studi Program projections on to first two dimensions of the number and final exam scores data</a:t>
            </a:r>
            <a:endParaRPr lang="en-US" dirty="0"/>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12</a:t>
            </a:fld>
            <a:endParaRPr lang="en-US" dirty="0"/>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73733" name="CorelDRAW" r:id="rId4" imgW="9142645" imgH="1682529" progId="">
              <p:embed/>
            </p:oleObj>
          </a:graphicData>
        </a:graphic>
      </p:graphicFrame>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p:nvPr/>
        </p:nvSpPr>
        <p:spPr>
          <a:xfrm>
            <a:off x="2262389" y="1372179"/>
            <a:ext cx="4191000" cy="746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Discussion</a:t>
            </a:r>
            <a:endParaRPr lang="en-US" dirty="0" smtClean="0">
              <a:solidFill>
                <a:schemeClr val="tx1"/>
              </a:solidFill>
            </a:endParaRPr>
          </a:p>
          <a:p>
            <a:pPr algn="ctr"/>
            <a:endParaRPr lang="en-US" dirty="0">
              <a:solidFill>
                <a:schemeClr val="tx1"/>
              </a:solidFill>
            </a:endParaRPr>
          </a:p>
        </p:txBody>
      </p:sp>
      <p:sp>
        <p:nvSpPr>
          <p:cNvPr id="20" name="Rectangle 19"/>
          <p:cNvSpPr/>
          <p:nvPr/>
        </p:nvSpPr>
        <p:spPr>
          <a:xfrm>
            <a:off x="381000" y="3240856"/>
            <a:ext cx="4191000" cy="15528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Lower number:</a:t>
            </a:r>
          </a:p>
          <a:p>
            <a:pPr marL="285750" indent="-285750" algn="ctr">
              <a:buFontTx/>
              <a:buChar char="-"/>
            </a:pPr>
            <a:r>
              <a:rPr lang="id-ID" dirty="0" smtClean="0">
                <a:solidFill>
                  <a:schemeClr val="tx1"/>
                </a:solidFill>
              </a:rPr>
              <a:t>Only students of its department</a:t>
            </a:r>
          </a:p>
          <a:p>
            <a:pPr marL="285750" indent="-285750" algn="ctr">
              <a:buFontTx/>
              <a:buChar char="-"/>
            </a:pPr>
            <a:r>
              <a:rPr lang="id-ID" dirty="0" smtClean="0">
                <a:solidFill>
                  <a:schemeClr val="tx1"/>
                </a:solidFill>
              </a:rPr>
              <a:t>Courses at the end of a program</a:t>
            </a:r>
          </a:p>
          <a:p>
            <a:pPr marL="285750" indent="-285750" algn="ctr">
              <a:buFontTx/>
              <a:buChar char="-"/>
            </a:pPr>
            <a:r>
              <a:rPr lang="id-ID" dirty="0" smtClean="0">
                <a:solidFill>
                  <a:schemeClr val="tx1"/>
                </a:solidFill>
              </a:rPr>
              <a:t>Retaking similar courses</a:t>
            </a:r>
          </a:p>
          <a:p>
            <a:pPr marL="285750" indent="-285750" algn="ctr">
              <a:buFontTx/>
              <a:buChar char="-"/>
            </a:pPr>
            <a:endParaRPr lang="en-US" dirty="0" smtClean="0">
              <a:solidFill>
                <a:schemeClr val="tx1"/>
              </a:solidFill>
            </a:endParaRPr>
          </a:p>
          <a:p>
            <a:pPr algn="ctr"/>
            <a:endParaRPr lang="en-US" dirty="0">
              <a:solidFill>
                <a:schemeClr val="tx1"/>
              </a:solidFill>
            </a:endParaRPr>
          </a:p>
        </p:txBody>
      </p:sp>
      <p:sp>
        <p:nvSpPr>
          <p:cNvPr id="21" name="Rectangle 20"/>
          <p:cNvSpPr/>
          <p:nvPr/>
        </p:nvSpPr>
        <p:spPr>
          <a:xfrm>
            <a:off x="4772696" y="3240856"/>
            <a:ext cx="4191000" cy="15528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Lower score:</a:t>
            </a:r>
          </a:p>
          <a:p>
            <a:pPr marL="285750" indent="-285750" algn="ctr">
              <a:buFontTx/>
              <a:buChar char="-"/>
            </a:pPr>
            <a:r>
              <a:rPr lang="en-US" dirty="0" smtClean="0">
                <a:solidFill>
                  <a:schemeClr val="tx1"/>
                </a:solidFill>
              </a:rPr>
              <a:t>Need tutorial</a:t>
            </a:r>
            <a:endParaRPr lang="id-ID"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13</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72709" name="CorelDRAW" r:id="rId4" imgW="9142645" imgH="1682529" progId="">
              <p:embed/>
            </p:oleObj>
          </a:graphicData>
        </a:graphic>
      </p:graphicFrame>
      <p:sp>
        <p:nvSpPr>
          <p:cNvPr id="28" name="Rectangle 27"/>
          <p:cNvSpPr/>
          <p:nvPr/>
        </p:nvSpPr>
        <p:spPr>
          <a:xfrm>
            <a:off x="2895600" y="2514600"/>
            <a:ext cx="4191000" cy="2114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Conclusion</a:t>
            </a:r>
            <a:endParaRPr lang="en-US" dirty="0" smtClean="0">
              <a:solidFill>
                <a:schemeClr val="tx1"/>
              </a:solidFill>
            </a:endParaRPr>
          </a:p>
          <a:p>
            <a:r>
              <a:rPr lang="en-US" dirty="0" smtClean="0">
                <a:solidFill>
                  <a:schemeClr val="tx1"/>
                </a:solidFill>
              </a:rPr>
              <a:t>Exam </a:t>
            </a:r>
            <a:r>
              <a:rPr lang="en-US" dirty="0" smtClean="0">
                <a:solidFill>
                  <a:schemeClr val="tx1"/>
                </a:solidFill>
              </a:rPr>
              <a:t>score of biology students are slightly higher than statistics students. </a:t>
            </a:r>
            <a:endParaRPr lang="en-US" smtClean="0">
              <a:solidFill>
                <a:schemeClr val="tx1"/>
              </a:solidFill>
            </a:endParaRPr>
          </a:p>
          <a:p>
            <a:endParaRPr lang="en-US" dirty="0" smtClean="0">
              <a:solidFill>
                <a:schemeClr val="tx1"/>
              </a:solidFill>
            </a:endParaRPr>
          </a:p>
          <a:p>
            <a:r>
              <a:rPr lang="en-US" dirty="0" smtClean="0">
                <a:solidFill>
                  <a:schemeClr val="tx1"/>
                </a:solidFill>
              </a:rPr>
              <a:t>Students need tutorial</a:t>
            </a:r>
          </a:p>
          <a:p>
            <a:endParaRPr lang="en-US" dirty="0" smtClean="0">
              <a:solidFill>
                <a:schemeClr val="tx1"/>
              </a:solidFill>
            </a:endParaRPr>
          </a:p>
          <a:p>
            <a:r>
              <a:rPr lang="en-US" dirty="0" smtClean="0"/>
              <a:t>between departments are </a:t>
            </a:r>
            <a:r>
              <a:rPr lang="en-US" dirty="0" err="1" smtClean="0"/>
              <a:t>heterogenous</a:t>
            </a:r>
            <a:r>
              <a:rPr lang="en-US" dirty="0" smtClean="0"/>
              <a:t>. Variation of scores in statistics are higher than biology</a:t>
            </a: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7270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231F20"/>
                </a:solidFill>
                <a:effectLst/>
                <a:latin typeface="Times New Roman" pitchFamily="18" charset="0"/>
                <a:ea typeface="Calibri" pitchFamily="34" charset="0"/>
                <a:cs typeface="Times New Roman" pitchFamily="18" charset="0"/>
              </a:rPr>
              <a:t>Conclusion</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of biology is 75% above cutting point of 30 to get minimum D. Meanwhile exam score of statistics  are 50% above 30 point of minimum score. Exam score of biology students are slightly higher than statistics students. </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Distribution of exam score between departments are heterogenous. Variation of scores in statistics are higher than biology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685800"/>
            <a:fld id="{9F1BBE41-C744-4DDD-949A-38A612802160}" type="slidenum">
              <a:rPr lang="en-US" smtClean="0">
                <a:solidFill>
                  <a:prstClr val="white"/>
                </a:solidFill>
              </a:rPr>
              <a:pPr defTabSz="685800"/>
              <a:t>14</a:t>
            </a:fld>
            <a:endParaRPr lang="en-US" dirty="0">
              <a:solidFill>
                <a:prstClr val="white"/>
              </a:solidFill>
            </a:endParaRPr>
          </a:p>
        </p:txBody>
      </p:sp>
      <p:sp>
        <p:nvSpPr>
          <p:cNvPr id="150" name="Rectangle 149">
            <a:extLst>
              <a:ext uri="{FF2B5EF4-FFF2-40B4-BE49-F238E27FC236}">
                <a16:creationId xmlns="" xmlns:a16="http://schemas.microsoft.com/office/drawing/2014/main" id="{800D39BF-1365-4396-85E4-B282C97F2348}"/>
              </a:ext>
            </a:extLst>
          </p:cNvPr>
          <p:cNvSpPr/>
          <p:nvPr/>
        </p:nvSpPr>
        <p:spPr>
          <a:xfrm>
            <a:off x="0" y="2040369"/>
            <a:ext cx="9144000" cy="2548087"/>
          </a:xfrm>
          <a:prstGeom prst="rect">
            <a:avLst/>
          </a:prstGeom>
          <a:pattFill prst="dkUpDiag">
            <a:fgClr>
              <a:srgbClr val="3F3F3F"/>
            </a:fgClr>
            <a:bgClr>
              <a:srgbClr val="3F3F3F">
                <a:lumMod val="75000"/>
              </a:srgbClr>
            </a:bgClr>
          </a:patt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Segoe UI Light"/>
              <a:ea typeface="+mn-ea"/>
              <a:cs typeface="+mn-cs"/>
            </a:endParaRPr>
          </a:p>
        </p:txBody>
      </p:sp>
      <p:grpSp>
        <p:nvGrpSpPr>
          <p:cNvPr id="151" name="Group 150">
            <a:extLst>
              <a:ext uri="{FF2B5EF4-FFF2-40B4-BE49-F238E27FC236}">
                <a16:creationId xmlns="" xmlns:a16="http://schemas.microsoft.com/office/drawing/2014/main" id="{6C225808-4C1A-4D27-981C-C5F97ECF0BFD}"/>
              </a:ext>
            </a:extLst>
          </p:cNvPr>
          <p:cNvGrpSpPr/>
          <p:nvPr/>
        </p:nvGrpSpPr>
        <p:grpSpPr>
          <a:xfrm>
            <a:off x="1697905" y="1745132"/>
            <a:ext cx="3305303" cy="3138559"/>
            <a:chOff x="634829" y="1028492"/>
            <a:chExt cx="4407071" cy="4801016"/>
          </a:xfrm>
        </p:grpSpPr>
        <p:sp>
          <p:nvSpPr>
            <p:cNvPr id="152" name="Rectangle 151">
              <a:extLst>
                <a:ext uri="{FF2B5EF4-FFF2-40B4-BE49-F238E27FC236}">
                  <a16:creationId xmlns="" xmlns:a16="http://schemas.microsoft.com/office/drawing/2014/main" id="{4354DE71-EDF1-454A-98CB-6A5B30AE1215}"/>
                </a:ext>
              </a:extLst>
            </p:cNvPr>
            <p:cNvSpPr/>
            <p:nvPr/>
          </p:nvSpPr>
          <p:spPr>
            <a:xfrm>
              <a:off x="863600" y="1028492"/>
              <a:ext cx="3949700" cy="4800600"/>
            </a:xfrm>
            <a:prstGeom prst="rect">
              <a:avLst/>
            </a:prstGeom>
            <a:solidFill>
              <a:srgbClr val="FE5E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Segoe UI Light"/>
                <a:ea typeface="+mn-ea"/>
                <a:cs typeface="+mn-cs"/>
              </a:endParaRPr>
            </a:p>
          </p:txBody>
        </p:sp>
        <p:grpSp>
          <p:nvGrpSpPr>
            <p:cNvPr id="153" name="Group 152">
              <a:extLst>
                <a:ext uri="{FF2B5EF4-FFF2-40B4-BE49-F238E27FC236}">
                  <a16:creationId xmlns="" xmlns:a16="http://schemas.microsoft.com/office/drawing/2014/main" id="{AD28339C-471C-4034-AFEB-87908320EDF9}"/>
                </a:ext>
              </a:extLst>
            </p:cNvPr>
            <p:cNvGrpSpPr/>
            <p:nvPr/>
          </p:nvGrpSpPr>
          <p:grpSpPr>
            <a:xfrm>
              <a:off x="4813300" y="1028492"/>
              <a:ext cx="228600" cy="4801016"/>
              <a:chOff x="4813300" y="1028492"/>
              <a:chExt cx="228600" cy="4801016"/>
            </a:xfrm>
          </p:grpSpPr>
          <p:sp>
            <p:nvSpPr>
              <p:cNvPr id="292" name="Right Triangle 291">
                <a:extLst>
                  <a:ext uri="{FF2B5EF4-FFF2-40B4-BE49-F238E27FC236}">
                    <a16:creationId xmlns="" xmlns:a16="http://schemas.microsoft.com/office/drawing/2014/main" id="{0F414CA8-9AAD-4C2C-A88A-8A74E8E805B8}"/>
                  </a:ext>
                </a:extLst>
              </p:cNvPr>
              <p:cNvSpPr/>
              <p:nvPr/>
            </p:nvSpPr>
            <p:spPr>
              <a:xfrm flipV="1">
                <a:off x="4813300" y="5372308"/>
                <a:ext cx="228600" cy="457200"/>
              </a:xfrm>
              <a:prstGeom prst="rtTriangle">
                <a:avLst/>
              </a:prstGeom>
              <a:solidFill>
                <a:srgbClr val="FE5E55">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Segoe UI Light"/>
                  <a:ea typeface="+mn-ea"/>
                  <a:cs typeface="+mn-cs"/>
                </a:endParaRPr>
              </a:p>
            </p:txBody>
          </p:sp>
          <p:sp>
            <p:nvSpPr>
              <p:cNvPr id="293" name="Right Triangle 292">
                <a:extLst>
                  <a:ext uri="{FF2B5EF4-FFF2-40B4-BE49-F238E27FC236}">
                    <a16:creationId xmlns="" xmlns:a16="http://schemas.microsoft.com/office/drawing/2014/main" id="{2C375972-9C28-4C3B-94C7-BDAC3A5EB1C4}"/>
                  </a:ext>
                </a:extLst>
              </p:cNvPr>
              <p:cNvSpPr/>
              <p:nvPr/>
            </p:nvSpPr>
            <p:spPr>
              <a:xfrm>
                <a:off x="4813300" y="1028492"/>
                <a:ext cx="228600" cy="457200"/>
              </a:xfrm>
              <a:prstGeom prst="rtTriangle">
                <a:avLst/>
              </a:prstGeom>
              <a:solidFill>
                <a:srgbClr val="FE5E55">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Segoe UI Light"/>
                  <a:ea typeface="+mn-ea"/>
                  <a:cs typeface="+mn-cs"/>
                </a:endParaRPr>
              </a:p>
            </p:txBody>
          </p:sp>
        </p:grpSp>
        <p:grpSp>
          <p:nvGrpSpPr>
            <p:cNvPr id="154" name="Group 153">
              <a:extLst>
                <a:ext uri="{FF2B5EF4-FFF2-40B4-BE49-F238E27FC236}">
                  <a16:creationId xmlns="" xmlns:a16="http://schemas.microsoft.com/office/drawing/2014/main" id="{8128005B-8420-4AE8-A14C-5E6A911C1D35}"/>
                </a:ext>
              </a:extLst>
            </p:cNvPr>
            <p:cNvGrpSpPr/>
            <p:nvPr/>
          </p:nvGrpSpPr>
          <p:grpSpPr>
            <a:xfrm>
              <a:off x="963604" y="1361661"/>
              <a:ext cx="3749694" cy="4134264"/>
              <a:chOff x="1041819" y="1123536"/>
              <a:chExt cx="3822341" cy="4214361"/>
            </a:xfrm>
          </p:grpSpPr>
          <p:sp>
            <p:nvSpPr>
              <p:cNvPr id="158" name="Freeform 5">
                <a:extLst>
                  <a:ext uri="{FF2B5EF4-FFF2-40B4-BE49-F238E27FC236}">
                    <a16:creationId xmlns="" xmlns:a16="http://schemas.microsoft.com/office/drawing/2014/main" id="{09559C0E-D81A-4C20-9E76-766CF0F6C89A}"/>
                  </a:ext>
                </a:extLst>
              </p:cNvPr>
              <p:cNvSpPr>
                <a:spLocks/>
              </p:cNvSpPr>
              <p:nvPr/>
            </p:nvSpPr>
            <p:spPr bwMode="auto">
              <a:xfrm>
                <a:off x="2524940" y="4537479"/>
                <a:ext cx="383543" cy="494853"/>
              </a:xfrm>
              <a:custGeom>
                <a:avLst/>
                <a:gdLst>
                  <a:gd name="T0" fmla="*/ 0 w 101"/>
                  <a:gd name="T1" fmla="*/ 118 h 126"/>
                  <a:gd name="T2" fmla="*/ 2 w 101"/>
                  <a:gd name="T3" fmla="*/ 126 h 126"/>
                  <a:gd name="T4" fmla="*/ 28 w 101"/>
                  <a:gd name="T5" fmla="*/ 126 h 126"/>
                  <a:gd name="T6" fmla="*/ 50 w 101"/>
                  <a:gd name="T7" fmla="*/ 126 h 126"/>
                  <a:gd name="T8" fmla="*/ 72 w 101"/>
                  <a:gd name="T9" fmla="*/ 126 h 126"/>
                  <a:gd name="T10" fmla="*/ 98 w 101"/>
                  <a:gd name="T11" fmla="*/ 126 h 126"/>
                  <a:gd name="T12" fmla="*/ 100 w 101"/>
                  <a:gd name="T13" fmla="*/ 118 h 126"/>
                  <a:gd name="T14" fmla="*/ 90 w 101"/>
                  <a:gd name="T15" fmla="*/ 91 h 126"/>
                  <a:gd name="T16" fmla="*/ 73 w 101"/>
                  <a:gd name="T17" fmla="*/ 82 h 126"/>
                  <a:gd name="T18" fmla="*/ 64 w 101"/>
                  <a:gd name="T19" fmla="*/ 67 h 126"/>
                  <a:gd name="T20" fmla="*/ 78 w 101"/>
                  <a:gd name="T21" fmla="*/ 59 h 126"/>
                  <a:gd name="T22" fmla="*/ 77 w 101"/>
                  <a:gd name="T23" fmla="*/ 51 h 126"/>
                  <a:gd name="T24" fmla="*/ 76 w 101"/>
                  <a:gd name="T25" fmla="*/ 26 h 126"/>
                  <a:gd name="T26" fmla="*/ 63 w 101"/>
                  <a:gd name="T27" fmla="*/ 7 h 126"/>
                  <a:gd name="T28" fmla="*/ 30 w 101"/>
                  <a:gd name="T29" fmla="*/ 14 h 126"/>
                  <a:gd name="T30" fmla="*/ 24 w 101"/>
                  <a:gd name="T31" fmla="*/ 51 h 126"/>
                  <a:gd name="T32" fmla="*/ 22 w 101"/>
                  <a:gd name="T33" fmla="*/ 59 h 126"/>
                  <a:gd name="T34" fmla="*/ 36 w 101"/>
                  <a:gd name="T35" fmla="*/ 67 h 126"/>
                  <a:gd name="T36" fmla="*/ 28 w 101"/>
                  <a:gd name="T37" fmla="*/ 82 h 126"/>
                  <a:gd name="T38" fmla="*/ 10 w 101"/>
                  <a:gd name="T39" fmla="*/ 91 h 126"/>
                  <a:gd name="T40" fmla="*/ 0 w 101"/>
                  <a:gd name="T41" fmla="*/ 11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 h="126">
                    <a:moveTo>
                      <a:pt x="0" y="118"/>
                    </a:moveTo>
                    <a:cubicBezTo>
                      <a:pt x="0" y="120"/>
                      <a:pt x="1" y="126"/>
                      <a:pt x="2" y="126"/>
                    </a:cubicBezTo>
                    <a:cubicBezTo>
                      <a:pt x="2" y="126"/>
                      <a:pt x="14" y="126"/>
                      <a:pt x="28" y="126"/>
                    </a:cubicBezTo>
                    <a:cubicBezTo>
                      <a:pt x="36" y="126"/>
                      <a:pt x="43" y="126"/>
                      <a:pt x="50" y="126"/>
                    </a:cubicBezTo>
                    <a:cubicBezTo>
                      <a:pt x="57" y="126"/>
                      <a:pt x="65" y="126"/>
                      <a:pt x="72" y="126"/>
                    </a:cubicBezTo>
                    <a:cubicBezTo>
                      <a:pt x="86" y="126"/>
                      <a:pt x="98" y="126"/>
                      <a:pt x="98" y="126"/>
                    </a:cubicBezTo>
                    <a:cubicBezTo>
                      <a:pt x="100" y="126"/>
                      <a:pt x="100" y="120"/>
                      <a:pt x="100" y="118"/>
                    </a:cubicBezTo>
                    <a:cubicBezTo>
                      <a:pt x="101" y="107"/>
                      <a:pt x="100" y="97"/>
                      <a:pt x="90" y="91"/>
                    </a:cubicBezTo>
                    <a:cubicBezTo>
                      <a:pt x="87" y="88"/>
                      <a:pt x="78" y="85"/>
                      <a:pt x="73" y="82"/>
                    </a:cubicBezTo>
                    <a:cubicBezTo>
                      <a:pt x="68" y="80"/>
                      <a:pt x="60" y="73"/>
                      <a:pt x="64" y="67"/>
                    </a:cubicBezTo>
                    <a:cubicBezTo>
                      <a:pt x="67" y="62"/>
                      <a:pt x="75" y="65"/>
                      <a:pt x="78" y="59"/>
                    </a:cubicBezTo>
                    <a:cubicBezTo>
                      <a:pt x="79" y="58"/>
                      <a:pt x="77" y="56"/>
                      <a:pt x="77" y="51"/>
                    </a:cubicBezTo>
                    <a:cubicBezTo>
                      <a:pt x="77" y="47"/>
                      <a:pt x="77" y="31"/>
                      <a:pt x="76" y="26"/>
                    </a:cubicBezTo>
                    <a:cubicBezTo>
                      <a:pt x="73" y="19"/>
                      <a:pt x="70" y="12"/>
                      <a:pt x="63" y="7"/>
                    </a:cubicBezTo>
                    <a:cubicBezTo>
                      <a:pt x="53" y="0"/>
                      <a:pt x="38" y="4"/>
                      <a:pt x="30" y="14"/>
                    </a:cubicBezTo>
                    <a:cubicBezTo>
                      <a:pt x="23" y="25"/>
                      <a:pt x="24" y="39"/>
                      <a:pt x="24" y="51"/>
                    </a:cubicBezTo>
                    <a:cubicBezTo>
                      <a:pt x="23" y="56"/>
                      <a:pt x="21" y="58"/>
                      <a:pt x="22" y="59"/>
                    </a:cubicBezTo>
                    <a:cubicBezTo>
                      <a:pt x="25" y="64"/>
                      <a:pt x="33" y="63"/>
                      <a:pt x="36" y="67"/>
                    </a:cubicBezTo>
                    <a:cubicBezTo>
                      <a:pt x="41" y="72"/>
                      <a:pt x="32" y="80"/>
                      <a:pt x="28" y="82"/>
                    </a:cubicBezTo>
                    <a:cubicBezTo>
                      <a:pt x="22" y="85"/>
                      <a:pt x="14" y="88"/>
                      <a:pt x="10" y="91"/>
                    </a:cubicBezTo>
                    <a:cubicBezTo>
                      <a:pt x="1" y="97"/>
                      <a:pt x="0" y="107"/>
                      <a:pt x="0" y="118"/>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59" name="Freeform 6">
                <a:extLst>
                  <a:ext uri="{FF2B5EF4-FFF2-40B4-BE49-F238E27FC236}">
                    <a16:creationId xmlns="" xmlns:a16="http://schemas.microsoft.com/office/drawing/2014/main" id="{3F77812A-4C38-44C5-B3E4-2DDB12824B35}"/>
                  </a:ext>
                </a:extLst>
              </p:cNvPr>
              <p:cNvSpPr>
                <a:spLocks noEditPoints="1"/>
              </p:cNvSpPr>
              <p:nvPr/>
            </p:nvSpPr>
            <p:spPr bwMode="auto">
              <a:xfrm>
                <a:off x="2848267" y="4517199"/>
                <a:ext cx="331182" cy="515133"/>
              </a:xfrm>
              <a:custGeom>
                <a:avLst/>
                <a:gdLst>
                  <a:gd name="T0" fmla="*/ 25 w 87"/>
                  <a:gd name="T1" fmla="*/ 6 h 131"/>
                  <a:gd name="T2" fmla="*/ 41 w 87"/>
                  <a:gd name="T3" fmla="*/ 15 h 131"/>
                  <a:gd name="T4" fmla="*/ 41 w 87"/>
                  <a:gd name="T5" fmla="*/ 24 h 131"/>
                  <a:gd name="T6" fmla="*/ 41 w 87"/>
                  <a:gd name="T7" fmla="*/ 34 h 131"/>
                  <a:gd name="T8" fmla="*/ 41 w 87"/>
                  <a:gd name="T9" fmla="*/ 37 h 131"/>
                  <a:gd name="T10" fmla="*/ 44 w 87"/>
                  <a:gd name="T11" fmla="*/ 38 h 131"/>
                  <a:gd name="T12" fmla="*/ 44 w 87"/>
                  <a:gd name="T13" fmla="*/ 40 h 131"/>
                  <a:gd name="T14" fmla="*/ 42 w 87"/>
                  <a:gd name="T15" fmla="*/ 42 h 131"/>
                  <a:gd name="T16" fmla="*/ 37 w 87"/>
                  <a:gd name="T17" fmla="*/ 48 h 131"/>
                  <a:gd name="T18" fmla="*/ 37 w 87"/>
                  <a:gd name="T19" fmla="*/ 50 h 131"/>
                  <a:gd name="T20" fmla="*/ 35 w 87"/>
                  <a:gd name="T21" fmla="*/ 66 h 131"/>
                  <a:gd name="T22" fmla="*/ 50 w 87"/>
                  <a:gd name="T23" fmla="*/ 85 h 131"/>
                  <a:gd name="T24" fmla="*/ 70 w 87"/>
                  <a:gd name="T25" fmla="*/ 97 h 131"/>
                  <a:gd name="T26" fmla="*/ 78 w 87"/>
                  <a:gd name="T27" fmla="*/ 125 h 131"/>
                  <a:gd name="T28" fmla="*/ 31 w 87"/>
                  <a:gd name="T29" fmla="*/ 125 h 131"/>
                  <a:gd name="T30" fmla="*/ 31 w 87"/>
                  <a:gd name="T31" fmla="*/ 125 h 131"/>
                  <a:gd name="T32" fmla="*/ 31 w 87"/>
                  <a:gd name="T33" fmla="*/ 124 h 131"/>
                  <a:gd name="T34" fmla="*/ 14 w 87"/>
                  <a:gd name="T35" fmla="*/ 82 h 131"/>
                  <a:gd name="T36" fmla="*/ 9 w 87"/>
                  <a:gd name="T37" fmla="*/ 79 h 131"/>
                  <a:gd name="T38" fmla="*/ 16 w 87"/>
                  <a:gd name="T39" fmla="*/ 66 h 131"/>
                  <a:gd name="T40" fmla="*/ 14 w 87"/>
                  <a:gd name="T41" fmla="*/ 50 h 131"/>
                  <a:gd name="T42" fmla="*/ 14 w 87"/>
                  <a:gd name="T43" fmla="*/ 48 h 131"/>
                  <a:gd name="T44" fmla="*/ 9 w 87"/>
                  <a:gd name="T45" fmla="*/ 42 h 131"/>
                  <a:gd name="T46" fmla="*/ 7 w 87"/>
                  <a:gd name="T47" fmla="*/ 40 h 131"/>
                  <a:gd name="T48" fmla="*/ 8 w 87"/>
                  <a:gd name="T49" fmla="*/ 37 h 131"/>
                  <a:gd name="T50" fmla="*/ 9 w 87"/>
                  <a:gd name="T51" fmla="*/ 29 h 131"/>
                  <a:gd name="T52" fmla="*/ 9 w 87"/>
                  <a:gd name="T53" fmla="*/ 25 h 131"/>
                  <a:gd name="T54" fmla="*/ 9 w 87"/>
                  <a:gd name="T55" fmla="*/ 17 h 131"/>
                  <a:gd name="T56" fmla="*/ 17 w 87"/>
                  <a:gd name="T57" fmla="*/ 7 h 131"/>
                  <a:gd name="T58" fmla="*/ 25 w 87"/>
                  <a:gd name="T59" fmla="*/ 6 h 131"/>
                  <a:gd name="T60" fmla="*/ 25 w 87"/>
                  <a:gd name="T61" fmla="*/ 0 h 131"/>
                  <a:gd name="T62" fmla="*/ 14 w 87"/>
                  <a:gd name="T63" fmla="*/ 2 h 131"/>
                  <a:gd name="T64" fmla="*/ 3 w 87"/>
                  <a:gd name="T65" fmla="*/ 15 h 131"/>
                  <a:gd name="T66" fmla="*/ 3 w 87"/>
                  <a:gd name="T67" fmla="*/ 30 h 131"/>
                  <a:gd name="T68" fmla="*/ 1 w 87"/>
                  <a:gd name="T69" fmla="*/ 41 h 131"/>
                  <a:gd name="T70" fmla="*/ 8 w 87"/>
                  <a:gd name="T71" fmla="*/ 49 h 131"/>
                  <a:gd name="T72" fmla="*/ 10 w 87"/>
                  <a:gd name="T73" fmla="*/ 66 h 131"/>
                  <a:gd name="T74" fmla="*/ 1 w 87"/>
                  <a:gd name="T75" fmla="*/ 78 h 131"/>
                  <a:gd name="T76" fmla="*/ 2 w 87"/>
                  <a:gd name="T77" fmla="*/ 82 h 131"/>
                  <a:gd name="T78" fmla="*/ 11 w 87"/>
                  <a:gd name="T79" fmla="*/ 87 h 131"/>
                  <a:gd name="T80" fmla="*/ 25 w 87"/>
                  <a:gd name="T81" fmla="*/ 124 h 131"/>
                  <a:gd name="T82" fmla="*/ 25 w 87"/>
                  <a:gd name="T83" fmla="*/ 124 h 131"/>
                  <a:gd name="T84" fmla="*/ 25 w 87"/>
                  <a:gd name="T85" fmla="*/ 130 h 131"/>
                  <a:gd name="T86" fmla="*/ 26 w 87"/>
                  <a:gd name="T87" fmla="*/ 131 h 131"/>
                  <a:gd name="T88" fmla="*/ 28 w 87"/>
                  <a:gd name="T89" fmla="*/ 131 h 131"/>
                  <a:gd name="T90" fmla="*/ 83 w 87"/>
                  <a:gd name="T91" fmla="*/ 131 h 131"/>
                  <a:gd name="T92" fmla="*/ 74 w 87"/>
                  <a:gd name="T93" fmla="*/ 92 h 131"/>
                  <a:gd name="T94" fmla="*/ 52 w 87"/>
                  <a:gd name="T95" fmla="*/ 80 h 131"/>
                  <a:gd name="T96" fmla="*/ 41 w 87"/>
                  <a:gd name="T97" fmla="*/ 66 h 131"/>
                  <a:gd name="T98" fmla="*/ 43 w 87"/>
                  <a:gd name="T99" fmla="*/ 49 h 131"/>
                  <a:gd name="T100" fmla="*/ 50 w 87"/>
                  <a:gd name="T101" fmla="*/ 41 h 131"/>
                  <a:gd name="T102" fmla="*/ 47 w 87"/>
                  <a:gd name="T103" fmla="*/ 33 h 131"/>
                  <a:gd name="T104" fmla="*/ 46 w 87"/>
                  <a:gd name="T105" fmla="*/ 12 h 131"/>
                  <a:gd name="T106" fmla="*/ 25 w 87"/>
                  <a:gd name="T107"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 h="131">
                    <a:moveTo>
                      <a:pt x="25" y="6"/>
                    </a:moveTo>
                    <a:cubicBezTo>
                      <a:pt x="32" y="6"/>
                      <a:pt x="38" y="9"/>
                      <a:pt x="41" y="15"/>
                    </a:cubicBezTo>
                    <a:cubicBezTo>
                      <a:pt x="42" y="18"/>
                      <a:pt x="42" y="20"/>
                      <a:pt x="41" y="24"/>
                    </a:cubicBezTo>
                    <a:cubicBezTo>
                      <a:pt x="41" y="26"/>
                      <a:pt x="41" y="30"/>
                      <a:pt x="41" y="34"/>
                    </a:cubicBezTo>
                    <a:cubicBezTo>
                      <a:pt x="41" y="37"/>
                      <a:pt x="41" y="37"/>
                      <a:pt x="41" y="37"/>
                    </a:cubicBezTo>
                    <a:cubicBezTo>
                      <a:pt x="44" y="38"/>
                      <a:pt x="44" y="38"/>
                      <a:pt x="44" y="38"/>
                    </a:cubicBezTo>
                    <a:cubicBezTo>
                      <a:pt x="44" y="38"/>
                      <a:pt x="44" y="39"/>
                      <a:pt x="44" y="40"/>
                    </a:cubicBezTo>
                    <a:cubicBezTo>
                      <a:pt x="43" y="41"/>
                      <a:pt x="43" y="41"/>
                      <a:pt x="42" y="42"/>
                    </a:cubicBezTo>
                    <a:cubicBezTo>
                      <a:pt x="40" y="43"/>
                      <a:pt x="38" y="45"/>
                      <a:pt x="37" y="48"/>
                    </a:cubicBezTo>
                    <a:cubicBezTo>
                      <a:pt x="37" y="49"/>
                      <a:pt x="37" y="49"/>
                      <a:pt x="37" y="50"/>
                    </a:cubicBezTo>
                    <a:cubicBezTo>
                      <a:pt x="36" y="54"/>
                      <a:pt x="34" y="61"/>
                      <a:pt x="35" y="66"/>
                    </a:cubicBezTo>
                    <a:cubicBezTo>
                      <a:pt x="36" y="75"/>
                      <a:pt x="41" y="82"/>
                      <a:pt x="50" y="85"/>
                    </a:cubicBezTo>
                    <a:cubicBezTo>
                      <a:pt x="56" y="88"/>
                      <a:pt x="64" y="93"/>
                      <a:pt x="70" y="97"/>
                    </a:cubicBezTo>
                    <a:cubicBezTo>
                      <a:pt x="77" y="102"/>
                      <a:pt x="79" y="118"/>
                      <a:pt x="78" y="125"/>
                    </a:cubicBezTo>
                    <a:cubicBezTo>
                      <a:pt x="31" y="125"/>
                      <a:pt x="31" y="125"/>
                      <a:pt x="31" y="125"/>
                    </a:cubicBezTo>
                    <a:cubicBezTo>
                      <a:pt x="31" y="125"/>
                      <a:pt x="31" y="125"/>
                      <a:pt x="31" y="125"/>
                    </a:cubicBezTo>
                    <a:cubicBezTo>
                      <a:pt x="31" y="124"/>
                      <a:pt x="31" y="124"/>
                      <a:pt x="31" y="124"/>
                    </a:cubicBezTo>
                    <a:cubicBezTo>
                      <a:pt x="32" y="117"/>
                      <a:pt x="33" y="95"/>
                      <a:pt x="14" y="82"/>
                    </a:cubicBezTo>
                    <a:cubicBezTo>
                      <a:pt x="13" y="81"/>
                      <a:pt x="11" y="80"/>
                      <a:pt x="9" y="79"/>
                    </a:cubicBezTo>
                    <a:cubicBezTo>
                      <a:pt x="13" y="76"/>
                      <a:pt x="15" y="71"/>
                      <a:pt x="16" y="66"/>
                    </a:cubicBezTo>
                    <a:cubicBezTo>
                      <a:pt x="16" y="61"/>
                      <a:pt x="15" y="54"/>
                      <a:pt x="14" y="50"/>
                    </a:cubicBezTo>
                    <a:cubicBezTo>
                      <a:pt x="14" y="49"/>
                      <a:pt x="14" y="49"/>
                      <a:pt x="14" y="48"/>
                    </a:cubicBezTo>
                    <a:cubicBezTo>
                      <a:pt x="13" y="45"/>
                      <a:pt x="11" y="43"/>
                      <a:pt x="9" y="42"/>
                    </a:cubicBezTo>
                    <a:cubicBezTo>
                      <a:pt x="7" y="41"/>
                      <a:pt x="7" y="41"/>
                      <a:pt x="7" y="40"/>
                    </a:cubicBezTo>
                    <a:cubicBezTo>
                      <a:pt x="7" y="39"/>
                      <a:pt x="7" y="39"/>
                      <a:pt x="8" y="37"/>
                    </a:cubicBezTo>
                    <a:cubicBezTo>
                      <a:pt x="8" y="35"/>
                      <a:pt x="10" y="33"/>
                      <a:pt x="9" y="29"/>
                    </a:cubicBezTo>
                    <a:cubicBezTo>
                      <a:pt x="9" y="28"/>
                      <a:pt x="9" y="26"/>
                      <a:pt x="9" y="25"/>
                    </a:cubicBezTo>
                    <a:cubicBezTo>
                      <a:pt x="8" y="21"/>
                      <a:pt x="8" y="19"/>
                      <a:pt x="9" y="17"/>
                    </a:cubicBezTo>
                    <a:cubicBezTo>
                      <a:pt x="10" y="13"/>
                      <a:pt x="13" y="9"/>
                      <a:pt x="17" y="7"/>
                    </a:cubicBezTo>
                    <a:cubicBezTo>
                      <a:pt x="20" y="6"/>
                      <a:pt x="22" y="6"/>
                      <a:pt x="25" y="6"/>
                    </a:cubicBezTo>
                    <a:moveTo>
                      <a:pt x="25" y="0"/>
                    </a:moveTo>
                    <a:cubicBezTo>
                      <a:pt x="21" y="0"/>
                      <a:pt x="18" y="0"/>
                      <a:pt x="14" y="2"/>
                    </a:cubicBezTo>
                    <a:cubicBezTo>
                      <a:pt x="9" y="5"/>
                      <a:pt x="5" y="9"/>
                      <a:pt x="3" y="15"/>
                    </a:cubicBezTo>
                    <a:cubicBezTo>
                      <a:pt x="1" y="20"/>
                      <a:pt x="3" y="24"/>
                      <a:pt x="3" y="30"/>
                    </a:cubicBezTo>
                    <a:cubicBezTo>
                      <a:pt x="4" y="34"/>
                      <a:pt x="0" y="36"/>
                      <a:pt x="1" y="41"/>
                    </a:cubicBezTo>
                    <a:cubicBezTo>
                      <a:pt x="2" y="47"/>
                      <a:pt x="7" y="47"/>
                      <a:pt x="8" y="49"/>
                    </a:cubicBezTo>
                    <a:cubicBezTo>
                      <a:pt x="8" y="52"/>
                      <a:pt x="10" y="60"/>
                      <a:pt x="10" y="66"/>
                    </a:cubicBezTo>
                    <a:cubicBezTo>
                      <a:pt x="9" y="71"/>
                      <a:pt x="6" y="75"/>
                      <a:pt x="1" y="78"/>
                    </a:cubicBezTo>
                    <a:cubicBezTo>
                      <a:pt x="0" y="80"/>
                      <a:pt x="0" y="81"/>
                      <a:pt x="2" y="82"/>
                    </a:cubicBezTo>
                    <a:cubicBezTo>
                      <a:pt x="5" y="84"/>
                      <a:pt x="9" y="86"/>
                      <a:pt x="11" y="87"/>
                    </a:cubicBezTo>
                    <a:cubicBezTo>
                      <a:pt x="27" y="98"/>
                      <a:pt x="26" y="117"/>
                      <a:pt x="25" y="124"/>
                    </a:cubicBezTo>
                    <a:cubicBezTo>
                      <a:pt x="25" y="124"/>
                      <a:pt x="25" y="124"/>
                      <a:pt x="25" y="124"/>
                    </a:cubicBezTo>
                    <a:cubicBezTo>
                      <a:pt x="25" y="126"/>
                      <a:pt x="25" y="128"/>
                      <a:pt x="25" y="130"/>
                    </a:cubicBezTo>
                    <a:cubicBezTo>
                      <a:pt x="25" y="131"/>
                      <a:pt x="25" y="131"/>
                      <a:pt x="26" y="131"/>
                    </a:cubicBezTo>
                    <a:cubicBezTo>
                      <a:pt x="28" y="131"/>
                      <a:pt x="28" y="131"/>
                      <a:pt x="28" y="131"/>
                    </a:cubicBezTo>
                    <a:cubicBezTo>
                      <a:pt x="83" y="131"/>
                      <a:pt x="83" y="131"/>
                      <a:pt x="83" y="131"/>
                    </a:cubicBezTo>
                    <a:cubicBezTo>
                      <a:pt x="85" y="131"/>
                      <a:pt x="87" y="101"/>
                      <a:pt x="74" y="92"/>
                    </a:cubicBezTo>
                    <a:cubicBezTo>
                      <a:pt x="67" y="88"/>
                      <a:pt x="59" y="83"/>
                      <a:pt x="52" y="80"/>
                    </a:cubicBezTo>
                    <a:cubicBezTo>
                      <a:pt x="45" y="77"/>
                      <a:pt x="42" y="71"/>
                      <a:pt x="41" y="66"/>
                    </a:cubicBezTo>
                    <a:cubicBezTo>
                      <a:pt x="40" y="60"/>
                      <a:pt x="42" y="52"/>
                      <a:pt x="43" y="49"/>
                    </a:cubicBezTo>
                    <a:cubicBezTo>
                      <a:pt x="43" y="47"/>
                      <a:pt x="49" y="47"/>
                      <a:pt x="50" y="41"/>
                    </a:cubicBezTo>
                    <a:cubicBezTo>
                      <a:pt x="50" y="39"/>
                      <a:pt x="50" y="34"/>
                      <a:pt x="47" y="33"/>
                    </a:cubicBezTo>
                    <a:cubicBezTo>
                      <a:pt x="46" y="25"/>
                      <a:pt x="50" y="20"/>
                      <a:pt x="46" y="12"/>
                    </a:cubicBezTo>
                    <a:cubicBezTo>
                      <a:pt x="42" y="4"/>
                      <a:pt x="34" y="0"/>
                      <a:pt x="25" y="0"/>
                    </a:cubicBezTo>
                    <a:close/>
                  </a:path>
                </a:pathLst>
              </a:custGeom>
              <a:noFill/>
              <a:ln w="3175">
                <a:solidFill>
                  <a:srgbClr val="FE5E55">
                    <a:lumMod val="60000"/>
                    <a:lumOff val="40000"/>
                  </a:srgbClr>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0" name="Freeform 7">
                <a:extLst>
                  <a:ext uri="{FF2B5EF4-FFF2-40B4-BE49-F238E27FC236}">
                    <a16:creationId xmlns="" xmlns:a16="http://schemas.microsoft.com/office/drawing/2014/main" id="{EB1EC425-A796-4CD1-A695-C29F52C622A4}"/>
                  </a:ext>
                </a:extLst>
              </p:cNvPr>
              <p:cNvSpPr>
                <a:spLocks noEditPoints="1"/>
              </p:cNvSpPr>
              <p:nvPr/>
            </p:nvSpPr>
            <p:spPr bwMode="auto">
              <a:xfrm>
                <a:off x="1828540" y="4572633"/>
                <a:ext cx="464702" cy="470516"/>
              </a:xfrm>
              <a:custGeom>
                <a:avLst/>
                <a:gdLst>
                  <a:gd name="T0" fmla="*/ 99 w 122"/>
                  <a:gd name="T1" fmla="*/ 20 h 120"/>
                  <a:gd name="T2" fmla="*/ 116 w 122"/>
                  <a:gd name="T3" fmla="*/ 67 h 120"/>
                  <a:gd name="T4" fmla="*/ 109 w 122"/>
                  <a:gd name="T5" fmla="*/ 89 h 120"/>
                  <a:gd name="T6" fmla="*/ 87 w 122"/>
                  <a:gd name="T7" fmla="*/ 95 h 120"/>
                  <a:gd name="T8" fmla="*/ 79 w 122"/>
                  <a:gd name="T9" fmla="*/ 84 h 120"/>
                  <a:gd name="T10" fmla="*/ 38 w 122"/>
                  <a:gd name="T11" fmla="*/ 88 h 120"/>
                  <a:gd name="T12" fmla="*/ 41 w 122"/>
                  <a:gd name="T13" fmla="*/ 56 h 120"/>
                  <a:gd name="T14" fmla="*/ 69 w 122"/>
                  <a:gd name="T15" fmla="*/ 53 h 120"/>
                  <a:gd name="T16" fmla="*/ 71 w 122"/>
                  <a:gd name="T17" fmla="*/ 43 h 120"/>
                  <a:gd name="T18" fmla="*/ 48 w 122"/>
                  <a:gd name="T19" fmla="*/ 41 h 120"/>
                  <a:gd name="T20" fmla="*/ 37 w 122"/>
                  <a:gd name="T21" fmla="*/ 38 h 120"/>
                  <a:gd name="T22" fmla="*/ 61 w 122"/>
                  <a:gd name="T23" fmla="*/ 26 h 120"/>
                  <a:gd name="T24" fmla="*/ 88 w 122"/>
                  <a:gd name="T25" fmla="*/ 46 h 120"/>
                  <a:gd name="T26" fmla="*/ 88 w 122"/>
                  <a:gd name="T27" fmla="*/ 75 h 120"/>
                  <a:gd name="T28" fmla="*/ 95 w 122"/>
                  <a:gd name="T29" fmla="*/ 86 h 120"/>
                  <a:gd name="T30" fmla="*/ 105 w 122"/>
                  <a:gd name="T31" fmla="*/ 76 h 120"/>
                  <a:gd name="T32" fmla="*/ 104 w 122"/>
                  <a:gd name="T33" fmla="*/ 42 h 120"/>
                  <a:gd name="T34" fmla="*/ 61 w 122"/>
                  <a:gd name="T35" fmla="*/ 15 h 120"/>
                  <a:gd name="T36" fmla="*/ 18 w 122"/>
                  <a:gd name="T37" fmla="*/ 42 h 120"/>
                  <a:gd name="T38" fmla="*/ 27 w 122"/>
                  <a:gd name="T39" fmla="*/ 92 h 120"/>
                  <a:gd name="T40" fmla="*/ 71 w 122"/>
                  <a:gd name="T41" fmla="*/ 104 h 120"/>
                  <a:gd name="T42" fmla="*/ 83 w 122"/>
                  <a:gd name="T43" fmla="*/ 105 h 120"/>
                  <a:gd name="T44" fmla="*/ 58 w 122"/>
                  <a:gd name="T45" fmla="*/ 114 h 120"/>
                  <a:gd name="T46" fmla="*/ 10 w 122"/>
                  <a:gd name="T47" fmla="*/ 82 h 120"/>
                  <a:gd name="T48" fmla="*/ 23 w 122"/>
                  <a:gd name="T49" fmla="*/ 20 h 120"/>
                  <a:gd name="T50" fmla="*/ 56 w 122"/>
                  <a:gd name="T51" fmla="*/ 83 h 120"/>
                  <a:gd name="T52" fmla="*/ 73 w 122"/>
                  <a:gd name="T53" fmla="*/ 76 h 120"/>
                  <a:gd name="T54" fmla="*/ 68 w 122"/>
                  <a:gd name="T55" fmla="*/ 63 h 120"/>
                  <a:gd name="T56" fmla="*/ 46 w 122"/>
                  <a:gd name="T57" fmla="*/ 73 h 120"/>
                  <a:gd name="T58" fmla="*/ 61 w 122"/>
                  <a:gd name="T59" fmla="*/ 0 h 120"/>
                  <a:gd name="T60" fmla="*/ 5 w 122"/>
                  <a:gd name="T61" fmla="*/ 34 h 120"/>
                  <a:gd name="T62" fmla="*/ 17 w 122"/>
                  <a:gd name="T63" fmla="*/ 104 h 120"/>
                  <a:gd name="T64" fmla="*/ 73 w 122"/>
                  <a:gd name="T65" fmla="*/ 119 h 120"/>
                  <a:gd name="T66" fmla="*/ 88 w 122"/>
                  <a:gd name="T67" fmla="*/ 101 h 120"/>
                  <a:gd name="T68" fmla="*/ 114 w 122"/>
                  <a:gd name="T69" fmla="*/ 92 h 120"/>
                  <a:gd name="T70" fmla="*/ 122 w 122"/>
                  <a:gd name="T71" fmla="*/ 67 h 120"/>
                  <a:gd name="T72" fmla="*/ 103 w 122"/>
                  <a:gd name="T73" fmla="*/ 15 h 120"/>
                  <a:gd name="T74" fmla="*/ 96 w 122"/>
                  <a:gd name="T75" fmla="*/ 80 h 120"/>
                  <a:gd name="T76" fmla="*/ 94 w 122"/>
                  <a:gd name="T77" fmla="*/ 68 h 120"/>
                  <a:gd name="T78" fmla="*/ 90 w 122"/>
                  <a:gd name="T79" fmla="*/ 33 h 120"/>
                  <a:gd name="T80" fmla="*/ 98 w 122"/>
                  <a:gd name="T81" fmla="*/ 45 h 120"/>
                  <a:gd name="T82" fmla="*/ 99 w 122"/>
                  <a:gd name="T83" fmla="*/ 74 h 120"/>
                  <a:gd name="T84" fmla="*/ 96 w 122"/>
                  <a:gd name="T85" fmla="*/ 80 h 120"/>
                  <a:gd name="T86" fmla="*/ 21 w 122"/>
                  <a:gd name="T87" fmla="*/ 60 h 120"/>
                  <a:gd name="T88" fmla="*/ 32 w 122"/>
                  <a:gd name="T89" fmla="*/ 40 h 120"/>
                  <a:gd name="T90" fmla="*/ 43 w 122"/>
                  <a:gd name="T91" fmla="*/ 48 h 120"/>
                  <a:gd name="T92" fmla="*/ 26 w 122"/>
                  <a:gd name="T93" fmla="*/ 73 h 120"/>
                  <a:gd name="T94" fmla="*/ 50 w 122"/>
                  <a:gd name="T95" fmla="*/ 46 h 120"/>
                  <a:gd name="T96" fmla="*/ 65 w 122"/>
                  <a:gd name="T97" fmla="*/ 46 h 120"/>
                  <a:gd name="T98" fmla="*/ 56 w 122"/>
                  <a:gd name="T99" fmla="*/ 77 h 120"/>
                  <a:gd name="T100" fmla="*/ 53 w 122"/>
                  <a:gd name="T101" fmla="*/ 70 h 120"/>
                  <a:gd name="T102" fmla="*/ 69 w 122"/>
                  <a:gd name="T103" fmla="*/ 70 h 120"/>
                  <a:gd name="T104" fmla="*/ 65 w 122"/>
                  <a:gd name="T105" fmla="*/ 74 h 120"/>
                  <a:gd name="T106" fmla="*/ 56 w 122"/>
                  <a:gd name="T107" fmla="*/ 77 h 120"/>
                  <a:gd name="T108" fmla="*/ 76 w 122"/>
                  <a:gd name="T109" fmla="*/ 94 h 120"/>
                  <a:gd name="T110" fmla="*/ 69 w 122"/>
                  <a:gd name="T111" fmla="*/ 9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2" h="120">
                    <a:moveTo>
                      <a:pt x="61" y="6"/>
                    </a:moveTo>
                    <a:cubicBezTo>
                      <a:pt x="69" y="6"/>
                      <a:pt x="75" y="7"/>
                      <a:pt x="82" y="9"/>
                    </a:cubicBezTo>
                    <a:cubicBezTo>
                      <a:pt x="89" y="12"/>
                      <a:pt x="94" y="15"/>
                      <a:pt x="99" y="20"/>
                    </a:cubicBezTo>
                    <a:cubicBezTo>
                      <a:pt x="104" y="24"/>
                      <a:pt x="109" y="30"/>
                      <a:pt x="112" y="37"/>
                    </a:cubicBezTo>
                    <a:cubicBezTo>
                      <a:pt x="115" y="44"/>
                      <a:pt x="116" y="52"/>
                      <a:pt x="116" y="61"/>
                    </a:cubicBezTo>
                    <a:cubicBezTo>
                      <a:pt x="116" y="63"/>
                      <a:pt x="116" y="64"/>
                      <a:pt x="116" y="67"/>
                    </a:cubicBezTo>
                    <a:cubicBezTo>
                      <a:pt x="116" y="69"/>
                      <a:pt x="115" y="71"/>
                      <a:pt x="115" y="74"/>
                    </a:cubicBezTo>
                    <a:cubicBezTo>
                      <a:pt x="114" y="76"/>
                      <a:pt x="114" y="79"/>
                      <a:pt x="113" y="81"/>
                    </a:cubicBezTo>
                    <a:cubicBezTo>
                      <a:pt x="112" y="84"/>
                      <a:pt x="110" y="86"/>
                      <a:pt x="109" y="89"/>
                    </a:cubicBezTo>
                    <a:cubicBezTo>
                      <a:pt x="107" y="91"/>
                      <a:pt x="105" y="92"/>
                      <a:pt x="102" y="94"/>
                    </a:cubicBezTo>
                    <a:cubicBezTo>
                      <a:pt x="100" y="95"/>
                      <a:pt x="97" y="96"/>
                      <a:pt x="93" y="96"/>
                    </a:cubicBezTo>
                    <a:cubicBezTo>
                      <a:pt x="91" y="96"/>
                      <a:pt x="88" y="95"/>
                      <a:pt x="87" y="95"/>
                    </a:cubicBezTo>
                    <a:cubicBezTo>
                      <a:pt x="85" y="94"/>
                      <a:pt x="83" y="93"/>
                      <a:pt x="82" y="92"/>
                    </a:cubicBezTo>
                    <a:cubicBezTo>
                      <a:pt x="81" y="91"/>
                      <a:pt x="81" y="90"/>
                      <a:pt x="80" y="88"/>
                    </a:cubicBezTo>
                    <a:cubicBezTo>
                      <a:pt x="79" y="87"/>
                      <a:pt x="79" y="86"/>
                      <a:pt x="79" y="84"/>
                    </a:cubicBezTo>
                    <a:cubicBezTo>
                      <a:pt x="76" y="87"/>
                      <a:pt x="72" y="90"/>
                      <a:pt x="68" y="91"/>
                    </a:cubicBezTo>
                    <a:cubicBezTo>
                      <a:pt x="64" y="93"/>
                      <a:pt x="59" y="94"/>
                      <a:pt x="54" y="94"/>
                    </a:cubicBezTo>
                    <a:cubicBezTo>
                      <a:pt x="47" y="94"/>
                      <a:pt x="42" y="92"/>
                      <a:pt x="38" y="88"/>
                    </a:cubicBezTo>
                    <a:cubicBezTo>
                      <a:pt x="34" y="84"/>
                      <a:pt x="32" y="79"/>
                      <a:pt x="32" y="73"/>
                    </a:cubicBezTo>
                    <a:cubicBezTo>
                      <a:pt x="32" y="69"/>
                      <a:pt x="33" y="66"/>
                      <a:pt x="34" y="63"/>
                    </a:cubicBezTo>
                    <a:cubicBezTo>
                      <a:pt x="36" y="60"/>
                      <a:pt x="38" y="58"/>
                      <a:pt x="41" y="56"/>
                    </a:cubicBezTo>
                    <a:cubicBezTo>
                      <a:pt x="43" y="55"/>
                      <a:pt x="46" y="53"/>
                      <a:pt x="49" y="53"/>
                    </a:cubicBezTo>
                    <a:cubicBezTo>
                      <a:pt x="52" y="52"/>
                      <a:pt x="56" y="52"/>
                      <a:pt x="59" y="52"/>
                    </a:cubicBezTo>
                    <a:cubicBezTo>
                      <a:pt x="63" y="52"/>
                      <a:pt x="66" y="52"/>
                      <a:pt x="69" y="53"/>
                    </a:cubicBezTo>
                    <a:cubicBezTo>
                      <a:pt x="71" y="53"/>
                      <a:pt x="73" y="54"/>
                      <a:pt x="75" y="55"/>
                    </a:cubicBezTo>
                    <a:cubicBezTo>
                      <a:pt x="75" y="52"/>
                      <a:pt x="74" y="50"/>
                      <a:pt x="74" y="48"/>
                    </a:cubicBezTo>
                    <a:cubicBezTo>
                      <a:pt x="73" y="46"/>
                      <a:pt x="73" y="45"/>
                      <a:pt x="71" y="43"/>
                    </a:cubicBezTo>
                    <a:cubicBezTo>
                      <a:pt x="70" y="42"/>
                      <a:pt x="69" y="41"/>
                      <a:pt x="67" y="40"/>
                    </a:cubicBezTo>
                    <a:cubicBezTo>
                      <a:pt x="64" y="39"/>
                      <a:pt x="62" y="39"/>
                      <a:pt x="59" y="39"/>
                    </a:cubicBezTo>
                    <a:cubicBezTo>
                      <a:pt x="55" y="39"/>
                      <a:pt x="51" y="40"/>
                      <a:pt x="48" y="41"/>
                    </a:cubicBezTo>
                    <a:cubicBezTo>
                      <a:pt x="47" y="41"/>
                      <a:pt x="46" y="41"/>
                      <a:pt x="46" y="42"/>
                    </a:cubicBezTo>
                    <a:cubicBezTo>
                      <a:pt x="45" y="42"/>
                      <a:pt x="44" y="42"/>
                      <a:pt x="43" y="42"/>
                    </a:cubicBezTo>
                    <a:cubicBezTo>
                      <a:pt x="41" y="42"/>
                      <a:pt x="38" y="41"/>
                      <a:pt x="37" y="38"/>
                    </a:cubicBezTo>
                    <a:cubicBezTo>
                      <a:pt x="37" y="38"/>
                      <a:pt x="37" y="38"/>
                      <a:pt x="37" y="38"/>
                    </a:cubicBezTo>
                    <a:cubicBezTo>
                      <a:pt x="36" y="35"/>
                      <a:pt x="38" y="32"/>
                      <a:pt x="40" y="31"/>
                    </a:cubicBezTo>
                    <a:cubicBezTo>
                      <a:pt x="46" y="28"/>
                      <a:pt x="53" y="26"/>
                      <a:pt x="61" y="26"/>
                    </a:cubicBezTo>
                    <a:cubicBezTo>
                      <a:pt x="68" y="26"/>
                      <a:pt x="73" y="27"/>
                      <a:pt x="76" y="29"/>
                    </a:cubicBezTo>
                    <a:cubicBezTo>
                      <a:pt x="80" y="31"/>
                      <a:pt x="83" y="33"/>
                      <a:pt x="84" y="36"/>
                    </a:cubicBezTo>
                    <a:cubicBezTo>
                      <a:pt x="86" y="39"/>
                      <a:pt x="87" y="43"/>
                      <a:pt x="88" y="46"/>
                    </a:cubicBezTo>
                    <a:cubicBezTo>
                      <a:pt x="88" y="50"/>
                      <a:pt x="88" y="53"/>
                      <a:pt x="88" y="57"/>
                    </a:cubicBezTo>
                    <a:cubicBezTo>
                      <a:pt x="88" y="68"/>
                      <a:pt x="88" y="68"/>
                      <a:pt x="88" y="68"/>
                    </a:cubicBezTo>
                    <a:cubicBezTo>
                      <a:pt x="88" y="71"/>
                      <a:pt x="88" y="73"/>
                      <a:pt x="88" y="75"/>
                    </a:cubicBezTo>
                    <a:cubicBezTo>
                      <a:pt x="89" y="77"/>
                      <a:pt x="89" y="79"/>
                      <a:pt x="89" y="80"/>
                    </a:cubicBezTo>
                    <a:cubicBezTo>
                      <a:pt x="90" y="82"/>
                      <a:pt x="91" y="83"/>
                      <a:pt x="92" y="84"/>
                    </a:cubicBezTo>
                    <a:cubicBezTo>
                      <a:pt x="92" y="85"/>
                      <a:pt x="94" y="86"/>
                      <a:pt x="95" y="86"/>
                    </a:cubicBezTo>
                    <a:cubicBezTo>
                      <a:pt x="96" y="86"/>
                      <a:pt x="96" y="86"/>
                      <a:pt x="96" y="86"/>
                    </a:cubicBezTo>
                    <a:cubicBezTo>
                      <a:pt x="98" y="85"/>
                      <a:pt x="100" y="84"/>
                      <a:pt x="102" y="82"/>
                    </a:cubicBezTo>
                    <a:cubicBezTo>
                      <a:pt x="103" y="81"/>
                      <a:pt x="104" y="78"/>
                      <a:pt x="105" y="76"/>
                    </a:cubicBezTo>
                    <a:cubicBezTo>
                      <a:pt x="106" y="73"/>
                      <a:pt x="106" y="71"/>
                      <a:pt x="106" y="68"/>
                    </a:cubicBezTo>
                    <a:cubicBezTo>
                      <a:pt x="107" y="65"/>
                      <a:pt x="107" y="63"/>
                      <a:pt x="107" y="61"/>
                    </a:cubicBezTo>
                    <a:cubicBezTo>
                      <a:pt x="107" y="54"/>
                      <a:pt x="106" y="48"/>
                      <a:pt x="104" y="42"/>
                    </a:cubicBezTo>
                    <a:cubicBezTo>
                      <a:pt x="101" y="37"/>
                      <a:pt x="98" y="32"/>
                      <a:pt x="94" y="28"/>
                    </a:cubicBezTo>
                    <a:cubicBezTo>
                      <a:pt x="90" y="24"/>
                      <a:pt x="85" y="21"/>
                      <a:pt x="80" y="18"/>
                    </a:cubicBezTo>
                    <a:cubicBezTo>
                      <a:pt x="74" y="16"/>
                      <a:pt x="68" y="15"/>
                      <a:pt x="61" y="15"/>
                    </a:cubicBezTo>
                    <a:cubicBezTo>
                      <a:pt x="54" y="15"/>
                      <a:pt x="48" y="16"/>
                      <a:pt x="42" y="18"/>
                    </a:cubicBezTo>
                    <a:cubicBezTo>
                      <a:pt x="36" y="20"/>
                      <a:pt x="32" y="24"/>
                      <a:pt x="28" y="28"/>
                    </a:cubicBezTo>
                    <a:cubicBezTo>
                      <a:pt x="24" y="32"/>
                      <a:pt x="21" y="36"/>
                      <a:pt x="18" y="42"/>
                    </a:cubicBezTo>
                    <a:cubicBezTo>
                      <a:pt x="16" y="48"/>
                      <a:pt x="15" y="54"/>
                      <a:pt x="15" y="60"/>
                    </a:cubicBezTo>
                    <a:cubicBezTo>
                      <a:pt x="15" y="66"/>
                      <a:pt x="16" y="72"/>
                      <a:pt x="18" y="78"/>
                    </a:cubicBezTo>
                    <a:cubicBezTo>
                      <a:pt x="20" y="83"/>
                      <a:pt x="23" y="88"/>
                      <a:pt x="27" y="92"/>
                    </a:cubicBezTo>
                    <a:cubicBezTo>
                      <a:pt x="31" y="96"/>
                      <a:pt x="35" y="100"/>
                      <a:pt x="41" y="102"/>
                    </a:cubicBezTo>
                    <a:cubicBezTo>
                      <a:pt x="46" y="104"/>
                      <a:pt x="52" y="106"/>
                      <a:pt x="59" y="106"/>
                    </a:cubicBezTo>
                    <a:cubicBezTo>
                      <a:pt x="64" y="106"/>
                      <a:pt x="68" y="105"/>
                      <a:pt x="71" y="104"/>
                    </a:cubicBezTo>
                    <a:cubicBezTo>
                      <a:pt x="73" y="103"/>
                      <a:pt x="75" y="103"/>
                      <a:pt x="77" y="102"/>
                    </a:cubicBezTo>
                    <a:cubicBezTo>
                      <a:pt x="78" y="102"/>
                      <a:pt x="78" y="102"/>
                      <a:pt x="79" y="102"/>
                    </a:cubicBezTo>
                    <a:cubicBezTo>
                      <a:pt x="81" y="102"/>
                      <a:pt x="82" y="103"/>
                      <a:pt x="83" y="105"/>
                    </a:cubicBezTo>
                    <a:cubicBezTo>
                      <a:pt x="84" y="107"/>
                      <a:pt x="82" y="109"/>
                      <a:pt x="80" y="110"/>
                    </a:cubicBezTo>
                    <a:cubicBezTo>
                      <a:pt x="77" y="111"/>
                      <a:pt x="74" y="112"/>
                      <a:pt x="72" y="113"/>
                    </a:cubicBezTo>
                    <a:cubicBezTo>
                      <a:pt x="67" y="114"/>
                      <a:pt x="63" y="114"/>
                      <a:pt x="58" y="114"/>
                    </a:cubicBezTo>
                    <a:cubicBezTo>
                      <a:pt x="51" y="114"/>
                      <a:pt x="44" y="113"/>
                      <a:pt x="38" y="111"/>
                    </a:cubicBezTo>
                    <a:cubicBezTo>
                      <a:pt x="32" y="108"/>
                      <a:pt x="26" y="104"/>
                      <a:pt x="21" y="100"/>
                    </a:cubicBezTo>
                    <a:cubicBezTo>
                      <a:pt x="17" y="95"/>
                      <a:pt x="13" y="89"/>
                      <a:pt x="10" y="82"/>
                    </a:cubicBezTo>
                    <a:cubicBezTo>
                      <a:pt x="7" y="76"/>
                      <a:pt x="6" y="68"/>
                      <a:pt x="6" y="60"/>
                    </a:cubicBezTo>
                    <a:cubicBezTo>
                      <a:pt x="6" y="51"/>
                      <a:pt x="7" y="43"/>
                      <a:pt x="10" y="37"/>
                    </a:cubicBezTo>
                    <a:cubicBezTo>
                      <a:pt x="14" y="30"/>
                      <a:pt x="18" y="24"/>
                      <a:pt x="23" y="20"/>
                    </a:cubicBezTo>
                    <a:cubicBezTo>
                      <a:pt x="28" y="15"/>
                      <a:pt x="34" y="12"/>
                      <a:pt x="40" y="10"/>
                    </a:cubicBezTo>
                    <a:cubicBezTo>
                      <a:pt x="47" y="7"/>
                      <a:pt x="54" y="6"/>
                      <a:pt x="61" y="6"/>
                    </a:cubicBezTo>
                    <a:moveTo>
                      <a:pt x="56" y="83"/>
                    </a:moveTo>
                    <a:cubicBezTo>
                      <a:pt x="58" y="83"/>
                      <a:pt x="59" y="82"/>
                      <a:pt x="62" y="82"/>
                    </a:cubicBezTo>
                    <a:cubicBezTo>
                      <a:pt x="64" y="82"/>
                      <a:pt x="66" y="81"/>
                      <a:pt x="68" y="80"/>
                    </a:cubicBezTo>
                    <a:cubicBezTo>
                      <a:pt x="70" y="79"/>
                      <a:pt x="72" y="78"/>
                      <a:pt x="73" y="76"/>
                    </a:cubicBezTo>
                    <a:cubicBezTo>
                      <a:pt x="74" y="75"/>
                      <a:pt x="75" y="73"/>
                      <a:pt x="75" y="71"/>
                    </a:cubicBezTo>
                    <a:cubicBezTo>
                      <a:pt x="75" y="65"/>
                      <a:pt x="75" y="65"/>
                      <a:pt x="75" y="65"/>
                    </a:cubicBezTo>
                    <a:cubicBezTo>
                      <a:pt x="73" y="65"/>
                      <a:pt x="71" y="64"/>
                      <a:pt x="68" y="63"/>
                    </a:cubicBezTo>
                    <a:cubicBezTo>
                      <a:pt x="65" y="63"/>
                      <a:pt x="62" y="62"/>
                      <a:pt x="59" y="62"/>
                    </a:cubicBezTo>
                    <a:cubicBezTo>
                      <a:pt x="55" y="62"/>
                      <a:pt x="52" y="63"/>
                      <a:pt x="49" y="65"/>
                    </a:cubicBezTo>
                    <a:cubicBezTo>
                      <a:pt x="47" y="67"/>
                      <a:pt x="46" y="69"/>
                      <a:pt x="46" y="73"/>
                    </a:cubicBezTo>
                    <a:cubicBezTo>
                      <a:pt x="46" y="76"/>
                      <a:pt x="46" y="78"/>
                      <a:pt x="48" y="80"/>
                    </a:cubicBezTo>
                    <a:cubicBezTo>
                      <a:pt x="50" y="82"/>
                      <a:pt x="52" y="83"/>
                      <a:pt x="56" y="83"/>
                    </a:cubicBezTo>
                    <a:moveTo>
                      <a:pt x="61" y="0"/>
                    </a:moveTo>
                    <a:cubicBezTo>
                      <a:pt x="53" y="0"/>
                      <a:pt x="46" y="1"/>
                      <a:pt x="38" y="4"/>
                    </a:cubicBezTo>
                    <a:cubicBezTo>
                      <a:pt x="31" y="6"/>
                      <a:pt x="24" y="10"/>
                      <a:pt x="19" y="15"/>
                    </a:cubicBezTo>
                    <a:cubicBezTo>
                      <a:pt x="13" y="20"/>
                      <a:pt x="8" y="27"/>
                      <a:pt x="5" y="34"/>
                    </a:cubicBezTo>
                    <a:cubicBezTo>
                      <a:pt x="2" y="42"/>
                      <a:pt x="0" y="50"/>
                      <a:pt x="0" y="60"/>
                    </a:cubicBezTo>
                    <a:cubicBezTo>
                      <a:pt x="0" y="69"/>
                      <a:pt x="1" y="77"/>
                      <a:pt x="4" y="85"/>
                    </a:cubicBezTo>
                    <a:cubicBezTo>
                      <a:pt x="8" y="92"/>
                      <a:pt x="12" y="99"/>
                      <a:pt x="17" y="104"/>
                    </a:cubicBezTo>
                    <a:cubicBezTo>
                      <a:pt x="22" y="109"/>
                      <a:pt x="29" y="113"/>
                      <a:pt x="36" y="116"/>
                    </a:cubicBezTo>
                    <a:cubicBezTo>
                      <a:pt x="43" y="119"/>
                      <a:pt x="50" y="120"/>
                      <a:pt x="58" y="120"/>
                    </a:cubicBezTo>
                    <a:cubicBezTo>
                      <a:pt x="63" y="120"/>
                      <a:pt x="68" y="120"/>
                      <a:pt x="73" y="119"/>
                    </a:cubicBezTo>
                    <a:cubicBezTo>
                      <a:pt x="76" y="118"/>
                      <a:pt x="79" y="117"/>
                      <a:pt x="82" y="116"/>
                    </a:cubicBezTo>
                    <a:cubicBezTo>
                      <a:pt x="88" y="114"/>
                      <a:pt x="90" y="108"/>
                      <a:pt x="89" y="103"/>
                    </a:cubicBezTo>
                    <a:cubicBezTo>
                      <a:pt x="88" y="102"/>
                      <a:pt x="88" y="102"/>
                      <a:pt x="88" y="101"/>
                    </a:cubicBezTo>
                    <a:cubicBezTo>
                      <a:pt x="90" y="101"/>
                      <a:pt x="91" y="102"/>
                      <a:pt x="93" y="102"/>
                    </a:cubicBezTo>
                    <a:cubicBezTo>
                      <a:pt x="98" y="102"/>
                      <a:pt x="102" y="101"/>
                      <a:pt x="105" y="99"/>
                    </a:cubicBezTo>
                    <a:cubicBezTo>
                      <a:pt x="108" y="97"/>
                      <a:pt x="111" y="95"/>
                      <a:pt x="114" y="92"/>
                    </a:cubicBezTo>
                    <a:cubicBezTo>
                      <a:pt x="116" y="90"/>
                      <a:pt x="117" y="87"/>
                      <a:pt x="118" y="84"/>
                    </a:cubicBezTo>
                    <a:cubicBezTo>
                      <a:pt x="119" y="81"/>
                      <a:pt x="120" y="78"/>
                      <a:pt x="121" y="75"/>
                    </a:cubicBezTo>
                    <a:cubicBezTo>
                      <a:pt x="121" y="72"/>
                      <a:pt x="122" y="70"/>
                      <a:pt x="122" y="67"/>
                    </a:cubicBezTo>
                    <a:cubicBezTo>
                      <a:pt x="122" y="65"/>
                      <a:pt x="122" y="63"/>
                      <a:pt x="122" y="61"/>
                    </a:cubicBezTo>
                    <a:cubicBezTo>
                      <a:pt x="122" y="51"/>
                      <a:pt x="120" y="42"/>
                      <a:pt x="117" y="35"/>
                    </a:cubicBezTo>
                    <a:cubicBezTo>
                      <a:pt x="114" y="27"/>
                      <a:pt x="109" y="20"/>
                      <a:pt x="103" y="15"/>
                    </a:cubicBezTo>
                    <a:cubicBezTo>
                      <a:pt x="98" y="10"/>
                      <a:pt x="91" y="6"/>
                      <a:pt x="84" y="4"/>
                    </a:cubicBezTo>
                    <a:cubicBezTo>
                      <a:pt x="77" y="1"/>
                      <a:pt x="69" y="0"/>
                      <a:pt x="61" y="0"/>
                    </a:cubicBezTo>
                    <a:close/>
                    <a:moveTo>
                      <a:pt x="96" y="80"/>
                    </a:moveTo>
                    <a:cubicBezTo>
                      <a:pt x="95" y="79"/>
                      <a:pt x="95" y="79"/>
                      <a:pt x="95" y="78"/>
                    </a:cubicBezTo>
                    <a:cubicBezTo>
                      <a:pt x="95" y="77"/>
                      <a:pt x="95" y="76"/>
                      <a:pt x="94" y="74"/>
                    </a:cubicBezTo>
                    <a:cubicBezTo>
                      <a:pt x="94" y="72"/>
                      <a:pt x="94" y="70"/>
                      <a:pt x="94" y="68"/>
                    </a:cubicBezTo>
                    <a:cubicBezTo>
                      <a:pt x="94" y="57"/>
                      <a:pt x="94" y="57"/>
                      <a:pt x="94" y="57"/>
                    </a:cubicBezTo>
                    <a:cubicBezTo>
                      <a:pt x="94" y="53"/>
                      <a:pt x="94" y="50"/>
                      <a:pt x="94" y="46"/>
                    </a:cubicBezTo>
                    <a:cubicBezTo>
                      <a:pt x="93" y="41"/>
                      <a:pt x="92" y="37"/>
                      <a:pt x="90" y="33"/>
                    </a:cubicBezTo>
                    <a:cubicBezTo>
                      <a:pt x="89" y="32"/>
                      <a:pt x="87" y="30"/>
                      <a:pt x="86" y="29"/>
                    </a:cubicBezTo>
                    <a:cubicBezTo>
                      <a:pt x="87" y="30"/>
                      <a:pt x="89" y="31"/>
                      <a:pt x="90" y="32"/>
                    </a:cubicBezTo>
                    <a:cubicBezTo>
                      <a:pt x="93" y="36"/>
                      <a:pt x="96" y="40"/>
                      <a:pt x="98" y="45"/>
                    </a:cubicBezTo>
                    <a:cubicBezTo>
                      <a:pt x="100" y="50"/>
                      <a:pt x="101" y="55"/>
                      <a:pt x="101" y="61"/>
                    </a:cubicBezTo>
                    <a:cubicBezTo>
                      <a:pt x="101" y="62"/>
                      <a:pt x="101" y="65"/>
                      <a:pt x="100" y="67"/>
                    </a:cubicBezTo>
                    <a:cubicBezTo>
                      <a:pt x="100" y="70"/>
                      <a:pt x="100" y="72"/>
                      <a:pt x="99" y="74"/>
                    </a:cubicBezTo>
                    <a:cubicBezTo>
                      <a:pt x="99" y="76"/>
                      <a:pt x="98" y="78"/>
                      <a:pt x="97" y="79"/>
                    </a:cubicBezTo>
                    <a:cubicBezTo>
                      <a:pt x="96" y="79"/>
                      <a:pt x="96" y="80"/>
                      <a:pt x="96" y="80"/>
                    </a:cubicBezTo>
                    <a:cubicBezTo>
                      <a:pt x="96" y="80"/>
                      <a:pt x="96" y="80"/>
                      <a:pt x="96" y="80"/>
                    </a:cubicBezTo>
                    <a:close/>
                    <a:moveTo>
                      <a:pt x="28" y="84"/>
                    </a:moveTo>
                    <a:cubicBezTo>
                      <a:pt x="26" y="81"/>
                      <a:pt x="25" y="79"/>
                      <a:pt x="24" y="76"/>
                    </a:cubicBezTo>
                    <a:cubicBezTo>
                      <a:pt x="22" y="71"/>
                      <a:pt x="21" y="66"/>
                      <a:pt x="21" y="60"/>
                    </a:cubicBezTo>
                    <a:cubicBezTo>
                      <a:pt x="21" y="54"/>
                      <a:pt x="22" y="49"/>
                      <a:pt x="24" y="44"/>
                    </a:cubicBezTo>
                    <a:cubicBezTo>
                      <a:pt x="26" y="40"/>
                      <a:pt x="28" y="36"/>
                      <a:pt x="32" y="32"/>
                    </a:cubicBezTo>
                    <a:cubicBezTo>
                      <a:pt x="31" y="35"/>
                      <a:pt x="31" y="37"/>
                      <a:pt x="32" y="40"/>
                    </a:cubicBezTo>
                    <a:cubicBezTo>
                      <a:pt x="32" y="40"/>
                      <a:pt x="32" y="40"/>
                      <a:pt x="32" y="40"/>
                    </a:cubicBezTo>
                    <a:cubicBezTo>
                      <a:pt x="33" y="45"/>
                      <a:pt x="38" y="48"/>
                      <a:pt x="43" y="48"/>
                    </a:cubicBezTo>
                    <a:cubicBezTo>
                      <a:pt x="43" y="48"/>
                      <a:pt x="43" y="48"/>
                      <a:pt x="43" y="48"/>
                    </a:cubicBezTo>
                    <a:cubicBezTo>
                      <a:pt x="41" y="49"/>
                      <a:pt x="39" y="50"/>
                      <a:pt x="37" y="51"/>
                    </a:cubicBezTo>
                    <a:cubicBezTo>
                      <a:pt x="34" y="54"/>
                      <a:pt x="31" y="56"/>
                      <a:pt x="29" y="60"/>
                    </a:cubicBezTo>
                    <a:cubicBezTo>
                      <a:pt x="27" y="64"/>
                      <a:pt x="26" y="68"/>
                      <a:pt x="26" y="73"/>
                    </a:cubicBezTo>
                    <a:cubicBezTo>
                      <a:pt x="26" y="77"/>
                      <a:pt x="27" y="80"/>
                      <a:pt x="28" y="84"/>
                    </a:cubicBezTo>
                    <a:close/>
                    <a:moveTo>
                      <a:pt x="49" y="47"/>
                    </a:moveTo>
                    <a:cubicBezTo>
                      <a:pt x="49" y="46"/>
                      <a:pt x="50" y="46"/>
                      <a:pt x="50" y="46"/>
                    </a:cubicBezTo>
                    <a:cubicBezTo>
                      <a:pt x="52" y="45"/>
                      <a:pt x="55" y="45"/>
                      <a:pt x="59" y="45"/>
                    </a:cubicBezTo>
                    <a:cubicBezTo>
                      <a:pt x="62" y="45"/>
                      <a:pt x="63" y="45"/>
                      <a:pt x="64" y="46"/>
                    </a:cubicBezTo>
                    <a:cubicBezTo>
                      <a:pt x="65" y="46"/>
                      <a:pt x="65" y="46"/>
                      <a:pt x="65" y="46"/>
                    </a:cubicBezTo>
                    <a:cubicBezTo>
                      <a:pt x="63" y="46"/>
                      <a:pt x="61" y="46"/>
                      <a:pt x="59" y="46"/>
                    </a:cubicBezTo>
                    <a:cubicBezTo>
                      <a:pt x="56" y="46"/>
                      <a:pt x="52" y="46"/>
                      <a:pt x="49" y="47"/>
                    </a:cubicBezTo>
                    <a:close/>
                    <a:moveTo>
                      <a:pt x="56" y="77"/>
                    </a:moveTo>
                    <a:cubicBezTo>
                      <a:pt x="54" y="77"/>
                      <a:pt x="53" y="76"/>
                      <a:pt x="52" y="76"/>
                    </a:cubicBezTo>
                    <a:cubicBezTo>
                      <a:pt x="52" y="75"/>
                      <a:pt x="52" y="74"/>
                      <a:pt x="52" y="73"/>
                    </a:cubicBezTo>
                    <a:cubicBezTo>
                      <a:pt x="52" y="70"/>
                      <a:pt x="52" y="70"/>
                      <a:pt x="53" y="70"/>
                    </a:cubicBezTo>
                    <a:cubicBezTo>
                      <a:pt x="54" y="69"/>
                      <a:pt x="55" y="68"/>
                      <a:pt x="59" y="68"/>
                    </a:cubicBezTo>
                    <a:cubicBezTo>
                      <a:pt x="62" y="68"/>
                      <a:pt x="64" y="69"/>
                      <a:pt x="67" y="69"/>
                    </a:cubicBezTo>
                    <a:cubicBezTo>
                      <a:pt x="67" y="69"/>
                      <a:pt x="68" y="69"/>
                      <a:pt x="69" y="70"/>
                    </a:cubicBezTo>
                    <a:cubicBezTo>
                      <a:pt x="69" y="71"/>
                      <a:pt x="69" y="71"/>
                      <a:pt x="69" y="71"/>
                    </a:cubicBezTo>
                    <a:cubicBezTo>
                      <a:pt x="69" y="71"/>
                      <a:pt x="68" y="72"/>
                      <a:pt x="68" y="72"/>
                    </a:cubicBezTo>
                    <a:cubicBezTo>
                      <a:pt x="67" y="73"/>
                      <a:pt x="67" y="74"/>
                      <a:pt x="65" y="74"/>
                    </a:cubicBezTo>
                    <a:cubicBezTo>
                      <a:pt x="65" y="74"/>
                      <a:pt x="65" y="74"/>
                      <a:pt x="65" y="75"/>
                    </a:cubicBezTo>
                    <a:cubicBezTo>
                      <a:pt x="64" y="75"/>
                      <a:pt x="62" y="76"/>
                      <a:pt x="61" y="76"/>
                    </a:cubicBezTo>
                    <a:cubicBezTo>
                      <a:pt x="59" y="76"/>
                      <a:pt x="57" y="77"/>
                      <a:pt x="56" y="77"/>
                    </a:cubicBezTo>
                    <a:close/>
                    <a:moveTo>
                      <a:pt x="59" y="100"/>
                    </a:moveTo>
                    <a:cubicBezTo>
                      <a:pt x="63" y="99"/>
                      <a:pt x="67" y="98"/>
                      <a:pt x="70" y="97"/>
                    </a:cubicBezTo>
                    <a:cubicBezTo>
                      <a:pt x="72" y="96"/>
                      <a:pt x="74" y="95"/>
                      <a:pt x="76" y="94"/>
                    </a:cubicBezTo>
                    <a:cubicBezTo>
                      <a:pt x="77" y="95"/>
                      <a:pt x="77" y="95"/>
                      <a:pt x="78" y="96"/>
                    </a:cubicBezTo>
                    <a:cubicBezTo>
                      <a:pt x="77" y="96"/>
                      <a:pt x="76" y="96"/>
                      <a:pt x="75" y="96"/>
                    </a:cubicBezTo>
                    <a:cubicBezTo>
                      <a:pt x="73" y="97"/>
                      <a:pt x="71" y="98"/>
                      <a:pt x="69" y="98"/>
                    </a:cubicBezTo>
                    <a:cubicBezTo>
                      <a:pt x="67" y="99"/>
                      <a:pt x="63" y="100"/>
                      <a:pt x="59" y="100"/>
                    </a:cubicBezTo>
                    <a:close/>
                  </a:path>
                </a:pathLst>
              </a:custGeom>
              <a:noFill/>
              <a:ln w="3175">
                <a:solidFill>
                  <a:srgbClr val="FE5E55">
                    <a:lumMod val="60000"/>
                    <a:lumOff val="40000"/>
                  </a:srgbClr>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1" name="Freeform 8">
                <a:extLst>
                  <a:ext uri="{FF2B5EF4-FFF2-40B4-BE49-F238E27FC236}">
                    <a16:creationId xmlns="" xmlns:a16="http://schemas.microsoft.com/office/drawing/2014/main" id="{32CE6405-27E5-48F4-ABE8-AA1EE8015C52}"/>
                  </a:ext>
                </a:extLst>
              </p:cNvPr>
              <p:cNvSpPr>
                <a:spLocks noEditPoints="1"/>
              </p:cNvSpPr>
              <p:nvPr/>
            </p:nvSpPr>
            <p:spPr bwMode="auto">
              <a:xfrm>
                <a:off x="1425362" y="4956617"/>
                <a:ext cx="345582" cy="381280"/>
              </a:xfrm>
              <a:custGeom>
                <a:avLst/>
                <a:gdLst>
                  <a:gd name="T0" fmla="*/ 86 w 91"/>
                  <a:gd name="T1" fmla="*/ 40 h 97"/>
                  <a:gd name="T2" fmla="*/ 71 w 91"/>
                  <a:gd name="T3" fmla="*/ 40 h 97"/>
                  <a:gd name="T4" fmla="*/ 67 w 91"/>
                  <a:gd name="T5" fmla="*/ 56 h 97"/>
                  <a:gd name="T6" fmla="*/ 79 w 91"/>
                  <a:gd name="T7" fmla="*/ 56 h 97"/>
                  <a:gd name="T8" fmla="*/ 85 w 91"/>
                  <a:gd name="T9" fmla="*/ 62 h 97"/>
                  <a:gd name="T10" fmla="*/ 85 w 91"/>
                  <a:gd name="T11" fmla="*/ 66 h 97"/>
                  <a:gd name="T12" fmla="*/ 79 w 91"/>
                  <a:gd name="T13" fmla="*/ 72 h 97"/>
                  <a:gd name="T14" fmla="*/ 63 w 91"/>
                  <a:gd name="T15" fmla="*/ 72 h 97"/>
                  <a:gd name="T16" fmla="*/ 58 w 91"/>
                  <a:gd name="T17" fmla="*/ 91 h 97"/>
                  <a:gd name="T18" fmla="*/ 52 w 91"/>
                  <a:gd name="T19" fmla="*/ 97 h 97"/>
                  <a:gd name="T20" fmla="*/ 48 w 91"/>
                  <a:gd name="T21" fmla="*/ 97 h 97"/>
                  <a:gd name="T22" fmla="*/ 42 w 91"/>
                  <a:gd name="T23" fmla="*/ 88 h 97"/>
                  <a:gd name="T24" fmla="*/ 46 w 91"/>
                  <a:gd name="T25" fmla="*/ 72 h 97"/>
                  <a:gd name="T26" fmla="*/ 33 w 91"/>
                  <a:gd name="T27" fmla="*/ 72 h 97"/>
                  <a:gd name="T28" fmla="*/ 29 w 91"/>
                  <a:gd name="T29" fmla="*/ 91 h 97"/>
                  <a:gd name="T30" fmla="*/ 22 w 91"/>
                  <a:gd name="T31" fmla="*/ 97 h 97"/>
                  <a:gd name="T32" fmla="*/ 18 w 91"/>
                  <a:gd name="T33" fmla="*/ 97 h 97"/>
                  <a:gd name="T34" fmla="*/ 12 w 91"/>
                  <a:gd name="T35" fmla="*/ 88 h 97"/>
                  <a:gd name="T36" fmla="*/ 16 w 91"/>
                  <a:gd name="T37" fmla="*/ 72 h 97"/>
                  <a:gd name="T38" fmla="*/ 6 w 91"/>
                  <a:gd name="T39" fmla="*/ 72 h 97"/>
                  <a:gd name="T40" fmla="*/ 0 w 91"/>
                  <a:gd name="T41" fmla="*/ 67 h 97"/>
                  <a:gd name="T42" fmla="*/ 0 w 91"/>
                  <a:gd name="T43" fmla="*/ 62 h 97"/>
                  <a:gd name="T44" fmla="*/ 6 w 91"/>
                  <a:gd name="T45" fmla="*/ 56 h 97"/>
                  <a:gd name="T46" fmla="*/ 20 w 91"/>
                  <a:gd name="T47" fmla="*/ 56 h 97"/>
                  <a:gd name="T48" fmla="*/ 23 w 91"/>
                  <a:gd name="T49" fmla="*/ 40 h 97"/>
                  <a:gd name="T50" fmla="*/ 13 w 91"/>
                  <a:gd name="T51" fmla="*/ 40 h 97"/>
                  <a:gd name="T52" fmla="*/ 7 w 91"/>
                  <a:gd name="T53" fmla="*/ 35 h 97"/>
                  <a:gd name="T54" fmla="*/ 7 w 91"/>
                  <a:gd name="T55" fmla="*/ 31 h 97"/>
                  <a:gd name="T56" fmla="*/ 13 w 91"/>
                  <a:gd name="T57" fmla="*/ 25 h 97"/>
                  <a:gd name="T58" fmla="*/ 24 w 91"/>
                  <a:gd name="T59" fmla="*/ 25 h 97"/>
                  <a:gd name="T60" fmla="*/ 28 w 91"/>
                  <a:gd name="T61" fmla="*/ 22 h 97"/>
                  <a:gd name="T62" fmla="*/ 32 w 91"/>
                  <a:gd name="T63" fmla="*/ 5 h 97"/>
                  <a:gd name="T64" fmla="*/ 38 w 91"/>
                  <a:gd name="T65" fmla="*/ 0 h 97"/>
                  <a:gd name="T66" fmla="*/ 43 w 91"/>
                  <a:gd name="T67" fmla="*/ 0 h 97"/>
                  <a:gd name="T68" fmla="*/ 49 w 91"/>
                  <a:gd name="T69" fmla="*/ 8 h 97"/>
                  <a:gd name="T70" fmla="*/ 46 w 91"/>
                  <a:gd name="T71" fmla="*/ 20 h 97"/>
                  <a:gd name="T72" fmla="*/ 50 w 91"/>
                  <a:gd name="T73" fmla="*/ 25 h 97"/>
                  <a:gd name="T74" fmla="*/ 54 w 91"/>
                  <a:gd name="T75" fmla="*/ 25 h 97"/>
                  <a:gd name="T76" fmla="*/ 58 w 91"/>
                  <a:gd name="T77" fmla="*/ 22 h 97"/>
                  <a:gd name="T78" fmla="*/ 62 w 91"/>
                  <a:gd name="T79" fmla="*/ 5 h 97"/>
                  <a:gd name="T80" fmla="*/ 68 w 91"/>
                  <a:gd name="T81" fmla="*/ 0 h 97"/>
                  <a:gd name="T82" fmla="*/ 72 w 91"/>
                  <a:gd name="T83" fmla="*/ 0 h 97"/>
                  <a:gd name="T84" fmla="*/ 79 w 91"/>
                  <a:gd name="T85" fmla="*/ 8 h 97"/>
                  <a:gd name="T86" fmla="*/ 76 w 91"/>
                  <a:gd name="T87" fmla="*/ 20 h 97"/>
                  <a:gd name="T88" fmla="*/ 80 w 91"/>
                  <a:gd name="T89" fmla="*/ 25 h 97"/>
                  <a:gd name="T90" fmla="*/ 86 w 91"/>
                  <a:gd name="T91" fmla="*/ 25 h 97"/>
                  <a:gd name="T92" fmla="*/ 91 w 91"/>
                  <a:gd name="T93" fmla="*/ 31 h 97"/>
                  <a:gd name="T94" fmla="*/ 91 w 91"/>
                  <a:gd name="T95" fmla="*/ 35 h 97"/>
                  <a:gd name="T96" fmla="*/ 86 w 91"/>
                  <a:gd name="T97" fmla="*/ 40 h 97"/>
                  <a:gd name="T98" fmla="*/ 50 w 91"/>
                  <a:gd name="T99" fmla="*/ 53 h 97"/>
                  <a:gd name="T100" fmla="*/ 52 w 91"/>
                  <a:gd name="T101" fmla="*/ 45 h 97"/>
                  <a:gd name="T102" fmla="*/ 49 w 91"/>
                  <a:gd name="T103" fmla="*/ 40 h 97"/>
                  <a:gd name="T104" fmla="*/ 44 w 91"/>
                  <a:gd name="T105" fmla="*/ 40 h 97"/>
                  <a:gd name="T106" fmla="*/ 40 w 91"/>
                  <a:gd name="T107" fmla="*/ 43 h 97"/>
                  <a:gd name="T108" fmla="*/ 38 w 91"/>
                  <a:gd name="T109" fmla="*/ 52 h 97"/>
                  <a:gd name="T110" fmla="*/ 42 w 91"/>
                  <a:gd name="T111" fmla="*/ 56 h 97"/>
                  <a:gd name="T112" fmla="*/ 47 w 91"/>
                  <a:gd name="T113" fmla="*/ 56 h 97"/>
                  <a:gd name="T114" fmla="*/ 50 w 91"/>
                  <a:gd name="T115" fmla="*/ 5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1" h="97">
                    <a:moveTo>
                      <a:pt x="86" y="40"/>
                    </a:moveTo>
                    <a:cubicBezTo>
                      <a:pt x="71" y="40"/>
                      <a:pt x="71" y="40"/>
                      <a:pt x="71" y="40"/>
                    </a:cubicBezTo>
                    <a:cubicBezTo>
                      <a:pt x="67" y="56"/>
                      <a:pt x="67" y="56"/>
                      <a:pt x="67" y="56"/>
                    </a:cubicBezTo>
                    <a:cubicBezTo>
                      <a:pt x="79" y="56"/>
                      <a:pt x="79" y="56"/>
                      <a:pt x="79" y="56"/>
                    </a:cubicBezTo>
                    <a:cubicBezTo>
                      <a:pt x="82" y="56"/>
                      <a:pt x="85" y="59"/>
                      <a:pt x="85" y="62"/>
                    </a:cubicBezTo>
                    <a:cubicBezTo>
                      <a:pt x="85" y="66"/>
                      <a:pt x="85" y="66"/>
                      <a:pt x="85" y="66"/>
                    </a:cubicBezTo>
                    <a:cubicBezTo>
                      <a:pt x="85" y="69"/>
                      <a:pt x="82" y="72"/>
                      <a:pt x="79" y="72"/>
                    </a:cubicBezTo>
                    <a:cubicBezTo>
                      <a:pt x="63" y="72"/>
                      <a:pt x="63" y="72"/>
                      <a:pt x="63" y="72"/>
                    </a:cubicBezTo>
                    <a:cubicBezTo>
                      <a:pt x="58" y="91"/>
                      <a:pt x="58" y="91"/>
                      <a:pt x="58" y="91"/>
                    </a:cubicBezTo>
                    <a:cubicBezTo>
                      <a:pt x="58" y="94"/>
                      <a:pt x="55" y="97"/>
                      <a:pt x="52" y="97"/>
                    </a:cubicBezTo>
                    <a:cubicBezTo>
                      <a:pt x="48" y="97"/>
                      <a:pt x="48" y="97"/>
                      <a:pt x="48" y="97"/>
                    </a:cubicBezTo>
                    <a:cubicBezTo>
                      <a:pt x="44" y="97"/>
                      <a:pt x="41" y="92"/>
                      <a:pt x="42" y="88"/>
                    </a:cubicBezTo>
                    <a:cubicBezTo>
                      <a:pt x="46" y="72"/>
                      <a:pt x="46" y="72"/>
                      <a:pt x="46" y="72"/>
                    </a:cubicBezTo>
                    <a:cubicBezTo>
                      <a:pt x="33" y="72"/>
                      <a:pt x="33" y="72"/>
                      <a:pt x="33" y="72"/>
                    </a:cubicBezTo>
                    <a:cubicBezTo>
                      <a:pt x="29" y="91"/>
                      <a:pt x="29" y="91"/>
                      <a:pt x="29" y="91"/>
                    </a:cubicBezTo>
                    <a:cubicBezTo>
                      <a:pt x="28" y="94"/>
                      <a:pt x="25" y="97"/>
                      <a:pt x="22" y="97"/>
                    </a:cubicBezTo>
                    <a:cubicBezTo>
                      <a:pt x="18" y="97"/>
                      <a:pt x="18" y="97"/>
                      <a:pt x="18" y="97"/>
                    </a:cubicBezTo>
                    <a:cubicBezTo>
                      <a:pt x="14" y="97"/>
                      <a:pt x="11" y="92"/>
                      <a:pt x="12" y="88"/>
                    </a:cubicBezTo>
                    <a:cubicBezTo>
                      <a:pt x="16" y="72"/>
                      <a:pt x="16" y="72"/>
                      <a:pt x="16" y="72"/>
                    </a:cubicBezTo>
                    <a:cubicBezTo>
                      <a:pt x="6" y="72"/>
                      <a:pt x="6" y="72"/>
                      <a:pt x="6" y="72"/>
                    </a:cubicBezTo>
                    <a:cubicBezTo>
                      <a:pt x="3" y="72"/>
                      <a:pt x="0" y="70"/>
                      <a:pt x="0" y="67"/>
                    </a:cubicBezTo>
                    <a:cubicBezTo>
                      <a:pt x="0" y="62"/>
                      <a:pt x="0" y="62"/>
                      <a:pt x="0" y="62"/>
                    </a:cubicBezTo>
                    <a:cubicBezTo>
                      <a:pt x="0" y="58"/>
                      <a:pt x="3" y="56"/>
                      <a:pt x="6" y="56"/>
                    </a:cubicBezTo>
                    <a:cubicBezTo>
                      <a:pt x="20" y="56"/>
                      <a:pt x="20" y="56"/>
                      <a:pt x="20" y="56"/>
                    </a:cubicBezTo>
                    <a:cubicBezTo>
                      <a:pt x="23" y="40"/>
                      <a:pt x="23" y="40"/>
                      <a:pt x="23" y="40"/>
                    </a:cubicBezTo>
                    <a:cubicBezTo>
                      <a:pt x="13" y="40"/>
                      <a:pt x="13" y="40"/>
                      <a:pt x="13" y="40"/>
                    </a:cubicBezTo>
                    <a:cubicBezTo>
                      <a:pt x="10" y="40"/>
                      <a:pt x="7" y="38"/>
                      <a:pt x="7" y="35"/>
                    </a:cubicBezTo>
                    <a:cubicBezTo>
                      <a:pt x="7" y="31"/>
                      <a:pt x="7" y="31"/>
                      <a:pt x="7" y="31"/>
                    </a:cubicBezTo>
                    <a:cubicBezTo>
                      <a:pt x="7" y="28"/>
                      <a:pt x="10" y="25"/>
                      <a:pt x="13" y="25"/>
                    </a:cubicBezTo>
                    <a:cubicBezTo>
                      <a:pt x="24" y="25"/>
                      <a:pt x="24" y="25"/>
                      <a:pt x="24" y="25"/>
                    </a:cubicBezTo>
                    <a:cubicBezTo>
                      <a:pt x="26" y="25"/>
                      <a:pt x="27" y="24"/>
                      <a:pt x="28" y="22"/>
                    </a:cubicBezTo>
                    <a:cubicBezTo>
                      <a:pt x="32" y="5"/>
                      <a:pt x="32" y="5"/>
                      <a:pt x="32" y="5"/>
                    </a:cubicBezTo>
                    <a:cubicBezTo>
                      <a:pt x="33" y="2"/>
                      <a:pt x="35" y="0"/>
                      <a:pt x="38" y="0"/>
                    </a:cubicBezTo>
                    <a:cubicBezTo>
                      <a:pt x="43" y="0"/>
                      <a:pt x="43" y="0"/>
                      <a:pt x="43" y="0"/>
                    </a:cubicBezTo>
                    <a:cubicBezTo>
                      <a:pt x="47" y="0"/>
                      <a:pt x="50" y="4"/>
                      <a:pt x="49" y="8"/>
                    </a:cubicBezTo>
                    <a:cubicBezTo>
                      <a:pt x="46" y="20"/>
                      <a:pt x="46" y="20"/>
                      <a:pt x="46" y="20"/>
                    </a:cubicBezTo>
                    <a:cubicBezTo>
                      <a:pt x="45" y="23"/>
                      <a:pt x="47" y="25"/>
                      <a:pt x="50" y="25"/>
                    </a:cubicBezTo>
                    <a:cubicBezTo>
                      <a:pt x="54" y="25"/>
                      <a:pt x="54" y="25"/>
                      <a:pt x="54" y="25"/>
                    </a:cubicBezTo>
                    <a:cubicBezTo>
                      <a:pt x="56" y="25"/>
                      <a:pt x="57" y="24"/>
                      <a:pt x="58" y="22"/>
                    </a:cubicBezTo>
                    <a:cubicBezTo>
                      <a:pt x="62" y="5"/>
                      <a:pt x="62" y="5"/>
                      <a:pt x="62" y="5"/>
                    </a:cubicBezTo>
                    <a:cubicBezTo>
                      <a:pt x="63" y="2"/>
                      <a:pt x="65" y="0"/>
                      <a:pt x="68" y="0"/>
                    </a:cubicBezTo>
                    <a:cubicBezTo>
                      <a:pt x="72" y="0"/>
                      <a:pt x="72" y="0"/>
                      <a:pt x="72" y="0"/>
                    </a:cubicBezTo>
                    <a:cubicBezTo>
                      <a:pt x="77" y="0"/>
                      <a:pt x="80" y="4"/>
                      <a:pt x="79" y="8"/>
                    </a:cubicBezTo>
                    <a:cubicBezTo>
                      <a:pt x="76" y="20"/>
                      <a:pt x="76" y="20"/>
                      <a:pt x="76" y="20"/>
                    </a:cubicBezTo>
                    <a:cubicBezTo>
                      <a:pt x="75" y="23"/>
                      <a:pt x="77" y="25"/>
                      <a:pt x="80" y="25"/>
                    </a:cubicBezTo>
                    <a:cubicBezTo>
                      <a:pt x="86" y="25"/>
                      <a:pt x="86" y="25"/>
                      <a:pt x="86" y="25"/>
                    </a:cubicBezTo>
                    <a:cubicBezTo>
                      <a:pt x="89" y="25"/>
                      <a:pt x="91" y="28"/>
                      <a:pt x="91" y="31"/>
                    </a:cubicBezTo>
                    <a:cubicBezTo>
                      <a:pt x="91" y="35"/>
                      <a:pt x="91" y="35"/>
                      <a:pt x="91" y="35"/>
                    </a:cubicBezTo>
                    <a:cubicBezTo>
                      <a:pt x="91" y="38"/>
                      <a:pt x="89" y="40"/>
                      <a:pt x="86" y="40"/>
                    </a:cubicBezTo>
                    <a:close/>
                    <a:moveTo>
                      <a:pt x="50" y="53"/>
                    </a:moveTo>
                    <a:cubicBezTo>
                      <a:pt x="52" y="45"/>
                      <a:pt x="52" y="45"/>
                      <a:pt x="52" y="45"/>
                    </a:cubicBezTo>
                    <a:cubicBezTo>
                      <a:pt x="53" y="42"/>
                      <a:pt x="51" y="40"/>
                      <a:pt x="49" y="40"/>
                    </a:cubicBezTo>
                    <a:cubicBezTo>
                      <a:pt x="44" y="40"/>
                      <a:pt x="44" y="40"/>
                      <a:pt x="44" y="40"/>
                    </a:cubicBezTo>
                    <a:cubicBezTo>
                      <a:pt x="42" y="40"/>
                      <a:pt x="40" y="41"/>
                      <a:pt x="40" y="43"/>
                    </a:cubicBezTo>
                    <a:cubicBezTo>
                      <a:pt x="38" y="52"/>
                      <a:pt x="38" y="52"/>
                      <a:pt x="38" y="52"/>
                    </a:cubicBezTo>
                    <a:cubicBezTo>
                      <a:pt x="38" y="54"/>
                      <a:pt x="39" y="56"/>
                      <a:pt x="42" y="56"/>
                    </a:cubicBezTo>
                    <a:cubicBezTo>
                      <a:pt x="47" y="56"/>
                      <a:pt x="47" y="56"/>
                      <a:pt x="47" y="56"/>
                    </a:cubicBezTo>
                    <a:cubicBezTo>
                      <a:pt x="48" y="56"/>
                      <a:pt x="50" y="55"/>
                      <a:pt x="50" y="53"/>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2" name="Freeform 9">
                <a:extLst>
                  <a:ext uri="{FF2B5EF4-FFF2-40B4-BE49-F238E27FC236}">
                    <a16:creationId xmlns="" xmlns:a16="http://schemas.microsoft.com/office/drawing/2014/main" id="{06C6BDC5-E38F-4778-BB6F-6637FEE8946B}"/>
                  </a:ext>
                </a:extLst>
              </p:cNvPr>
              <p:cNvSpPr>
                <a:spLocks/>
              </p:cNvSpPr>
              <p:nvPr/>
            </p:nvSpPr>
            <p:spPr bwMode="auto">
              <a:xfrm>
                <a:off x="3361404" y="1664359"/>
                <a:ext cx="536699" cy="164951"/>
              </a:xfrm>
              <a:custGeom>
                <a:avLst/>
                <a:gdLst>
                  <a:gd name="T0" fmla="*/ 80 w 141"/>
                  <a:gd name="T1" fmla="*/ 2 h 42"/>
                  <a:gd name="T2" fmla="*/ 98 w 141"/>
                  <a:gd name="T3" fmla="*/ 5 h 42"/>
                  <a:gd name="T4" fmla="*/ 125 w 141"/>
                  <a:gd name="T5" fmla="*/ 17 h 42"/>
                  <a:gd name="T6" fmla="*/ 136 w 141"/>
                  <a:gd name="T7" fmla="*/ 25 h 42"/>
                  <a:gd name="T8" fmla="*/ 134 w 141"/>
                  <a:gd name="T9" fmla="*/ 37 h 42"/>
                  <a:gd name="T10" fmla="*/ 122 w 141"/>
                  <a:gd name="T11" fmla="*/ 38 h 42"/>
                  <a:gd name="T12" fmla="*/ 50 w 141"/>
                  <a:gd name="T13" fmla="*/ 23 h 42"/>
                  <a:gd name="T14" fmla="*/ 29 w 141"/>
                  <a:gd name="T15" fmla="*/ 31 h 42"/>
                  <a:gd name="T16" fmla="*/ 17 w 141"/>
                  <a:gd name="T17" fmla="*/ 40 h 42"/>
                  <a:gd name="T18" fmla="*/ 6 w 141"/>
                  <a:gd name="T19" fmla="*/ 39 h 42"/>
                  <a:gd name="T20" fmla="*/ 2 w 141"/>
                  <a:gd name="T21" fmla="*/ 35 h 42"/>
                  <a:gd name="T22" fmla="*/ 3 w 141"/>
                  <a:gd name="T23" fmla="*/ 26 h 42"/>
                  <a:gd name="T24" fmla="*/ 3 w 141"/>
                  <a:gd name="T25" fmla="*/ 26 h 42"/>
                  <a:gd name="T26" fmla="*/ 80 w 141"/>
                  <a:gd name="T27"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1" h="42">
                    <a:moveTo>
                      <a:pt x="80" y="2"/>
                    </a:moveTo>
                    <a:cubicBezTo>
                      <a:pt x="86" y="3"/>
                      <a:pt x="92" y="4"/>
                      <a:pt x="98" y="5"/>
                    </a:cubicBezTo>
                    <a:cubicBezTo>
                      <a:pt x="107" y="8"/>
                      <a:pt x="117" y="12"/>
                      <a:pt x="125" y="17"/>
                    </a:cubicBezTo>
                    <a:cubicBezTo>
                      <a:pt x="130" y="20"/>
                      <a:pt x="132" y="22"/>
                      <a:pt x="136" y="25"/>
                    </a:cubicBezTo>
                    <a:cubicBezTo>
                      <a:pt x="141" y="30"/>
                      <a:pt x="139" y="33"/>
                      <a:pt x="134" y="37"/>
                    </a:cubicBezTo>
                    <a:cubicBezTo>
                      <a:pt x="131" y="40"/>
                      <a:pt x="126" y="41"/>
                      <a:pt x="122" y="38"/>
                    </a:cubicBezTo>
                    <a:cubicBezTo>
                      <a:pt x="102" y="22"/>
                      <a:pt x="75" y="16"/>
                      <a:pt x="50" y="23"/>
                    </a:cubicBezTo>
                    <a:cubicBezTo>
                      <a:pt x="43" y="24"/>
                      <a:pt x="35" y="27"/>
                      <a:pt x="29" y="31"/>
                    </a:cubicBezTo>
                    <a:cubicBezTo>
                      <a:pt x="24" y="34"/>
                      <a:pt x="21" y="37"/>
                      <a:pt x="17" y="40"/>
                    </a:cubicBezTo>
                    <a:cubicBezTo>
                      <a:pt x="14" y="42"/>
                      <a:pt x="9" y="42"/>
                      <a:pt x="6" y="39"/>
                    </a:cubicBezTo>
                    <a:cubicBezTo>
                      <a:pt x="5" y="38"/>
                      <a:pt x="4" y="36"/>
                      <a:pt x="2" y="35"/>
                    </a:cubicBezTo>
                    <a:cubicBezTo>
                      <a:pt x="0" y="32"/>
                      <a:pt x="1" y="28"/>
                      <a:pt x="3" y="26"/>
                    </a:cubicBezTo>
                    <a:cubicBezTo>
                      <a:pt x="3" y="26"/>
                      <a:pt x="3" y="26"/>
                      <a:pt x="3" y="26"/>
                    </a:cubicBezTo>
                    <a:cubicBezTo>
                      <a:pt x="24" y="7"/>
                      <a:pt x="52" y="0"/>
                      <a:pt x="80" y="2"/>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3" name="Freeform 10">
                <a:extLst>
                  <a:ext uri="{FF2B5EF4-FFF2-40B4-BE49-F238E27FC236}">
                    <a16:creationId xmlns="" xmlns:a16="http://schemas.microsoft.com/office/drawing/2014/main" id="{EE892AFB-0E0F-42BA-8F4F-B8DB6C7B1635}"/>
                  </a:ext>
                </a:extLst>
              </p:cNvPr>
              <p:cNvSpPr>
                <a:spLocks/>
              </p:cNvSpPr>
              <p:nvPr/>
            </p:nvSpPr>
            <p:spPr bwMode="auto">
              <a:xfrm>
                <a:off x="3551212" y="1923954"/>
                <a:ext cx="157083" cy="152782"/>
              </a:xfrm>
              <a:custGeom>
                <a:avLst/>
                <a:gdLst>
                  <a:gd name="T0" fmla="*/ 18 w 41"/>
                  <a:gd name="T1" fmla="*/ 39 h 39"/>
                  <a:gd name="T2" fmla="*/ 4 w 41"/>
                  <a:gd name="T3" fmla="*/ 29 h 39"/>
                  <a:gd name="T4" fmla="*/ 14 w 41"/>
                  <a:gd name="T5" fmla="*/ 4 h 39"/>
                  <a:gd name="T6" fmla="*/ 38 w 41"/>
                  <a:gd name="T7" fmla="*/ 16 h 39"/>
                  <a:gd name="T8" fmla="*/ 29 w 41"/>
                  <a:gd name="T9" fmla="*/ 37 h 39"/>
                  <a:gd name="T10" fmla="*/ 18 w 41"/>
                  <a:gd name="T11" fmla="*/ 39 h 39"/>
                </a:gdLst>
                <a:ahLst/>
                <a:cxnLst>
                  <a:cxn ang="0">
                    <a:pos x="T0" y="T1"/>
                  </a:cxn>
                  <a:cxn ang="0">
                    <a:pos x="T2" y="T3"/>
                  </a:cxn>
                  <a:cxn ang="0">
                    <a:pos x="T4" y="T5"/>
                  </a:cxn>
                  <a:cxn ang="0">
                    <a:pos x="T6" y="T7"/>
                  </a:cxn>
                  <a:cxn ang="0">
                    <a:pos x="T8" y="T9"/>
                  </a:cxn>
                  <a:cxn ang="0">
                    <a:pos x="T10" y="T11"/>
                  </a:cxn>
                </a:cxnLst>
                <a:rect l="0" t="0" r="r" b="b"/>
                <a:pathLst>
                  <a:path w="41" h="39">
                    <a:moveTo>
                      <a:pt x="18" y="39"/>
                    </a:moveTo>
                    <a:cubicBezTo>
                      <a:pt x="12" y="38"/>
                      <a:pt x="7" y="35"/>
                      <a:pt x="4" y="29"/>
                    </a:cubicBezTo>
                    <a:cubicBezTo>
                      <a:pt x="0" y="19"/>
                      <a:pt x="4" y="8"/>
                      <a:pt x="14" y="4"/>
                    </a:cubicBezTo>
                    <a:cubicBezTo>
                      <a:pt x="24" y="0"/>
                      <a:pt x="35" y="6"/>
                      <a:pt x="38" y="16"/>
                    </a:cubicBezTo>
                    <a:cubicBezTo>
                      <a:pt x="41" y="24"/>
                      <a:pt x="36" y="33"/>
                      <a:pt x="29" y="37"/>
                    </a:cubicBezTo>
                    <a:cubicBezTo>
                      <a:pt x="25" y="39"/>
                      <a:pt x="22" y="39"/>
                      <a:pt x="18" y="39"/>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4" name="Freeform 11">
                <a:extLst>
                  <a:ext uri="{FF2B5EF4-FFF2-40B4-BE49-F238E27FC236}">
                    <a16:creationId xmlns="" xmlns:a16="http://schemas.microsoft.com/office/drawing/2014/main" id="{5790A718-67C2-41E2-9AA8-22BEA58BCADA}"/>
                  </a:ext>
                </a:extLst>
              </p:cNvPr>
              <p:cNvSpPr>
                <a:spLocks/>
              </p:cNvSpPr>
              <p:nvPr/>
            </p:nvSpPr>
            <p:spPr bwMode="auto">
              <a:xfrm>
                <a:off x="3433400" y="1790100"/>
                <a:ext cx="392706" cy="133853"/>
              </a:xfrm>
              <a:custGeom>
                <a:avLst/>
                <a:gdLst>
                  <a:gd name="T0" fmla="*/ 52 w 103"/>
                  <a:gd name="T1" fmla="*/ 0 h 34"/>
                  <a:gd name="T2" fmla="*/ 99 w 103"/>
                  <a:gd name="T3" fmla="*/ 17 h 34"/>
                  <a:gd name="T4" fmla="*/ 101 w 103"/>
                  <a:gd name="T5" fmla="*/ 23 h 34"/>
                  <a:gd name="T6" fmla="*/ 93 w 103"/>
                  <a:gd name="T7" fmla="*/ 32 h 34"/>
                  <a:gd name="T8" fmla="*/ 84 w 103"/>
                  <a:gd name="T9" fmla="*/ 30 h 34"/>
                  <a:gd name="T10" fmla="*/ 46 w 103"/>
                  <a:gd name="T11" fmla="*/ 19 h 34"/>
                  <a:gd name="T12" fmla="*/ 16 w 103"/>
                  <a:gd name="T13" fmla="*/ 31 h 34"/>
                  <a:gd name="T14" fmla="*/ 9 w 103"/>
                  <a:gd name="T15" fmla="*/ 31 h 34"/>
                  <a:gd name="T16" fmla="*/ 3 w 103"/>
                  <a:gd name="T17" fmla="*/ 25 h 34"/>
                  <a:gd name="T18" fmla="*/ 3 w 103"/>
                  <a:gd name="T19" fmla="*/ 19 h 34"/>
                  <a:gd name="T20" fmla="*/ 52 w 103"/>
                  <a:gd name="T2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34">
                    <a:moveTo>
                      <a:pt x="52" y="0"/>
                    </a:moveTo>
                    <a:cubicBezTo>
                      <a:pt x="70" y="1"/>
                      <a:pt x="85" y="5"/>
                      <a:pt x="99" y="17"/>
                    </a:cubicBezTo>
                    <a:cubicBezTo>
                      <a:pt x="101" y="19"/>
                      <a:pt x="103" y="21"/>
                      <a:pt x="101" y="23"/>
                    </a:cubicBezTo>
                    <a:cubicBezTo>
                      <a:pt x="97" y="28"/>
                      <a:pt x="96" y="29"/>
                      <a:pt x="93" y="32"/>
                    </a:cubicBezTo>
                    <a:cubicBezTo>
                      <a:pt x="89" y="34"/>
                      <a:pt x="85" y="31"/>
                      <a:pt x="84" y="30"/>
                    </a:cubicBezTo>
                    <a:cubicBezTo>
                      <a:pt x="72" y="20"/>
                      <a:pt x="62" y="17"/>
                      <a:pt x="46" y="19"/>
                    </a:cubicBezTo>
                    <a:cubicBezTo>
                      <a:pt x="35" y="20"/>
                      <a:pt x="25" y="24"/>
                      <a:pt x="16" y="31"/>
                    </a:cubicBezTo>
                    <a:cubicBezTo>
                      <a:pt x="14" y="33"/>
                      <a:pt x="11" y="33"/>
                      <a:pt x="9" y="31"/>
                    </a:cubicBezTo>
                    <a:cubicBezTo>
                      <a:pt x="7" y="28"/>
                      <a:pt x="5" y="27"/>
                      <a:pt x="3" y="25"/>
                    </a:cubicBezTo>
                    <a:cubicBezTo>
                      <a:pt x="1" y="23"/>
                      <a:pt x="0" y="21"/>
                      <a:pt x="3" y="19"/>
                    </a:cubicBezTo>
                    <a:cubicBezTo>
                      <a:pt x="17" y="6"/>
                      <a:pt x="32" y="1"/>
                      <a:pt x="52" y="0"/>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5" name="Freeform 12">
                <a:extLst>
                  <a:ext uri="{FF2B5EF4-FFF2-40B4-BE49-F238E27FC236}">
                    <a16:creationId xmlns="" xmlns:a16="http://schemas.microsoft.com/office/drawing/2014/main" id="{14B0DF60-AF96-45C1-A859-1DC38C9F9357}"/>
                  </a:ext>
                </a:extLst>
              </p:cNvPr>
              <p:cNvSpPr>
                <a:spLocks/>
              </p:cNvSpPr>
              <p:nvPr/>
            </p:nvSpPr>
            <p:spPr bwMode="auto">
              <a:xfrm>
                <a:off x="3932137" y="3336853"/>
                <a:ext cx="155773" cy="156839"/>
              </a:xfrm>
              <a:custGeom>
                <a:avLst/>
                <a:gdLst>
                  <a:gd name="T0" fmla="*/ 0 w 41"/>
                  <a:gd name="T1" fmla="*/ 20 h 40"/>
                  <a:gd name="T2" fmla="*/ 22 w 41"/>
                  <a:gd name="T3" fmla="*/ 0 h 40"/>
                  <a:gd name="T4" fmla="*/ 41 w 41"/>
                  <a:gd name="T5" fmla="*/ 19 h 40"/>
                  <a:gd name="T6" fmla="*/ 21 w 41"/>
                  <a:gd name="T7" fmla="*/ 40 h 40"/>
                  <a:gd name="T8" fmla="*/ 0 w 41"/>
                  <a:gd name="T9" fmla="*/ 20 h 40"/>
                </a:gdLst>
                <a:ahLst/>
                <a:cxnLst>
                  <a:cxn ang="0">
                    <a:pos x="T0" y="T1"/>
                  </a:cxn>
                  <a:cxn ang="0">
                    <a:pos x="T2" y="T3"/>
                  </a:cxn>
                  <a:cxn ang="0">
                    <a:pos x="T4" y="T5"/>
                  </a:cxn>
                  <a:cxn ang="0">
                    <a:pos x="T6" y="T7"/>
                  </a:cxn>
                  <a:cxn ang="0">
                    <a:pos x="T8" y="T9"/>
                  </a:cxn>
                </a:cxnLst>
                <a:rect l="0" t="0" r="r" b="b"/>
                <a:pathLst>
                  <a:path w="41" h="40">
                    <a:moveTo>
                      <a:pt x="0" y="20"/>
                    </a:moveTo>
                    <a:cubicBezTo>
                      <a:pt x="0" y="9"/>
                      <a:pt x="12" y="0"/>
                      <a:pt x="22" y="0"/>
                    </a:cubicBezTo>
                    <a:cubicBezTo>
                      <a:pt x="32" y="0"/>
                      <a:pt x="41" y="9"/>
                      <a:pt x="41" y="19"/>
                    </a:cubicBezTo>
                    <a:cubicBezTo>
                      <a:pt x="41" y="29"/>
                      <a:pt x="31" y="40"/>
                      <a:pt x="21" y="40"/>
                    </a:cubicBezTo>
                    <a:cubicBezTo>
                      <a:pt x="11" y="40"/>
                      <a:pt x="0" y="30"/>
                      <a:pt x="0" y="20"/>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6" name="Freeform 13">
                <a:extLst>
                  <a:ext uri="{FF2B5EF4-FFF2-40B4-BE49-F238E27FC236}">
                    <a16:creationId xmlns="" xmlns:a16="http://schemas.microsoft.com/office/drawing/2014/main" id="{E640CA59-ACD6-49B8-9FD8-B5EFCEE49565}"/>
                  </a:ext>
                </a:extLst>
              </p:cNvPr>
              <p:cNvSpPr>
                <a:spLocks/>
              </p:cNvSpPr>
              <p:nvPr/>
            </p:nvSpPr>
            <p:spPr bwMode="auto">
              <a:xfrm>
                <a:off x="4141580" y="3143509"/>
                <a:ext cx="151846" cy="158190"/>
              </a:xfrm>
              <a:custGeom>
                <a:avLst/>
                <a:gdLst>
                  <a:gd name="T0" fmla="*/ 1 w 40"/>
                  <a:gd name="T1" fmla="*/ 18 h 40"/>
                  <a:gd name="T2" fmla="*/ 22 w 40"/>
                  <a:gd name="T3" fmla="*/ 1 h 40"/>
                  <a:gd name="T4" fmla="*/ 39 w 40"/>
                  <a:gd name="T5" fmla="*/ 22 h 40"/>
                  <a:gd name="T6" fmla="*/ 19 w 40"/>
                  <a:gd name="T7" fmla="*/ 39 h 40"/>
                  <a:gd name="T8" fmla="*/ 1 w 40"/>
                  <a:gd name="T9" fmla="*/ 18 h 40"/>
                </a:gdLst>
                <a:ahLst/>
                <a:cxnLst>
                  <a:cxn ang="0">
                    <a:pos x="T0" y="T1"/>
                  </a:cxn>
                  <a:cxn ang="0">
                    <a:pos x="T2" y="T3"/>
                  </a:cxn>
                  <a:cxn ang="0">
                    <a:pos x="T4" y="T5"/>
                  </a:cxn>
                  <a:cxn ang="0">
                    <a:pos x="T6" y="T7"/>
                  </a:cxn>
                  <a:cxn ang="0">
                    <a:pos x="T8" y="T9"/>
                  </a:cxn>
                </a:cxnLst>
                <a:rect l="0" t="0" r="r" b="b"/>
                <a:pathLst>
                  <a:path w="40" h="40">
                    <a:moveTo>
                      <a:pt x="1" y="18"/>
                    </a:moveTo>
                    <a:cubicBezTo>
                      <a:pt x="3" y="8"/>
                      <a:pt x="12" y="0"/>
                      <a:pt x="22" y="1"/>
                    </a:cubicBezTo>
                    <a:cubicBezTo>
                      <a:pt x="33" y="2"/>
                      <a:pt x="40" y="11"/>
                      <a:pt x="39" y="22"/>
                    </a:cubicBezTo>
                    <a:cubicBezTo>
                      <a:pt x="38" y="32"/>
                      <a:pt x="29" y="40"/>
                      <a:pt x="19" y="39"/>
                    </a:cubicBezTo>
                    <a:cubicBezTo>
                      <a:pt x="8" y="38"/>
                      <a:pt x="0" y="29"/>
                      <a:pt x="1" y="18"/>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7" name="Line 14">
                <a:extLst>
                  <a:ext uri="{FF2B5EF4-FFF2-40B4-BE49-F238E27FC236}">
                    <a16:creationId xmlns="" xmlns:a16="http://schemas.microsoft.com/office/drawing/2014/main" id="{B3FB9470-73FF-42C3-A50E-111A038E8153}"/>
                  </a:ext>
                </a:extLst>
              </p:cNvPr>
              <p:cNvSpPr>
                <a:spLocks noChangeShapeType="1"/>
              </p:cNvSpPr>
              <p:nvPr/>
            </p:nvSpPr>
            <p:spPr bwMode="auto">
              <a:xfrm flipH="1">
                <a:off x="4080057" y="3293587"/>
                <a:ext cx="107340" cy="89236"/>
              </a:xfrm>
              <a:prstGeom prst="line">
                <a:avLst/>
              </a:prstGeom>
              <a:solidFill>
                <a:sysClr val="window" lastClr="FFFFFF"/>
              </a:solidFill>
              <a:ln w="3175" cap="flat">
                <a:solidFill>
                  <a:srgbClr val="FE5E55">
                    <a:lumMod val="60000"/>
                    <a:lumOff val="40000"/>
                  </a:srgbClr>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8" name="Line 15">
                <a:extLst>
                  <a:ext uri="{FF2B5EF4-FFF2-40B4-BE49-F238E27FC236}">
                    <a16:creationId xmlns="" xmlns:a16="http://schemas.microsoft.com/office/drawing/2014/main" id="{394BA071-DCCE-4D51-AB2E-7E0ED9688FFF}"/>
                  </a:ext>
                </a:extLst>
              </p:cNvPr>
              <p:cNvSpPr>
                <a:spLocks noChangeShapeType="1"/>
              </p:cNvSpPr>
              <p:nvPr/>
            </p:nvSpPr>
            <p:spPr bwMode="auto">
              <a:xfrm flipV="1">
                <a:off x="4034241" y="3242209"/>
                <a:ext cx="115194" cy="94644"/>
              </a:xfrm>
              <a:prstGeom prst="line">
                <a:avLst/>
              </a:prstGeom>
              <a:solidFill>
                <a:sysClr val="window" lastClr="FFFFFF"/>
              </a:solidFill>
              <a:ln w="3175" cap="flat">
                <a:solidFill>
                  <a:srgbClr val="FE5E55">
                    <a:lumMod val="60000"/>
                    <a:lumOff val="40000"/>
                  </a:srgbClr>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69" name="Freeform 16">
                <a:extLst>
                  <a:ext uri="{FF2B5EF4-FFF2-40B4-BE49-F238E27FC236}">
                    <a16:creationId xmlns="" xmlns:a16="http://schemas.microsoft.com/office/drawing/2014/main" id="{C22D0ED8-4F7F-4BE7-AE1C-3837B4BAEC9C}"/>
                  </a:ext>
                </a:extLst>
              </p:cNvPr>
              <p:cNvSpPr>
                <a:spLocks/>
              </p:cNvSpPr>
              <p:nvPr/>
            </p:nvSpPr>
            <p:spPr bwMode="auto">
              <a:xfrm>
                <a:off x="4141580" y="3512620"/>
                <a:ext cx="163627" cy="164951"/>
              </a:xfrm>
              <a:custGeom>
                <a:avLst/>
                <a:gdLst>
                  <a:gd name="T0" fmla="*/ 1 w 43"/>
                  <a:gd name="T1" fmla="*/ 22 h 42"/>
                  <a:gd name="T2" fmla="*/ 24 w 43"/>
                  <a:gd name="T3" fmla="*/ 41 h 42"/>
                  <a:gd name="T4" fmla="*/ 42 w 43"/>
                  <a:gd name="T5" fmla="*/ 19 h 42"/>
                  <a:gd name="T6" fmla="*/ 19 w 43"/>
                  <a:gd name="T7" fmla="*/ 1 h 42"/>
                  <a:gd name="T8" fmla="*/ 1 w 43"/>
                  <a:gd name="T9" fmla="*/ 22 h 42"/>
                </a:gdLst>
                <a:ahLst/>
                <a:cxnLst>
                  <a:cxn ang="0">
                    <a:pos x="T0" y="T1"/>
                  </a:cxn>
                  <a:cxn ang="0">
                    <a:pos x="T2" y="T3"/>
                  </a:cxn>
                  <a:cxn ang="0">
                    <a:pos x="T4" y="T5"/>
                  </a:cxn>
                  <a:cxn ang="0">
                    <a:pos x="T6" y="T7"/>
                  </a:cxn>
                  <a:cxn ang="0">
                    <a:pos x="T8" y="T9"/>
                  </a:cxn>
                </a:cxnLst>
                <a:rect l="0" t="0" r="r" b="b"/>
                <a:pathLst>
                  <a:path w="43" h="42">
                    <a:moveTo>
                      <a:pt x="1" y="22"/>
                    </a:moveTo>
                    <a:cubicBezTo>
                      <a:pt x="3" y="32"/>
                      <a:pt x="13" y="42"/>
                      <a:pt x="24" y="41"/>
                    </a:cubicBezTo>
                    <a:cubicBezTo>
                      <a:pt x="34" y="40"/>
                      <a:pt x="43" y="29"/>
                      <a:pt x="42" y="19"/>
                    </a:cubicBezTo>
                    <a:cubicBezTo>
                      <a:pt x="41" y="8"/>
                      <a:pt x="29" y="0"/>
                      <a:pt x="19" y="1"/>
                    </a:cubicBezTo>
                    <a:cubicBezTo>
                      <a:pt x="8" y="2"/>
                      <a:pt x="0" y="11"/>
                      <a:pt x="1" y="22"/>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0" name="Line 17">
                <a:extLst>
                  <a:ext uri="{FF2B5EF4-FFF2-40B4-BE49-F238E27FC236}">
                    <a16:creationId xmlns="" xmlns:a16="http://schemas.microsoft.com/office/drawing/2014/main" id="{8F4B9690-4404-45B8-8B9F-A549E3EA3EDF}"/>
                  </a:ext>
                </a:extLst>
              </p:cNvPr>
              <p:cNvSpPr>
                <a:spLocks noChangeShapeType="1"/>
              </p:cNvSpPr>
              <p:nvPr/>
            </p:nvSpPr>
            <p:spPr bwMode="auto">
              <a:xfrm flipH="1" flipV="1">
                <a:off x="4083983" y="3430145"/>
                <a:ext cx="107340" cy="90587"/>
              </a:xfrm>
              <a:prstGeom prst="line">
                <a:avLst/>
              </a:prstGeom>
              <a:solidFill>
                <a:sysClr val="window" lastClr="FFFFFF"/>
              </a:solidFill>
              <a:ln w="3175" cap="flat">
                <a:solidFill>
                  <a:srgbClr val="FE5E55">
                    <a:lumMod val="60000"/>
                    <a:lumOff val="40000"/>
                  </a:srgbClr>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1" name="Line 18">
                <a:extLst>
                  <a:ext uri="{FF2B5EF4-FFF2-40B4-BE49-F238E27FC236}">
                    <a16:creationId xmlns="" xmlns:a16="http://schemas.microsoft.com/office/drawing/2014/main" id="{9B227261-B200-456A-8948-7759580FFAED}"/>
                  </a:ext>
                </a:extLst>
              </p:cNvPr>
              <p:cNvSpPr>
                <a:spLocks noChangeShapeType="1"/>
              </p:cNvSpPr>
              <p:nvPr/>
            </p:nvSpPr>
            <p:spPr bwMode="auto">
              <a:xfrm>
                <a:off x="4042095" y="3481523"/>
                <a:ext cx="99486" cy="86532"/>
              </a:xfrm>
              <a:prstGeom prst="line">
                <a:avLst/>
              </a:prstGeom>
              <a:solidFill>
                <a:sysClr val="window" lastClr="FFFFFF"/>
              </a:solidFill>
              <a:ln w="3175" cap="flat">
                <a:solidFill>
                  <a:srgbClr val="FE5E55">
                    <a:lumMod val="60000"/>
                    <a:lumOff val="40000"/>
                  </a:srgbClr>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2" name="Freeform 19">
                <a:extLst>
                  <a:ext uri="{FF2B5EF4-FFF2-40B4-BE49-F238E27FC236}">
                    <a16:creationId xmlns="" xmlns:a16="http://schemas.microsoft.com/office/drawing/2014/main" id="{6EF5F30D-EA8B-47F8-9815-DB29733D361B}"/>
                  </a:ext>
                </a:extLst>
              </p:cNvPr>
              <p:cNvSpPr>
                <a:spLocks/>
              </p:cNvSpPr>
              <p:nvPr/>
            </p:nvSpPr>
            <p:spPr bwMode="auto">
              <a:xfrm>
                <a:off x="2041911" y="1546729"/>
                <a:ext cx="277512" cy="459699"/>
              </a:xfrm>
              <a:custGeom>
                <a:avLst/>
                <a:gdLst>
                  <a:gd name="T0" fmla="*/ 49 w 73"/>
                  <a:gd name="T1" fmla="*/ 45 h 117"/>
                  <a:gd name="T2" fmla="*/ 57 w 73"/>
                  <a:gd name="T3" fmla="*/ 36 h 117"/>
                  <a:gd name="T4" fmla="*/ 61 w 73"/>
                  <a:gd name="T5" fmla="*/ 24 h 117"/>
                  <a:gd name="T6" fmla="*/ 37 w 73"/>
                  <a:gd name="T7" fmla="*/ 0 h 117"/>
                  <a:gd name="T8" fmla="*/ 13 w 73"/>
                  <a:gd name="T9" fmla="*/ 24 h 117"/>
                  <a:gd name="T10" fmla="*/ 18 w 73"/>
                  <a:gd name="T11" fmla="*/ 39 h 117"/>
                  <a:gd name="T12" fmla="*/ 24 w 73"/>
                  <a:gd name="T13" fmla="*/ 44 h 117"/>
                  <a:gd name="T14" fmla="*/ 30 w 73"/>
                  <a:gd name="T15" fmla="*/ 49 h 117"/>
                  <a:gd name="T16" fmla="*/ 30 w 73"/>
                  <a:gd name="T17" fmla="*/ 54 h 117"/>
                  <a:gd name="T18" fmla="*/ 28 w 73"/>
                  <a:gd name="T19" fmla="*/ 58 h 117"/>
                  <a:gd name="T20" fmla="*/ 25 w 73"/>
                  <a:gd name="T21" fmla="*/ 60 h 117"/>
                  <a:gd name="T22" fmla="*/ 10 w 73"/>
                  <a:gd name="T23" fmla="*/ 60 h 117"/>
                  <a:gd name="T24" fmla="*/ 5 w 73"/>
                  <a:gd name="T25" fmla="*/ 63 h 117"/>
                  <a:gd name="T26" fmla="*/ 0 w 73"/>
                  <a:gd name="T27" fmla="*/ 74 h 117"/>
                  <a:gd name="T28" fmla="*/ 0 w 73"/>
                  <a:gd name="T29" fmla="*/ 107 h 117"/>
                  <a:gd name="T30" fmla="*/ 9 w 73"/>
                  <a:gd name="T31" fmla="*/ 117 h 117"/>
                  <a:gd name="T32" fmla="*/ 56 w 73"/>
                  <a:gd name="T33" fmla="*/ 117 h 117"/>
                  <a:gd name="T34" fmla="*/ 73 w 73"/>
                  <a:gd name="T35" fmla="*/ 105 h 117"/>
                  <a:gd name="T36" fmla="*/ 73 w 73"/>
                  <a:gd name="T37" fmla="*/ 74 h 117"/>
                  <a:gd name="T38" fmla="*/ 68 w 73"/>
                  <a:gd name="T39" fmla="*/ 63 h 117"/>
                  <a:gd name="T40" fmla="*/ 62 w 73"/>
                  <a:gd name="T41" fmla="*/ 60 h 117"/>
                  <a:gd name="T42" fmla="*/ 48 w 73"/>
                  <a:gd name="T43" fmla="*/ 60 h 117"/>
                  <a:gd name="T44" fmla="*/ 45 w 73"/>
                  <a:gd name="T45" fmla="*/ 58 h 117"/>
                  <a:gd name="T46" fmla="*/ 43 w 73"/>
                  <a:gd name="T47" fmla="*/ 55 h 117"/>
                  <a:gd name="T48" fmla="*/ 49 w 73"/>
                  <a:gd name="T49" fmla="*/ 45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3" h="117">
                    <a:moveTo>
                      <a:pt x="49" y="45"/>
                    </a:moveTo>
                    <a:cubicBezTo>
                      <a:pt x="52" y="42"/>
                      <a:pt x="55" y="40"/>
                      <a:pt x="57" y="36"/>
                    </a:cubicBezTo>
                    <a:cubicBezTo>
                      <a:pt x="59" y="33"/>
                      <a:pt x="61" y="28"/>
                      <a:pt x="61" y="24"/>
                    </a:cubicBezTo>
                    <a:cubicBezTo>
                      <a:pt x="61" y="11"/>
                      <a:pt x="50" y="0"/>
                      <a:pt x="37" y="0"/>
                    </a:cubicBezTo>
                    <a:cubicBezTo>
                      <a:pt x="24" y="0"/>
                      <a:pt x="13" y="11"/>
                      <a:pt x="13" y="24"/>
                    </a:cubicBezTo>
                    <a:cubicBezTo>
                      <a:pt x="13" y="29"/>
                      <a:pt x="15" y="35"/>
                      <a:pt x="18" y="39"/>
                    </a:cubicBezTo>
                    <a:cubicBezTo>
                      <a:pt x="20" y="41"/>
                      <a:pt x="22" y="43"/>
                      <a:pt x="24" y="44"/>
                    </a:cubicBezTo>
                    <a:cubicBezTo>
                      <a:pt x="27" y="46"/>
                      <a:pt x="29" y="46"/>
                      <a:pt x="30" y="49"/>
                    </a:cubicBezTo>
                    <a:cubicBezTo>
                      <a:pt x="31" y="51"/>
                      <a:pt x="31" y="52"/>
                      <a:pt x="30" y="54"/>
                    </a:cubicBezTo>
                    <a:cubicBezTo>
                      <a:pt x="30" y="56"/>
                      <a:pt x="30" y="57"/>
                      <a:pt x="28" y="58"/>
                    </a:cubicBezTo>
                    <a:cubicBezTo>
                      <a:pt x="27" y="59"/>
                      <a:pt x="26" y="60"/>
                      <a:pt x="25" y="60"/>
                    </a:cubicBezTo>
                    <a:cubicBezTo>
                      <a:pt x="22" y="60"/>
                      <a:pt x="12" y="59"/>
                      <a:pt x="10" y="60"/>
                    </a:cubicBezTo>
                    <a:cubicBezTo>
                      <a:pt x="8" y="61"/>
                      <a:pt x="6" y="62"/>
                      <a:pt x="5" y="63"/>
                    </a:cubicBezTo>
                    <a:cubicBezTo>
                      <a:pt x="2" y="66"/>
                      <a:pt x="0" y="70"/>
                      <a:pt x="0" y="74"/>
                    </a:cubicBezTo>
                    <a:cubicBezTo>
                      <a:pt x="0" y="74"/>
                      <a:pt x="0" y="107"/>
                      <a:pt x="0" y="107"/>
                    </a:cubicBezTo>
                    <a:cubicBezTo>
                      <a:pt x="0" y="113"/>
                      <a:pt x="4" y="117"/>
                      <a:pt x="9" y="117"/>
                    </a:cubicBezTo>
                    <a:cubicBezTo>
                      <a:pt x="56" y="117"/>
                      <a:pt x="56" y="117"/>
                      <a:pt x="56" y="117"/>
                    </a:cubicBezTo>
                    <a:cubicBezTo>
                      <a:pt x="71" y="117"/>
                      <a:pt x="73" y="110"/>
                      <a:pt x="73" y="105"/>
                    </a:cubicBezTo>
                    <a:cubicBezTo>
                      <a:pt x="73" y="105"/>
                      <a:pt x="73" y="74"/>
                      <a:pt x="73" y="74"/>
                    </a:cubicBezTo>
                    <a:cubicBezTo>
                      <a:pt x="73" y="70"/>
                      <a:pt x="71" y="66"/>
                      <a:pt x="68" y="63"/>
                    </a:cubicBezTo>
                    <a:cubicBezTo>
                      <a:pt x="66" y="61"/>
                      <a:pt x="64" y="60"/>
                      <a:pt x="62" y="60"/>
                    </a:cubicBezTo>
                    <a:cubicBezTo>
                      <a:pt x="57" y="59"/>
                      <a:pt x="53" y="60"/>
                      <a:pt x="48" y="60"/>
                    </a:cubicBezTo>
                    <a:cubicBezTo>
                      <a:pt x="47" y="60"/>
                      <a:pt x="45" y="59"/>
                      <a:pt x="45" y="58"/>
                    </a:cubicBezTo>
                    <a:cubicBezTo>
                      <a:pt x="44" y="57"/>
                      <a:pt x="44" y="56"/>
                      <a:pt x="43" y="55"/>
                    </a:cubicBezTo>
                    <a:cubicBezTo>
                      <a:pt x="43" y="50"/>
                      <a:pt x="46" y="47"/>
                      <a:pt x="49" y="45"/>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3" name="Freeform 20">
                <a:extLst>
                  <a:ext uri="{FF2B5EF4-FFF2-40B4-BE49-F238E27FC236}">
                    <a16:creationId xmlns="" xmlns:a16="http://schemas.microsoft.com/office/drawing/2014/main" id="{EBD81C85-7466-47A1-888B-A41F406C501A}"/>
                  </a:ext>
                </a:extLst>
              </p:cNvPr>
              <p:cNvSpPr>
                <a:spLocks/>
              </p:cNvSpPr>
              <p:nvPr/>
            </p:nvSpPr>
            <p:spPr bwMode="auto">
              <a:xfrm>
                <a:off x="2319424" y="1617036"/>
                <a:ext cx="201589" cy="381280"/>
              </a:xfrm>
              <a:custGeom>
                <a:avLst/>
                <a:gdLst>
                  <a:gd name="T0" fmla="*/ 0 w 53"/>
                  <a:gd name="T1" fmla="*/ 96 h 97"/>
                  <a:gd name="T2" fmla="*/ 38 w 53"/>
                  <a:gd name="T3" fmla="*/ 96 h 97"/>
                  <a:gd name="T4" fmla="*/ 53 w 53"/>
                  <a:gd name="T5" fmla="*/ 87 h 97"/>
                  <a:gd name="T6" fmla="*/ 53 w 53"/>
                  <a:gd name="T7" fmla="*/ 61 h 97"/>
                  <a:gd name="T8" fmla="*/ 49 w 53"/>
                  <a:gd name="T9" fmla="*/ 52 h 97"/>
                  <a:gd name="T10" fmla="*/ 43 w 53"/>
                  <a:gd name="T11" fmla="*/ 49 h 97"/>
                  <a:gd name="T12" fmla="*/ 32 w 53"/>
                  <a:gd name="T13" fmla="*/ 49 h 97"/>
                  <a:gd name="T14" fmla="*/ 29 w 53"/>
                  <a:gd name="T15" fmla="*/ 48 h 97"/>
                  <a:gd name="T16" fmla="*/ 28 w 53"/>
                  <a:gd name="T17" fmla="*/ 45 h 97"/>
                  <a:gd name="T18" fmla="*/ 33 w 53"/>
                  <a:gd name="T19" fmla="*/ 37 h 97"/>
                  <a:gd name="T20" fmla="*/ 40 w 53"/>
                  <a:gd name="T21" fmla="*/ 30 h 97"/>
                  <a:gd name="T22" fmla="*/ 43 w 53"/>
                  <a:gd name="T23" fmla="*/ 19 h 97"/>
                  <a:gd name="T24" fmla="*/ 23 w 53"/>
                  <a:gd name="T25" fmla="*/ 0 h 97"/>
                  <a:gd name="T26" fmla="*/ 3 w 53"/>
                  <a:gd name="T27" fmla="*/ 19 h 97"/>
                  <a:gd name="T28" fmla="*/ 7 w 53"/>
                  <a:gd name="T29" fmla="*/ 32 h 97"/>
                  <a:gd name="T30" fmla="*/ 12 w 53"/>
                  <a:gd name="T31" fmla="*/ 36 h 97"/>
                  <a:gd name="T32" fmla="*/ 17 w 53"/>
                  <a:gd name="T33" fmla="*/ 40 h 97"/>
                  <a:gd name="T34" fmla="*/ 18 w 53"/>
                  <a:gd name="T35" fmla="*/ 44 h 97"/>
                  <a:gd name="T36" fmla="*/ 16 w 53"/>
                  <a:gd name="T37" fmla="*/ 48 h 97"/>
                  <a:gd name="T38" fmla="*/ 13 w 53"/>
                  <a:gd name="T39" fmla="*/ 49 h 97"/>
                  <a:gd name="T40" fmla="*/ 0 w 53"/>
                  <a:gd name="T41" fmla="*/ 5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 h="97">
                    <a:moveTo>
                      <a:pt x="0" y="96"/>
                    </a:moveTo>
                    <a:cubicBezTo>
                      <a:pt x="38" y="96"/>
                      <a:pt x="38" y="96"/>
                      <a:pt x="38" y="96"/>
                    </a:cubicBezTo>
                    <a:cubicBezTo>
                      <a:pt x="51" y="97"/>
                      <a:pt x="53" y="91"/>
                      <a:pt x="53" y="87"/>
                    </a:cubicBezTo>
                    <a:cubicBezTo>
                      <a:pt x="53" y="87"/>
                      <a:pt x="53" y="61"/>
                      <a:pt x="53" y="61"/>
                    </a:cubicBezTo>
                    <a:cubicBezTo>
                      <a:pt x="53" y="57"/>
                      <a:pt x="51" y="54"/>
                      <a:pt x="49" y="52"/>
                    </a:cubicBezTo>
                    <a:cubicBezTo>
                      <a:pt x="47" y="51"/>
                      <a:pt x="45" y="50"/>
                      <a:pt x="43" y="49"/>
                    </a:cubicBezTo>
                    <a:cubicBezTo>
                      <a:pt x="40" y="49"/>
                      <a:pt x="36" y="50"/>
                      <a:pt x="32" y="49"/>
                    </a:cubicBezTo>
                    <a:cubicBezTo>
                      <a:pt x="31" y="49"/>
                      <a:pt x="30" y="49"/>
                      <a:pt x="29" y="48"/>
                    </a:cubicBezTo>
                    <a:cubicBezTo>
                      <a:pt x="29" y="47"/>
                      <a:pt x="28" y="46"/>
                      <a:pt x="28" y="45"/>
                    </a:cubicBezTo>
                    <a:cubicBezTo>
                      <a:pt x="28" y="41"/>
                      <a:pt x="30" y="39"/>
                      <a:pt x="33" y="37"/>
                    </a:cubicBezTo>
                    <a:cubicBezTo>
                      <a:pt x="36" y="35"/>
                      <a:pt x="38" y="32"/>
                      <a:pt x="40" y="30"/>
                    </a:cubicBezTo>
                    <a:cubicBezTo>
                      <a:pt x="42" y="27"/>
                      <a:pt x="43" y="23"/>
                      <a:pt x="43" y="19"/>
                    </a:cubicBezTo>
                    <a:cubicBezTo>
                      <a:pt x="43" y="8"/>
                      <a:pt x="34" y="0"/>
                      <a:pt x="23" y="0"/>
                    </a:cubicBezTo>
                    <a:cubicBezTo>
                      <a:pt x="12" y="0"/>
                      <a:pt x="3" y="8"/>
                      <a:pt x="3" y="19"/>
                    </a:cubicBezTo>
                    <a:cubicBezTo>
                      <a:pt x="3" y="24"/>
                      <a:pt x="5" y="29"/>
                      <a:pt x="7" y="32"/>
                    </a:cubicBezTo>
                    <a:cubicBezTo>
                      <a:pt x="9" y="34"/>
                      <a:pt x="11" y="35"/>
                      <a:pt x="12" y="36"/>
                    </a:cubicBezTo>
                    <a:cubicBezTo>
                      <a:pt x="14" y="38"/>
                      <a:pt x="16" y="38"/>
                      <a:pt x="17" y="40"/>
                    </a:cubicBezTo>
                    <a:cubicBezTo>
                      <a:pt x="18" y="42"/>
                      <a:pt x="18" y="43"/>
                      <a:pt x="18" y="44"/>
                    </a:cubicBezTo>
                    <a:cubicBezTo>
                      <a:pt x="17" y="46"/>
                      <a:pt x="17" y="47"/>
                      <a:pt x="16" y="48"/>
                    </a:cubicBezTo>
                    <a:cubicBezTo>
                      <a:pt x="15" y="49"/>
                      <a:pt x="14" y="49"/>
                      <a:pt x="13" y="49"/>
                    </a:cubicBezTo>
                    <a:cubicBezTo>
                      <a:pt x="11" y="49"/>
                      <a:pt x="2" y="49"/>
                      <a:pt x="0" y="5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4" name="Freeform 21">
                <a:extLst>
                  <a:ext uri="{FF2B5EF4-FFF2-40B4-BE49-F238E27FC236}">
                    <a16:creationId xmlns="" xmlns:a16="http://schemas.microsoft.com/office/drawing/2014/main" id="{906A5E58-02BD-44EC-9943-D00B0C5E6DD9}"/>
                  </a:ext>
                </a:extLst>
              </p:cNvPr>
              <p:cNvSpPr>
                <a:spLocks/>
              </p:cNvSpPr>
              <p:nvPr/>
            </p:nvSpPr>
            <p:spPr bwMode="auto">
              <a:xfrm>
                <a:off x="3437327" y="2276840"/>
                <a:ext cx="270967" cy="259595"/>
              </a:xfrm>
              <a:custGeom>
                <a:avLst/>
                <a:gdLst>
                  <a:gd name="T0" fmla="*/ 39 w 71"/>
                  <a:gd name="T1" fmla="*/ 2 h 66"/>
                  <a:gd name="T2" fmla="*/ 64 w 71"/>
                  <a:gd name="T3" fmla="*/ 25 h 66"/>
                  <a:gd name="T4" fmla="*/ 71 w 71"/>
                  <a:gd name="T5" fmla="*/ 42 h 66"/>
                  <a:gd name="T6" fmla="*/ 47 w 71"/>
                  <a:gd name="T7" fmla="*/ 66 h 66"/>
                  <a:gd name="T8" fmla="*/ 30 w 71"/>
                  <a:gd name="T9" fmla="*/ 59 h 66"/>
                  <a:gd name="T10" fmla="*/ 8 w 71"/>
                  <a:gd name="T11" fmla="*/ 37 h 66"/>
                  <a:gd name="T12" fmla="*/ 0 w 71"/>
                  <a:gd name="T13" fmla="*/ 20 h 66"/>
                  <a:gd name="T14" fmla="*/ 4 w 71"/>
                  <a:gd name="T15" fmla="*/ 7 h 66"/>
                  <a:gd name="T16" fmla="*/ 8 w 71"/>
                  <a:gd name="T17" fmla="*/ 3 h 66"/>
                  <a:gd name="T18" fmla="*/ 13 w 71"/>
                  <a:gd name="T19" fmla="*/ 0 h 66"/>
                  <a:gd name="T20" fmla="*/ 17 w 71"/>
                  <a:gd name="T21" fmla="*/ 3 h 66"/>
                  <a:gd name="T22" fmla="*/ 17 w 71"/>
                  <a:gd name="T23" fmla="*/ 12 h 66"/>
                  <a:gd name="T24" fmla="*/ 17 w 71"/>
                  <a:gd name="T25" fmla="*/ 27 h 66"/>
                  <a:gd name="T26" fmla="*/ 40 w 71"/>
                  <a:gd name="T27" fmla="*/ 49 h 66"/>
                  <a:gd name="T28" fmla="*/ 54 w 71"/>
                  <a:gd name="T29" fmla="*/ 49 h 66"/>
                  <a:gd name="T30" fmla="*/ 54 w 71"/>
                  <a:gd name="T31" fmla="*/ 35 h 66"/>
                  <a:gd name="T32" fmla="*/ 54 w 71"/>
                  <a:gd name="T33" fmla="*/ 35 h 66"/>
                  <a:gd name="T34" fmla="*/ 36 w 71"/>
                  <a:gd name="T35" fmla="*/ 1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1" h="66">
                    <a:moveTo>
                      <a:pt x="39" y="2"/>
                    </a:moveTo>
                    <a:cubicBezTo>
                      <a:pt x="64" y="25"/>
                      <a:pt x="64" y="25"/>
                      <a:pt x="64" y="25"/>
                    </a:cubicBezTo>
                    <a:cubicBezTo>
                      <a:pt x="69" y="29"/>
                      <a:pt x="71" y="35"/>
                      <a:pt x="71" y="42"/>
                    </a:cubicBezTo>
                    <a:cubicBezTo>
                      <a:pt x="71" y="55"/>
                      <a:pt x="60" y="66"/>
                      <a:pt x="47" y="66"/>
                    </a:cubicBezTo>
                    <a:cubicBezTo>
                      <a:pt x="40" y="66"/>
                      <a:pt x="34" y="64"/>
                      <a:pt x="30" y="59"/>
                    </a:cubicBezTo>
                    <a:cubicBezTo>
                      <a:pt x="8" y="37"/>
                      <a:pt x="8" y="37"/>
                      <a:pt x="8" y="37"/>
                    </a:cubicBezTo>
                    <a:cubicBezTo>
                      <a:pt x="3" y="32"/>
                      <a:pt x="0" y="26"/>
                      <a:pt x="0" y="20"/>
                    </a:cubicBezTo>
                    <a:cubicBezTo>
                      <a:pt x="0" y="15"/>
                      <a:pt x="2" y="11"/>
                      <a:pt x="4" y="7"/>
                    </a:cubicBezTo>
                    <a:cubicBezTo>
                      <a:pt x="5" y="5"/>
                      <a:pt x="6" y="4"/>
                      <a:pt x="8" y="3"/>
                    </a:cubicBezTo>
                    <a:cubicBezTo>
                      <a:pt x="9" y="1"/>
                      <a:pt x="11" y="0"/>
                      <a:pt x="13" y="0"/>
                    </a:cubicBezTo>
                    <a:cubicBezTo>
                      <a:pt x="15" y="1"/>
                      <a:pt x="16" y="1"/>
                      <a:pt x="17" y="3"/>
                    </a:cubicBezTo>
                    <a:cubicBezTo>
                      <a:pt x="20" y="5"/>
                      <a:pt x="20" y="10"/>
                      <a:pt x="17" y="12"/>
                    </a:cubicBezTo>
                    <a:cubicBezTo>
                      <a:pt x="13" y="16"/>
                      <a:pt x="13" y="23"/>
                      <a:pt x="17" y="27"/>
                    </a:cubicBezTo>
                    <a:cubicBezTo>
                      <a:pt x="40" y="49"/>
                      <a:pt x="40" y="49"/>
                      <a:pt x="40" y="49"/>
                    </a:cubicBezTo>
                    <a:cubicBezTo>
                      <a:pt x="44" y="53"/>
                      <a:pt x="50" y="53"/>
                      <a:pt x="54" y="49"/>
                    </a:cubicBezTo>
                    <a:cubicBezTo>
                      <a:pt x="58" y="45"/>
                      <a:pt x="58" y="39"/>
                      <a:pt x="54" y="35"/>
                    </a:cubicBezTo>
                    <a:cubicBezTo>
                      <a:pt x="54" y="35"/>
                      <a:pt x="54" y="35"/>
                      <a:pt x="54" y="35"/>
                    </a:cubicBezTo>
                    <a:cubicBezTo>
                      <a:pt x="36" y="17"/>
                      <a:pt x="36" y="17"/>
                      <a:pt x="36" y="17"/>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5" name="Freeform 22">
                <a:extLst>
                  <a:ext uri="{FF2B5EF4-FFF2-40B4-BE49-F238E27FC236}">
                    <a16:creationId xmlns="" xmlns:a16="http://schemas.microsoft.com/office/drawing/2014/main" id="{3C1CBBDE-F658-47F4-99C8-4ACE8E0064BC}"/>
                  </a:ext>
                </a:extLst>
              </p:cNvPr>
              <p:cNvSpPr>
                <a:spLocks/>
              </p:cNvSpPr>
              <p:nvPr/>
            </p:nvSpPr>
            <p:spPr bwMode="auto">
              <a:xfrm>
                <a:off x="3301189" y="2115946"/>
                <a:ext cx="281439" cy="274467"/>
              </a:xfrm>
              <a:custGeom>
                <a:avLst/>
                <a:gdLst>
                  <a:gd name="T0" fmla="*/ 38 w 74"/>
                  <a:gd name="T1" fmla="*/ 70 h 70"/>
                  <a:gd name="T2" fmla="*/ 10 w 74"/>
                  <a:gd name="T3" fmla="*/ 44 h 70"/>
                  <a:gd name="T4" fmla="*/ 10 w 74"/>
                  <a:gd name="T5" fmla="*/ 10 h 70"/>
                  <a:gd name="T6" fmla="*/ 44 w 74"/>
                  <a:gd name="T7" fmla="*/ 10 h 70"/>
                  <a:gd name="T8" fmla="*/ 60 w 74"/>
                  <a:gd name="T9" fmla="*/ 25 h 70"/>
                  <a:gd name="T10" fmla="*/ 74 w 74"/>
                  <a:gd name="T11" fmla="*/ 48 h 70"/>
                  <a:gd name="T12" fmla="*/ 67 w 74"/>
                  <a:gd name="T13" fmla="*/ 67 h 70"/>
                  <a:gd name="T14" fmla="*/ 61 w 74"/>
                  <a:gd name="T15" fmla="*/ 69 h 70"/>
                  <a:gd name="T16" fmla="*/ 57 w 74"/>
                  <a:gd name="T17" fmla="*/ 67 h 70"/>
                  <a:gd name="T18" fmla="*/ 57 w 74"/>
                  <a:gd name="T19" fmla="*/ 57 h 70"/>
                  <a:gd name="T20" fmla="*/ 57 w 74"/>
                  <a:gd name="T21" fmla="*/ 42 h 70"/>
                  <a:gd name="T22" fmla="*/ 51 w 74"/>
                  <a:gd name="T23" fmla="*/ 36 h 70"/>
                  <a:gd name="T24" fmla="*/ 51 w 74"/>
                  <a:gd name="T25" fmla="*/ 36 h 70"/>
                  <a:gd name="T26" fmla="*/ 35 w 74"/>
                  <a:gd name="T27" fmla="*/ 20 h 70"/>
                  <a:gd name="T28" fmla="*/ 20 w 74"/>
                  <a:gd name="T29" fmla="*/ 20 h 70"/>
                  <a:gd name="T30" fmla="*/ 20 w 74"/>
                  <a:gd name="T31" fmla="*/ 35 h 70"/>
                  <a:gd name="T32" fmla="*/ 37 w 74"/>
                  <a:gd name="T33" fmla="*/ 5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70">
                    <a:moveTo>
                      <a:pt x="38" y="70"/>
                    </a:moveTo>
                    <a:cubicBezTo>
                      <a:pt x="10" y="44"/>
                      <a:pt x="10" y="44"/>
                      <a:pt x="10" y="44"/>
                    </a:cubicBezTo>
                    <a:cubicBezTo>
                      <a:pt x="0" y="35"/>
                      <a:pt x="0" y="19"/>
                      <a:pt x="10" y="10"/>
                    </a:cubicBezTo>
                    <a:cubicBezTo>
                      <a:pt x="19" y="0"/>
                      <a:pt x="35" y="0"/>
                      <a:pt x="44" y="10"/>
                    </a:cubicBezTo>
                    <a:cubicBezTo>
                      <a:pt x="49" y="15"/>
                      <a:pt x="54" y="20"/>
                      <a:pt x="60" y="25"/>
                    </a:cubicBezTo>
                    <a:cubicBezTo>
                      <a:pt x="66" y="32"/>
                      <a:pt x="73" y="38"/>
                      <a:pt x="74" y="48"/>
                    </a:cubicBezTo>
                    <a:cubicBezTo>
                      <a:pt x="74" y="55"/>
                      <a:pt x="71" y="62"/>
                      <a:pt x="67" y="67"/>
                    </a:cubicBezTo>
                    <a:cubicBezTo>
                      <a:pt x="65" y="68"/>
                      <a:pt x="63" y="69"/>
                      <a:pt x="61" y="69"/>
                    </a:cubicBezTo>
                    <a:cubicBezTo>
                      <a:pt x="60" y="68"/>
                      <a:pt x="58" y="68"/>
                      <a:pt x="57" y="67"/>
                    </a:cubicBezTo>
                    <a:cubicBezTo>
                      <a:pt x="54" y="64"/>
                      <a:pt x="54" y="60"/>
                      <a:pt x="57" y="57"/>
                    </a:cubicBezTo>
                    <a:cubicBezTo>
                      <a:pt x="61" y="53"/>
                      <a:pt x="61" y="46"/>
                      <a:pt x="57" y="42"/>
                    </a:cubicBezTo>
                    <a:cubicBezTo>
                      <a:pt x="51" y="36"/>
                      <a:pt x="51" y="36"/>
                      <a:pt x="51" y="36"/>
                    </a:cubicBezTo>
                    <a:cubicBezTo>
                      <a:pt x="51" y="36"/>
                      <a:pt x="51" y="36"/>
                      <a:pt x="51" y="36"/>
                    </a:cubicBezTo>
                    <a:cubicBezTo>
                      <a:pt x="35" y="20"/>
                      <a:pt x="35" y="20"/>
                      <a:pt x="35" y="20"/>
                    </a:cubicBezTo>
                    <a:cubicBezTo>
                      <a:pt x="31" y="16"/>
                      <a:pt x="24" y="16"/>
                      <a:pt x="20" y="20"/>
                    </a:cubicBezTo>
                    <a:cubicBezTo>
                      <a:pt x="16" y="24"/>
                      <a:pt x="16" y="31"/>
                      <a:pt x="20" y="35"/>
                    </a:cubicBezTo>
                    <a:cubicBezTo>
                      <a:pt x="37" y="51"/>
                      <a:pt x="37" y="51"/>
                      <a:pt x="37" y="5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6" name="Freeform 23">
                <a:extLst>
                  <a:ext uri="{FF2B5EF4-FFF2-40B4-BE49-F238E27FC236}">
                    <a16:creationId xmlns="" xmlns:a16="http://schemas.microsoft.com/office/drawing/2014/main" id="{00C6D19C-7DC0-4D94-8B06-2966530B5BFB}"/>
                  </a:ext>
                </a:extLst>
              </p:cNvPr>
              <p:cNvSpPr>
                <a:spLocks/>
              </p:cNvSpPr>
              <p:nvPr/>
            </p:nvSpPr>
            <p:spPr bwMode="auto">
              <a:xfrm>
                <a:off x="3387584" y="4102117"/>
                <a:ext cx="233006" cy="250130"/>
              </a:xfrm>
              <a:custGeom>
                <a:avLst/>
                <a:gdLst>
                  <a:gd name="T0" fmla="*/ 0 w 61"/>
                  <a:gd name="T1" fmla="*/ 56 h 64"/>
                  <a:gd name="T2" fmla="*/ 0 w 61"/>
                  <a:gd name="T3" fmla="*/ 7 h 64"/>
                  <a:gd name="T4" fmla="*/ 9 w 61"/>
                  <a:gd name="T5" fmla="*/ 2 h 64"/>
                  <a:gd name="T6" fmla="*/ 30 w 61"/>
                  <a:gd name="T7" fmla="*/ 13 h 64"/>
                  <a:gd name="T8" fmla="*/ 58 w 61"/>
                  <a:gd name="T9" fmla="*/ 26 h 64"/>
                  <a:gd name="T10" fmla="*/ 61 w 61"/>
                  <a:gd name="T11" fmla="*/ 32 h 64"/>
                  <a:gd name="T12" fmla="*/ 58 w 61"/>
                  <a:gd name="T13" fmla="*/ 37 h 64"/>
                  <a:gd name="T14" fmla="*/ 9 w 61"/>
                  <a:gd name="T15" fmla="*/ 61 h 64"/>
                  <a:gd name="T16" fmla="*/ 0 w 61"/>
                  <a:gd name="T17"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64">
                    <a:moveTo>
                      <a:pt x="0" y="56"/>
                    </a:moveTo>
                    <a:cubicBezTo>
                      <a:pt x="0" y="7"/>
                      <a:pt x="0" y="7"/>
                      <a:pt x="0" y="7"/>
                    </a:cubicBezTo>
                    <a:cubicBezTo>
                      <a:pt x="0" y="3"/>
                      <a:pt x="5" y="0"/>
                      <a:pt x="9" y="2"/>
                    </a:cubicBezTo>
                    <a:cubicBezTo>
                      <a:pt x="16" y="5"/>
                      <a:pt x="23" y="9"/>
                      <a:pt x="30" y="13"/>
                    </a:cubicBezTo>
                    <a:cubicBezTo>
                      <a:pt x="39" y="17"/>
                      <a:pt x="48" y="22"/>
                      <a:pt x="58" y="26"/>
                    </a:cubicBezTo>
                    <a:cubicBezTo>
                      <a:pt x="60" y="27"/>
                      <a:pt x="61" y="29"/>
                      <a:pt x="61" y="32"/>
                    </a:cubicBezTo>
                    <a:cubicBezTo>
                      <a:pt x="61" y="34"/>
                      <a:pt x="60" y="36"/>
                      <a:pt x="58" y="37"/>
                    </a:cubicBezTo>
                    <a:cubicBezTo>
                      <a:pt x="9" y="61"/>
                      <a:pt x="9" y="61"/>
                      <a:pt x="9" y="61"/>
                    </a:cubicBezTo>
                    <a:cubicBezTo>
                      <a:pt x="5" y="64"/>
                      <a:pt x="0" y="60"/>
                      <a:pt x="0" y="56"/>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7" name="Freeform 24">
                <a:extLst>
                  <a:ext uri="{FF2B5EF4-FFF2-40B4-BE49-F238E27FC236}">
                    <a16:creationId xmlns="" xmlns:a16="http://schemas.microsoft.com/office/drawing/2014/main" id="{00159C78-026F-404B-8295-12F14502765E}"/>
                  </a:ext>
                </a:extLst>
              </p:cNvPr>
              <p:cNvSpPr>
                <a:spLocks/>
              </p:cNvSpPr>
              <p:nvPr/>
            </p:nvSpPr>
            <p:spPr bwMode="auto">
              <a:xfrm>
                <a:off x="3259300" y="3999361"/>
                <a:ext cx="441140" cy="447530"/>
              </a:xfrm>
              <a:custGeom>
                <a:avLst/>
                <a:gdLst>
                  <a:gd name="T0" fmla="*/ 62 w 116"/>
                  <a:gd name="T1" fmla="*/ 0 h 114"/>
                  <a:gd name="T2" fmla="*/ 74 w 116"/>
                  <a:gd name="T3" fmla="*/ 2 h 114"/>
                  <a:gd name="T4" fmla="*/ 106 w 116"/>
                  <a:gd name="T5" fmla="*/ 25 h 114"/>
                  <a:gd name="T6" fmla="*/ 116 w 116"/>
                  <a:gd name="T7" fmla="*/ 57 h 114"/>
                  <a:gd name="T8" fmla="*/ 111 w 116"/>
                  <a:gd name="T9" fmla="*/ 80 h 114"/>
                  <a:gd name="T10" fmla="*/ 91 w 116"/>
                  <a:gd name="T11" fmla="*/ 104 h 114"/>
                  <a:gd name="T12" fmla="*/ 59 w 116"/>
                  <a:gd name="T13" fmla="*/ 114 h 114"/>
                  <a:gd name="T14" fmla="*/ 51 w 116"/>
                  <a:gd name="T15" fmla="*/ 114 h 114"/>
                  <a:gd name="T16" fmla="*/ 42 w 116"/>
                  <a:gd name="T17" fmla="*/ 112 h 114"/>
                  <a:gd name="T18" fmla="*/ 21 w 116"/>
                  <a:gd name="T19" fmla="*/ 99 h 114"/>
                  <a:gd name="T20" fmla="*/ 7 w 116"/>
                  <a:gd name="T21" fmla="*/ 80 h 114"/>
                  <a:gd name="T22" fmla="*/ 11 w 116"/>
                  <a:gd name="T23" fmla="*/ 25 h 114"/>
                  <a:gd name="T24" fmla="*/ 16 w 116"/>
                  <a:gd name="T25" fmla="*/ 19 h 114"/>
                  <a:gd name="T26" fmla="*/ 19 w 116"/>
                  <a:gd name="T27" fmla="*/ 16 h 114"/>
                  <a:gd name="T28" fmla="*/ 27 w 116"/>
                  <a:gd name="T29" fmla="*/ 9 h 114"/>
                  <a:gd name="T30" fmla="*/ 36 w 116"/>
                  <a:gd name="T31" fmla="*/ 5 h 114"/>
                  <a:gd name="T32" fmla="*/ 54 w 116"/>
                  <a:gd name="T33" fmla="*/ 0 h 114"/>
                  <a:gd name="T34" fmla="*/ 58 w 116"/>
                  <a:gd name="T35" fmla="*/ 0 h 114"/>
                  <a:gd name="T36" fmla="*/ 59 w 116"/>
                  <a:gd name="T37" fmla="*/ 4 h 114"/>
                  <a:gd name="T38" fmla="*/ 58 w 116"/>
                  <a:gd name="T39" fmla="*/ 4 h 114"/>
                  <a:gd name="T40" fmla="*/ 45 w 116"/>
                  <a:gd name="T41" fmla="*/ 7 h 114"/>
                  <a:gd name="T42" fmla="*/ 34 w 116"/>
                  <a:gd name="T43" fmla="*/ 11 h 114"/>
                  <a:gd name="T44" fmla="*/ 26 w 116"/>
                  <a:gd name="T45" fmla="*/ 16 h 114"/>
                  <a:gd name="T46" fmla="*/ 20 w 116"/>
                  <a:gd name="T47" fmla="*/ 22 h 114"/>
                  <a:gd name="T48" fmla="*/ 19 w 116"/>
                  <a:gd name="T49" fmla="*/ 24 h 114"/>
                  <a:gd name="T50" fmla="*/ 7 w 116"/>
                  <a:gd name="T51" fmla="*/ 51 h 114"/>
                  <a:gd name="T52" fmla="*/ 20 w 116"/>
                  <a:gd name="T53" fmla="*/ 90 h 114"/>
                  <a:gd name="T54" fmla="*/ 31 w 116"/>
                  <a:gd name="T55" fmla="*/ 100 h 114"/>
                  <a:gd name="T56" fmla="*/ 48 w 116"/>
                  <a:gd name="T57" fmla="*/ 107 h 114"/>
                  <a:gd name="T58" fmla="*/ 59 w 116"/>
                  <a:gd name="T59" fmla="*/ 108 h 114"/>
                  <a:gd name="T60" fmla="*/ 87 w 116"/>
                  <a:gd name="T61" fmla="*/ 99 h 114"/>
                  <a:gd name="T62" fmla="*/ 106 w 116"/>
                  <a:gd name="T63" fmla="*/ 77 h 114"/>
                  <a:gd name="T64" fmla="*/ 110 w 116"/>
                  <a:gd name="T65" fmla="*/ 57 h 114"/>
                  <a:gd name="T66" fmla="*/ 102 w 116"/>
                  <a:gd name="T67" fmla="*/ 28 h 114"/>
                  <a:gd name="T68" fmla="*/ 72 w 116"/>
                  <a:gd name="T69" fmla="*/ 6 h 114"/>
                  <a:gd name="T70" fmla="*/ 62 w 116"/>
                  <a:gd name="T71" fmla="*/ 4 h 114"/>
                  <a:gd name="T72" fmla="*/ 56 w 116"/>
                  <a:gd name="T73" fmla="*/ 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 h="114">
                    <a:moveTo>
                      <a:pt x="59" y="0"/>
                    </a:moveTo>
                    <a:cubicBezTo>
                      <a:pt x="59" y="0"/>
                      <a:pt x="60" y="0"/>
                      <a:pt x="62" y="0"/>
                    </a:cubicBezTo>
                    <a:cubicBezTo>
                      <a:pt x="64" y="0"/>
                      <a:pt x="65" y="0"/>
                      <a:pt x="67" y="1"/>
                    </a:cubicBezTo>
                    <a:cubicBezTo>
                      <a:pt x="69" y="1"/>
                      <a:pt x="71" y="1"/>
                      <a:pt x="74" y="2"/>
                    </a:cubicBezTo>
                    <a:cubicBezTo>
                      <a:pt x="78" y="3"/>
                      <a:pt x="84" y="5"/>
                      <a:pt x="90" y="9"/>
                    </a:cubicBezTo>
                    <a:cubicBezTo>
                      <a:pt x="95" y="13"/>
                      <a:pt x="101" y="18"/>
                      <a:pt x="106" y="25"/>
                    </a:cubicBezTo>
                    <a:cubicBezTo>
                      <a:pt x="111" y="32"/>
                      <a:pt x="114" y="40"/>
                      <a:pt x="115" y="50"/>
                    </a:cubicBezTo>
                    <a:cubicBezTo>
                      <a:pt x="116" y="52"/>
                      <a:pt x="116" y="55"/>
                      <a:pt x="116" y="57"/>
                    </a:cubicBezTo>
                    <a:cubicBezTo>
                      <a:pt x="116" y="60"/>
                      <a:pt x="116" y="62"/>
                      <a:pt x="115" y="65"/>
                    </a:cubicBezTo>
                    <a:cubicBezTo>
                      <a:pt x="115" y="70"/>
                      <a:pt x="113" y="75"/>
                      <a:pt x="111" y="80"/>
                    </a:cubicBezTo>
                    <a:cubicBezTo>
                      <a:pt x="109" y="84"/>
                      <a:pt x="106" y="89"/>
                      <a:pt x="103" y="93"/>
                    </a:cubicBezTo>
                    <a:cubicBezTo>
                      <a:pt x="99" y="97"/>
                      <a:pt x="95" y="101"/>
                      <a:pt x="91" y="104"/>
                    </a:cubicBezTo>
                    <a:cubicBezTo>
                      <a:pt x="86" y="107"/>
                      <a:pt x="81" y="110"/>
                      <a:pt x="76" y="112"/>
                    </a:cubicBezTo>
                    <a:cubicBezTo>
                      <a:pt x="70" y="113"/>
                      <a:pt x="65" y="114"/>
                      <a:pt x="59" y="114"/>
                    </a:cubicBezTo>
                    <a:cubicBezTo>
                      <a:pt x="57" y="114"/>
                      <a:pt x="56" y="114"/>
                      <a:pt x="55" y="114"/>
                    </a:cubicBezTo>
                    <a:cubicBezTo>
                      <a:pt x="53" y="114"/>
                      <a:pt x="52" y="114"/>
                      <a:pt x="51" y="114"/>
                    </a:cubicBezTo>
                    <a:cubicBezTo>
                      <a:pt x="46" y="113"/>
                      <a:pt x="46" y="113"/>
                      <a:pt x="46" y="113"/>
                    </a:cubicBezTo>
                    <a:cubicBezTo>
                      <a:pt x="45" y="112"/>
                      <a:pt x="44" y="112"/>
                      <a:pt x="42" y="112"/>
                    </a:cubicBezTo>
                    <a:cubicBezTo>
                      <a:pt x="37" y="110"/>
                      <a:pt x="32" y="108"/>
                      <a:pt x="27" y="104"/>
                    </a:cubicBezTo>
                    <a:cubicBezTo>
                      <a:pt x="25" y="103"/>
                      <a:pt x="23" y="101"/>
                      <a:pt x="21" y="99"/>
                    </a:cubicBezTo>
                    <a:cubicBezTo>
                      <a:pt x="19" y="97"/>
                      <a:pt x="17" y="95"/>
                      <a:pt x="15" y="93"/>
                    </a:cubicBezTo>
                    <a:cubicBezTo>
                      <a:pt x="12" y="89"/>
                      <a:pt x="9" y="85"/>
                      <a:pt x="7" y="80"/>
                    </a:cubicBezTo>
                    <a:cubicBezTo>
                      <a:pt x="2" y="70"/>
                      <a:pt x="0" y="60"/>
                      <a:pt x="2" y="50"/>
                    </a:cubicBezTo>
                    <a:cubicBezTo>
                      <a:pt x="3" y="41"/>
                      <a:pt x="6" y="32"/>
                      <a:pt x="11" y="25"/>
                    </a:cubicBezTo>
                    <a:cubicBezTo>
                      <a:pt x="12" y="23"/>
                      <a:pt x="14" y="22"/>
                      <a:pt x="15" y="20"/>
                    </a:cubicBezTo>
                    <a:cubicBezTo>
                      <a:pt x="16" y="19"/>
                      <a:pt x="16" y="19"/>
                      <a:pt x="16" y="19"/>
                    </a:cubicBezTo>
                    <a:cubicBezTo>
                      <a:pt x="16" y="19"/>
                      <a:pt x="17" y="18"/>
                      <a:pt x="17" y="18"/>
                    </a:cubicBezTo>
                    <a:cubicBezTo>
                      <a:pt x="18" y="17"/>
                      <a:pt x="18" y="17"/>
                      <a:pt x="19" y="16"/>
                    </a:cubicBezTo>
                    <a:cubicBezTo>
                      <a:pt x="20" y="15"/>
                      <a:pt x="21" y="14"/>
                      <a:pt x="23" y="13"/>
                    </a:cubicBezTo>
                    <a:cubicBezTo>
                      <a:pt x="24" y="12"/>
                      <a:pt x="26" y="10"/>
                      <a:pt x="27" y="9"/>
                    </a:cubicBezTo>
                    <a:cubicBezTo>
                      <a:pt x="29" y="8"/>
                      <a:pt x="30" y="8"/>
                      <a:pt x="32" y="7"/>
                    </a:cubicBezTo>
                    <a:cubicBezTo>
                      <a:pt x="33" y="6"/>
                      <a:pt x="34" y="6"/>
                      <a:pt x="36" y="5"/>
                    </a:cubicBezTo>
                    <a:cubicBezTo>
                      <a:pt x="39" y="4"/>
                      <a:pt x="41" y="3"/>
                      <a:pt x="43" y="2"/>
                    </a:cubicBezTo>
                    <a:cubicBezTo>
                      <a:pt x="48" y="1"/>
                      <a:pt x="52" y="0"/>
                      <a:pt x="54" y="0"/>
                    </a:cubicBezTo>
                    <a:cubicBezTo>
                      <a:pt x="56" y="0"/>
                      <a:pt x="57" y="0"/>
                      <a:pt x="57" y="0"/>
                    </a:cubicBezTo>
                    <a:cubicBezTo>
                      <a:pt x="58" y="0"/>
                      <a:pt x="58" y="0"/>
                      <a:pt x="58" y="0"/>
                    </a:cubicBezTo>
                    <a:cubicBezTo>
                      <a:pt x="60" y="0"/>
                      <a:pt x="60" y="1"/>
                      <a:pt x="61" y="2"/>
                    </a:cubicBezTo>
                    <a:cubicBezTo>
                      <a:pt x="61" y="3"/>
                      <a:pt x="60" y="4"/>
                      <a:pt x="59" y="4"/>
                    </a:cubicBezTo>
                    <a:cubicBezTo>
                      <a:pt x="58" y="4"/>
                      <a:pt x="58" y="4"/>
                      <a:pt x="58" y="4"/>
                    </a:cubicBezTo>
                    <a:cubicBezTo>
                      <a:pt x="58" y="4"/>
                      <a:pt x="58" y="4"/>
                      <a:pt x="58" y="4"/>
                    </a:cubicBezTo>
                    <a:cubicBezTo>
                      <a:pt x="57" y="4"/>
                      <a:pt x="56" y="4"/>
                      <a:pt x="55" y="4"/>
                    </a:cubicBezTo>
                    <a:cubicBezTo>
                      <a:pt x="52" y="5"/>
                      <a:pt x="49" y="5"/>
                      <a:pt x="45" y="7"/>
                    </a:cubicBezTo>
                    <a:cubicBezTo>
                      <a:pt x="42" y="7"/>
                      <a:pt x="40" y="8"/>
                      <a:pt x="38" y="9"/>
                    </a:cubicBezTo>
                    <a:cubicBezTo>
                      <a:pt x="36" y="10"/>
                      <a:pt x="35" y="10"/>
                      <a:pt x="34" y="11"/>
                    </a:cubicBezTo>
                    <a:cubicBezTo>
                      <a:pt x="33" y="12"/>
                      <a:pt x="31" y="12"/>
                      <a:pt x="30" y="13"/>
                    </a:cubicBezTo>
                    <a:cubicBezTo>
                      <a:pt x="29" y="14"/>
                      <a:pt x="28" y="15"/>
                      <a:pt x="26" y="16"/>
                    </a:cubicBezTo>
                    <a:cubicBezTo>
                      <a:pt x="25" y="17"/>
                      <a:pt x="24" y="18"/>
                      <a:pt x="22" y="20"/>
                    </a:cubicBezTo>
                    <a:cubicBezTo>
                      <a:pt x="22" y="20"/>
                      <a:pt x="21" y="21"/>
                      <a:pt x="20" y="22"/>
                    </a:cubicBezTo>
                    <a:cubicBezTo>
                      <a:pt x="20" y="22"/>
                      <a:pt x="20" y="22"/>
                      <a:pt x="20" y="22"/>
                    </a:cubicBezTo>
                    <a:cubicBezTo>
                      <a:pt x="19" y="24"/>
                      <a:pt x="19" y="24"/>
                      <a:pt x="19" y="24"/>
                    </a:cubicBezTo>
                    <a:cubicBezTo>
                      <a:pt x="18" y="25"/>
                      <a:pt x="16" y="26"/>
                      <a:pt x="15" y="28"/>
                    </a:cubicBezTo>
                    <a:cubicBezTo>
                      <a:pt x="11" y="34"/>
                      <a:pt x="8" y="42"/>
                      <a:pt x="7" y="51"/>
                    </a:cubicBezTo>
                    <a:cubicBezTo>
                      <a:pt x="6" y="60"/>
                      <a:pt x="8" y="69"/>
                      <a:pt x="12" y="77"/>
                    </a:cubicBezTo>
                    <a:cubicBezTo>
                      <a:pt x="14" y="82"/>
                      <a:pt x="16" y="86"/>
                      <a:pt x="20" y="90"/>
                    </a:cubicBezTo>
                    <a:cubicBezTo>
                      <a:pt x="21" y="92"/>
                      <a:pt x="23" y="93"/>
                      <a:pt x="25" y="95"/>
                    </a:cubicBezTo>
                    <a:cubicBezTo>
                      <a:pt x="27" y="97"/>
                      <a:pt x="28" y="98"/>
                      <a:pt x="31" y="100"/>
                    </a:cubicBezTo>
                    <a:cubicBezTo>
                      <a:pt x="35" y="103"/>
                      <a:pt x="39" y="105"/>
                      <a:pt x="44" y="106"/>
                    </a:cubicBezTo>
                    <a:cubicBezTo>
                      <a:pt x="45" y="106"/>
                      <a:pt x="46" y="107"/>
                      <a:pt x="48" y="107"/>
                    </a:cubicBezTo>
                    <a:cubicBezTo>
                      <a:pt x="51" y="108"/>
                      <a:pt x="51" y="108"/>
                      <a:pt x="51" y="108"/>
                    </a:cubicBezTo>
                    <a:cubicBezTo>
                      <a:pt x="54" y="108"/>
                      <a:pt x="57" y="108"/>
                      <a:pt x="59" y="108"/>
                    </a:cubicBezTo>
                    <a:cubicBezTo>
                      <a:pt x="64" y="108"/>
                      <a:pt x="69" y="107"/>
                      <a:pt x="74" y="106"/>
                    </a:cubicBezTo>
                    <a:cubicBezTo>
                      <a:pt x="79" y="104"/>
                      <a:pt x="83" y="102"/>
                      <a:pt x="87" y="99"/>
                    </a:cubicBezTo>
                    <a:cubicBezTo>
                      <a:pt x="91" y="97"/>
                      <a:pt x="95" y="93"/>
                      <a:pt x="98" y="90"/>
                    </a:cubicBezTo>
                    <a:cubicBezTo>
                      <a:pt x="101" y="86"/>
                      <a:pt x="104" y="82"/>
                      <a:pt x="106" y="77"/>
                    </a:cubicBezTo>
                    <a:cubicBezTo>
                      <a:pt x="108" y="73"/>
                      <a:pt x="109" y="68"/>
                      <a:pt x="110" y="64"/>
                    </a:cubicBezTo>
                    <a:cubicBezTo>
                      <a:pt x="110" y="62"/>
                      <a:pt x="110" y="59"/>
                      <a:pt x="110" y="57"/>
                    </a:cubicBezTo>
                    <a:cubicBezTo>
                      <a:pt x="110" y="55"/>
                      <a:pt x="110" y="53"/>
                      <a:pt x="110" y="51"/>
                    </a:cubicBezTo>
                    <a:cubicBezTo>
                      <a:pt x="109" y="42"/>
                      <a:pt x="106" y="34"/>
                      <a:pt x="102" y="28"/>
                    </a:cubicBezTo>
                    <a:cubicBezTo>
                      <a:pt x="97" y="21"/>
                      <a:pt x="92" y="17"/>
                      <a:pt x="87" y="13"/>
                    </a:cubicBezTo>
                    <a:cubicBezTo>
                      <a:pt x="82" y="9"/>
                      <a:pt x="77" y="8"/>
                      <a:pt x="72" y="6"/>
                    </a:cubicBezTo>
                    <a:cubicBezTo>
                      <a:pt x="70" y="6"/>
                      <a:pt x="68" y="5"/>
                      <a:pt x="67" y="5"/>
                    </a:cubicBezTo>
                    <a:cubicBezTo>
                      <a:pt x="65" y="5"/>
                      <a:pt x="63" y="4"/>
                      <a:pt x="62" y="4"/>
                    </a:cubicBezTo>
                    <a:cubicBezTo>
                      <a:pt x="60" y="4"/>
                      <a:pt x="58" y="4"/>
                      <a:pt x="58" y="4"/>
                    </a:cubicBezTo>
                    <a:cubicBezTo>
                      <a:pt x="57" y="4"/>
                      <a:pt x="56" y="3"/>
                      <a:pt x="56" y="2"/>
                    </a:cubicBezTo>
                    <a:cubicBezTo>
                      <a:pt x="56" y="1"/>
                      <a:pt x="57" y="0"/>
                      <a:pt x="59" y="0"/>
                    </a:cubicBezTo>
                    <a:close/>
                  </a:path>
                </a:pathLst>
              </a:custGeom>
              <a:noFill/>
              <a:ln w="3175">
                <a:solidFill>
                  <a:srgbClr val="FE5E55">
                    <a:lumMod val="60000"/>
                    <a:lumOff val="40000"/>
                  </a:srgbClr>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8" name="Freeform 25">
                <a:extLst>
                  <a:ext uri="{FF2B5EF4-FFF2-40B4-BE49-F238E27FC236}">
                    <a16:creationId xmlns="" xmlns:a16="http://schemas.microsoft.com/office/drawing/2014/main" id="{2EC6F06B-3DD6-4940-8F11-D4BFB4B673AA}"/>
                  </a:ext>
                </a:extLst>
              </p:cNvPr>
              <p:cNvSpPr>
                <a:spLocks/>
              </p:cNvSpPr>
              <p:nvPr/>
            </p:nvSpPr>
            <p:spPr bwMode="auto">
              <a:xfrm>
                <a:off x="3456963" y="4011530"/>
                <a:ext cx="295839" cy="443475"/>
              </a:xfrm>
              <a:custGeom>
                <a:avLst/>
                <a:gdLst>
                  <a:gd name="T0" fmla="*/ 25 w 78"/>
                  <a:gd name="T1" fmla="*/ 0 h 113"/>
                  <a:gd name="T2" fmla="*/ 27 w 78"/>
                  <a:gd name="T3" fmla="*/ 0 h 113"/>
                  <a:gd name="T4" fmla="*/ 33 w 78"/>
                  <a:gd name="T5" fmla="*/ 1 h 113"/>
                  <a:gd name="T6" fmla="*/ 53 w 78"/>
                  <a:gd name="T7" fmla="*/ 10 h 113"/>
                  <a:gd name="T8" fmla="*/ 64 w 78"/>
                  <a:gd name="T9" fmla="*/ 19 h 113"/>
                  <a:gd name="T10" fmla="*/ 73 w 78"/>
                  <a:gd name="T11" fmla="*/ 33 h 113"/>
                  <a:gd name="T12" fmla="*/ 77 w 78"/>
                  <a:gd name="T13" fmla="*/ 50 h 113"/>
                  <a:gd name="T14" fmla="*/ 78 w 78"/>
                  <a:gd name="T15" fmla="*/ 54 h 113"/>
                  <a:gd name="T16" fmla="*/ 78 w 78"/>
                  <a:gd name="T17" fmla="*/ 57 h 113"/>
                  <a:gd name="T18" fmla="*/ 78 w 78"/>
                  <a:gd name="T19" fmla="*/ 59 h 113"/>
                  <a:gd name="T20" fmla="*/ 76 w 78"/>
                  <a:gd name="T21" fmla="*/ 68 h 113"/>
                  <a:gd name="T22" fmla="*/ 58 w 78"/>
                  <a:gd name="T23" fmla="*/ 98 h 113"/>
                  <a:gd name="T24" fmla="*/ 31 w 78"/>
                  <a:gd name="T25" fmla="*/ 112 h 113"/>
                  <a:gd name="T26" fmla="*/ 19 w 78"/>
                  <a:gd name="T27" fmla="*/ 113 h 113"/>
                  <a:gd name="T28" fmla="*/ 14 w 78"/>
                  <a:gd name="T29" fmla="*/ 113 h 113"/>
                  <a:gd name="T30" fmla="*/ 9 w 78"/>
                  <a:gd name="T31" fmla="*/ 112 h 113"/>
                  <a:gd name="T32" fmla="*/ 2 w 78"/>
                  <a:gd name="T33" fmla="*/ 111 h 113"/>
                  <a:gd name="T34" fmla="*/ 0 w 78"/>
                  <a:gd name="T35" fmla="*/ 108 h 113"/>
                  <a:gd name="T36" fmla="*/ 2 w 78"/>
                  <a:gd name="T37" fmla="*/ 106 h 113"/>
                  <a:gd name="T38" fmla="*/ 10 w 78"/>
                  <a:gd name="T39" fmla="*/ 108 h 113"/>
                  <a:gd name="T40" fmla="*/ 14 w 78"/>
                  <a:gd name="T41" fmla="*/ 108 h 113"/>
                  <a:gd name="T42" fmla="*/ 19 w 78"/>
                  <a:gd name="T43" fmla="*/ 108 h 113"/>
                  <a:gd name="T44" fmla="*/ 30 w 78"/>
                  <a:gd name="T45" fmla="*/ 107 h 113"/>
                  <a:gd name="T46" fmla="*/ 55 w 78"/>
                  <a:gd name="T47" fmla="*/ 94 h 113"/>
                  <a:gd name="T48" fmla="*/ 71 w 78"/>
                  <a:gd name="T49" fmla="*/ 67 h 113"/>
                  <a:gd name="T50" fmla="*/ 72 w 78"/>
                  <a:gd name="T51" fmla="*/ 59 h 113"/>
                  <a:gd name="T52" fmla="*/ 72 w 78"/>
                  <a:gd name="T53" fmla="*/ 56 h 113"/>
                  <a:gd name="T54" fmla="*/ 72 w 78"/>
                  <a:gd name="T55" fmla="*/ 54 h 113"/>
                  <a:gd name="T56" fmla="*/ 71 w 78"/>
                  <a:gd name="T57" fmla="*/ 50 h 113"/>
                  <a:gd name="T58" fmla="*/ 67 w 78"/>
                  <a:gd name="T59" fmla="*/ 35 h 113"/>
                  <a:gd name="T60" fmla="*/ 50 w 78"/>
                  <a:gd name="T61" fmla="*/ 14 h 113"/>
                  <a:gd name="T62" fmla="*/ 32 w 78"/>
                  <a:gd name="T63" fmla="*/ 5 h 113"/>
                  <a:gd name="T64" fmla="*/ 26 w 78"/>
                  <a:gd name="T65" fmla="*/ 4 h 113"/>
                  <a:gd name="T66" fmla="*/ 24 w 78"/>
                  <a:gd name="T67" fmla="*/ 4 h 113"/>
                  <a:gd name="T68" fmla="*/ 22 w 78"/>
                  <a:gd name="T69" fmla="*/ 1 h 113"/>
                  <a:gd name="T70" fmla="*/ 25 w 78"/>
                  <a:gd name="T71"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 h="113">
                    <a:moveTo>
                      <a:pt x="25" y="0"/>
                    </a:moveTo>
                    <a:cubicBezTo>
                      <a:pt x="25" y="0"/>
                      <a:pt x="25" y="0"/>
                      <a:pt x="27" y="0"/>
                    </a:cubicBezTo>
                    <a:cubicBezTo>
                      <a:pt x="28" y="0"/>
                      <a:pt x="30" y="0"/>
                      <a:pt x="33" y="1"/>
                    </a:cubicBezTo>
                    <a:cubicBezTo>
                      <a:pt x="38" y="2"/>
                      <a:pt x="45" y="5"/>
                      <a:pt x="53" y="10"/>
                    </a:cubicBezTo>
                    <a:cubicBezTo>
                      <a:pt x="56" y="12"/>
                      <a:pt x="60" y="15"/>
                      <a:pt x="64" y="19"/>
                    </a:cubicBezTo>
                    <a:cubicBezTo>
                      <a:pt x="67" y="23"/>
                      <a:pt x="70" y="28"/>
                      <a:pt x="73" y="33"/>
                    </a:cubicBezTo>
                    <a:cubicBezTo>
                      <a:pt x="75" y="38"/>
                      <a:pt x="77" y="44"/>
                      <a:pt x="77" y="50"/>
                    </a:cubicBezTo>
                    <a:cubicBezTo>
                      <a:pt x="77" y="51"/>
                      <a:pt x="78" y="53"/>
                      <a:pt x="78" y="54"/>
                    </a:cubicBezTo>
                    <a:cubicBezTo>
                      <a:pt x="78" y="55"/>
                      <a:pt x="78" y="56"/>
                      <a:pt x="78" y="57"/>
                    </a:cubicBezTo>
                    <a:cubicBezTo>
                      <a:pt x="78" y="59"/>
                      <a:pt x="78" y="59"/>
                      <a:pt x="78" y="59"/>
                    </a:cubicBezTo>
                    <a:cubicBezTo>
                      <a:pt x="77" y="62"/>
                      <a:pt x="77" y="65"/>
                      <a:pt x="76" y="68"/>
                    </a:cubicBezTo>
                    <a:cubicBezTo>
                      <a:pt x="74" y="80"/>
                      <a:pt x="67" y="91"/>
                      <a:pt x="58" y="98"/>
                    </a:cubicBezTo>
                    <a:cubicBezTo>
                      <a:pt x="50" y="105"/>
                      <a:pt x="40" y="110"/>
                      <a:pt x="31" y="112"/>
                    </a:cubicBezTo>
                    <a:cubicBezTo>
                      <a:pt x="27" y="113"/>
                      <a:pt x="23" y="113"/>
                      <a:pt x="19" y="113"/>
                    </a:cubicBezTo>
                    <a:cubicBezTo>
                      <a:pt x="17" y="113"/>
                      <a:pt x="15" y="113"/>
                      <a:pt x="14" y="113"/>
                    </a:cubicBezTo>
                    <a:cubicBezTo>
                      <a:pt x="12" y="112"/>
                      <a:pt x="11" y="112"/>
                      <a:pt x="9" y="112"/>
                    </a:cubicBezTo>
                    <a:cubicBezTo>
                      <a:pt x="4" y="111"/>
                      <a:pt x="2" y="111"/>
                      <a:pt x="2" y="111"/>
                    </a:cubicBezTo>
                    <a:cubicBezTo>
                      <a:pt x="0" y="110"/>
                      <a:pt x="0" y="109"/>
                      <a:pt x="0" y="108"/>
                    </a:cubicBezTo>
                    <a:cubicBezTo>
                      <a:pt x="0" y="107"/>
                      <a:pt x="1" y="106"/>
                      <a:pt x="2" y="106"/>
                    </a:cubicBezTo>
                    <a:cubicBezTo>
                      <a:pt x="2" y="106"/>
                      <a:pt x="5" y="107"/>
                      <a:pt x="10" y="108"/>
                    </a:cubicBezTo>
                    <a:cubicBezTo>
                      <a:pt x="11" y="108"/>
                      <a:pt x="13" y="108"/>
                      <a:pt x="14" y="108"/>
                    </a:cubicBezTo>
                    <a:cubicBezTo>
                      <a:pt x="16" y="108"/>
                      <a:pt x="17" y="108"/>
                      <a:pt x="19" y="108"/>
                    </a:cubicBezTo>
                    <a:cubicBezTo>
                      <a:pt x="22" y="108"/>
                      <a:pt x="26" y="108"/>
                      <a:pt x="30" y="107"/>
                    </a:cubicBezTo>
                    <a:cubicBezTo>
                      <a:pt x="38" y="105"/>
                      <a:pt x="47" y="101"/>
                      <a:pt x="55" y="94"/>
                    </a:cubicBezTo>
                    <a:cubicBezTo>
                      <a:pt x="62" y="87"/>
                      <a:pt x="68" y="77"/>
                      <a:pt x="71" y="67"/>
                    </a:cubicBezTo>
                    <a:cubicBezTo>
                      <a:pt x="71" y="64"/>
                      <a:pt x="71" y="61"/>
                      <a:pt x="72" y="59"/>
                    </a:cubicBezTo>
                    <a:cubicBezTo>
                      <a:pt x="72" y="56"/>
                      <a:pt x="72" y="56"/>
                      <a:pt x="72" y="56"/>
                    </a:cubicBezTo>
                    <a:cubicBezTo>
                      <a:pt x="72" y="56"/>
                      <a:pt x="72" y="55"/>
                      <a:pt x="72" y="54"/>
                    </a:cubicBezTo>
                    <a:cubicBezTo>
                      <a:pt x="72" y="53"/>
                      <a:pt x="71" y="52"/>
                      <a:pt x="71" y="50"/>
                    </a:cubicBezTo>
                    <a:cubicBezTo>
                      <a:pt x="71" y="45"/>
                      <a:pt x="69" y="40"/>
                      <a:pt x="67" y="35"/>
                    </a:cubicBezTo>
                    <a:cubicBezTo>
                      <a:pt x="63" y="26"/>
                      <a:pt x="56" y="19"/>
                      <a:pt x="50" y="14"/>
                    </a:cubicBezTo>
                    <a:cubicBezTo>
                      <a:pt x="43" y="9"/>
                      <a:pt x="36" y="7"/>
                      <a:pt x="32" y="5"/>
                    </a:cubicBezTo>
                    <a:cubicBezTo>
                      <a:pt x="29" y="5"/>
                      <a:pt x="28" y="4"/>
                      <a:pt x="26" y="4"/>
                    </a:cubicBezTo>
                    <a:cubicBezTo>
                      <a:pt x="25" y="4"/>
                      <a:pt x="24" y="4"/>
                      <a:pt x="24" y="4"/>
                    </a:cubicBezTo>
                    <a:cubicBezTo>
                      <a:pt x="23" y="4"/>
                      <a:pt x="22" y="3"/>
                      <a:pt x="22" y="1"/>
                    </a:cubicBezTo>
                    <a:cubicBezTo>
                      <a:pt x="23" y="0"/>
                      <a:pt x="24" y="0"/>
                      <a:pt x="25" y="0"/>
                    </a:cubicBezTo>
                    <a:close/>
                  </a:path>
                </a:pathLst>
              </a:custGeom>
              <a:noFill/>
              <a:ln w="3175">
                <a:solidFill>
                  <a:srgbClr val="FE5E55">
                    <a:lumMod val="60000"/>
                    <a:lumOff val="40000"/>
                  </a:srgbClr>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79" name="Freeform 26">
                <a:extLst>
                  <a:ext uri="{FF2B5EF4-FFF2-40B4-BE49-F238E27FC236}">
                    <a16:creationId xmlns="" xmlns:a16="http://schemas.microsoft.com/office/drawing/2014/main" id="{BDB96BB2-E6A8-4897-AB92-99A2D28947DD}"/>
                  </a:ext>
                </a:extLst>
              </p:cNvPr>
              <p:cNvSpPr>
                <a:spLocks/>
              </p:cNvSpPr>
              <p:nvPr/>
            </p:nvSpPr>
            <p:spPr bwMode="auto">
              <a:xfrm>
                <a:off x="3996279" y="1880688"/>
                <a:ext cx="354744" cy="373168"/>
              </a:xfrm>
              <a:custGeom>
                <a:avLst/>
                <a:gdLst>
                  <a:gd name="T0" fmla="*/ 60 w 93"/>
                  <a:gd name="T1" fmla="*/ 2 h 95"/>
                  <a:gd name="T2" fmla="*/ 59 w 93"/>
                  <a:gd name="T3" fmla="*/ 2 h 95"/>
                  <a:gd name="T4" fmla="*/ 26 w 93"/>
                  <a:gd name="T5" fmla="*/ 22 h 95"/>
                  <a:gd name="T6" fmla="*/ 22 w 93"/>
                  <a:gd name="T7" fmla="*/ 40 h 95"/>
                  <a:gd name="T8" fmla="*/ 11 w 93"/>
                  <a:gd name="T9" fmla="*/ 55 h 95"/>
                  <a:gd name="T10" fmla="*/ 3 w 93"/>
                  <a:gd name="T11" fmla="*/ 60 h 95"/>
                  <a:gd name="T12" fmla="*/ 0 w 93"/>
                  <a:gd name="T13" fmla="*/ 68 h 95"/>
                  <a:gd name="T14" fmla="*/ 15 w 93"/>
                  <a:gd name="T15" fmla="*/ 75 h 95"/>
                  <a:gd name="T16" fmla="*/ 67 w 93"/>
                  <a:gd name="T17" fmla="*/ 89 h 95"/>
                  <a:gd name="T18" fmla="*/ 81 w 93"/>
                  <a:gd name="T19" fmla="*/ 92 h 95"/>
                  <a:gd name="T20" fmla="*/ 91 w 93"/>
                  <a:gd name="T21" fmla="*/ 92 h 95"/>
                  <a:gd name="T22" fmla="*/ 92 w 93"/>
                  <a:gd name="T23" fmla="*/ 83 h 95"/>
                  <a:gd name="T24" fmla="*/ 88 w 93"/>
                  <a:gd name="T25" fmla="*/ 75 h 95"/>
                  <a:gd name="T26" fmla="*/ 85 w 93"/>
                  <a:gd name="T27" fmla="*/ 56 h 95"/>
                  <a:gd name="T28" fmla="*/ 90 w 93"/>
                  <a:gd name="T29" fmla="*/ 39 h 95"/>
                  <a:gd name="T30" fmla="*/ 71 w 93"/>
                  <a:gd name="T31" fmla="*/ 5 h 95"/>
                  <a:gd name="T32" fmla="*/ 60 w 93"/>
                  <a:gd name="T33" fmla="*/ 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3" h="95">
                    <a:moveTo>
                      <a:pt x="60" y="2"/>
                    </a:moveTo>
                    <a:cubicBezTo>
                      <a:pt x="60" y="2"/>
                      <a:pt x="60" y="2"/>
                      <a:pt x="59" y="2"/>
                    </a:cubicBezTo>
                    <a:cubicBezTo>
                      <a:pt x="45" y="0"/>
                      <a:pt x="31" y="9"/>
                      <a:pt x="26" y="22"/>
                    </a:cubicBezTo>
                    <a:cubicBezTo>
                      <a:pt x="24" y="28"/>
                      <a:pt x="24" y="34"/>
                      <a:pt x="22" y="40"/>
                    </a:cubicBezTo>
                    <a:cubicBezTo>
                      <a:pt x="20" y="46"/>
                      <a:pt x="16" y="51"/>
                      <a:pt x="11" y="55"/>
                    </a:cubicBezTo>
                    <a:cubicBezTo>
                      <a:pt x="8" y="57"/>
                      <a:pt x="6" y="58"/>
                      <a:pt x="3" y="60"/>
                    </a:cubicBezTo>
                    <a:cubicBezTo>
                      <a:pt x="1" y="62"/>
                      <a:pt x="0" y="65"/>
                      <a:pt x="0" y="68"/>
                    </a:cubicBezTo>
                    <a:cubicBezTo>
                      <a:pt x="1" y="74"/>
                      <a:pt x="10" y="74"/>
                      <a:pt x="15" y="75"/>
                    </a:cubicBezTo>
                    <a:cubicBezTo>
                      <a:pt x="22" y="77"/>
                      <a:pt x="57" y="86"/>
                      <a:pt x="67" y="89"/>
                    </a:cubicBezTo>
                    <a:cubicBezTo>
                      <a:pt x="72" y="90"/>
                      <a:pt x="77" y="91"/>
                      <a:pt x="81" y="92"/>
                    </a:cubicBezTo>
                    <a:cubicBezTo>
                      <a:pt x="84" y="94"/>
                      <a:pt x="88" y="95"/>
                      <a:pt x="91" y="92"/>
                    </a:cubicBezTo>
                    <a:cubicBezTo>
                      <a:pt x="93" y="90"/>
                      <a:pt x="93" y="86"/>
                      <a:pt x="92" y="83"/>
                    </a:cubicBezTo>
                    <a:cubicBezTo>
                      <a:pt x="91" y="80"/>
                      <a:pt x="89" y="78"/>
                      <a:pt x="88" y="75"/>
                    </a:cubicBezTo>
                    <a:cubicBezTo>
                      <a:pt x="85" y="69"/>
                      <a:pt x="84" y="63"/>
                      <a:pt x="85" y="56"/>
                    </a:cubicBezTo>
                    <a:cubicBezTo>
                      <a:pt x="86" y="51"/>
                      <a:pt x="89" y="45"/>
                      <a:pt x="90" y="39"/>
                    </a:cubicBezTo>
                    <a:cubicBezTo>
                      <a:pt x="93" y="25"/>
                      <a:pt x="84" y="10"/>
                      <a:pt x="71" y="5"/>
                    </a:cubicBezTo>
                    <a:lnTo>
                      <a:pt x="60" y="2"/>
                    </a:ln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0" name="Freeform 27">
                <a:extLst>
                  <a:ext uri="{FF2B5EF4-FFF2-40B4-BE49-F238E27FC236}">
                    <a16:creationId xmlns="" xmlns:a16="http://schemas.microsoft.com/office/drawing/2014/main" id="{581A12A9-E9FA-4BCC-8932-C78A3086C607}"/>
                  </a:ext>
                </a:extLst>
              </p:cNvPr>
              <p:cNvSpPr>
                <a:spLocks/>
              </p:cNvSpPr>
              <p:nvPr/>
            </p:nvSpPr>
            <p:spPr bwMode="auto">
              <a:xfrm>
                <a:off x="4103619" y="2190308"/>
                <a:ext cx="121739" cy="82475"/>
              </a:xfrm>
              <a:custGeom>
                <a:avLst/>
                <a:gdLst>
                  <a:gd name="T0" fmla="*/ 2 w 32"/>
                  <a:gd name="T1" fmla="*/ 0 h 21"/>
                  <a:gd name="T2" fmla="*/ 6 w 32"/>
                  <a:gd name="T3" fmla="*/ 15 h 21"/>
                  <a:gd name="T4" fmla="*/ 21 w 32"/>
                  <a:gd name="T5" fmla="*/ 19 h 21"/>
                  <a:gd name="T6" fmla="*/ 32 w 32"/>
                  <a:gd name="T7" fmla="*/ 8 h 21"/>
                </a:gdLst>
                <a:ahLst/>
                <a:cxnLst>
                  <a:cxn ang="0">
                    <a:pos x="T0" y="T1"/>
                  </a:cxn>
                  <a:cxn ang="0">
                    <a:pos x="T2" y="T3"/>
                  </a:cxn>
                  <a:cxn ang="0">
                    <a:pos x="T4" y="T5"/>
                  </a:cxn>
                  <a:cxn ang="0">
                    <a:pos x="T6" y="T7"/>
                  </a:cxn>
                </a:cxnLst>
                <a:rect l="0" t="0" r="r" b="b"/>
                <a:pathLst>
                  <a:path w="32" h="21">
                    <a:moveTo>
                      <a:pt x="2" y="0"/>
                    </a:moveTo>
                    <a:cubicBezTo>
                      <a:pt x="0" y="5"/>
                      <a:pt x="2" y="11"/>
                      <a:pt x="6" y="15"/>
                    </a:cubicBezTo>
                    <a:cubicBezTo>
                      <a:pt x="10" y="19"/>
                      <a:pt x="16" y="21"/>
                      <a:pt x="21" y="19"/>
                    </a:cubicBezTo>
                    <a:cubicBezTo>
                      <a:pt x="26" y="18"/>
                      <a:pt x="31" y="13"/>
                      <a:pt x="32" y="8"/>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1" name="Freeform 28">
                <a:extLst>
                  <a:ext uri="{FF2B5EF4-FFF2-40B4-BE49-F238E27FC236}">
                    <a16:creationId xmlns="" xmlns:a16="http://schemas.microsoft.com/office/drawing/2014/main" id="{7FBE88C4-913F-454E-AFFA-D9A827B60725}"/>
                  </a:ext>
                </a:extLst>
              </p:cNvPr>
              <p:cNvSpPr>
                <a:spLocks/>
              </p:cNvSpPr>
              <p:nvPr/>
            </p:nvSpPr>
            <p:spPr bwMode="auto">
              <a:xfrm>
                <a:off x="4233212" y="1767115"/>
                <a:ext cx="60215" cy="128445"/>
              </a:xfrm>
              <a:custGeom>
                <a:avLst/>
                <a:gdLst>
                  <a:gd name="T0" fmla="*/ 0 w 16"/>
                  <a:gd name="T1" fmla="*/ 31 h 33"/>
                  <a:gd name="T2" fmla="*/ 6 w 16"/>
                  <a:gd name="T3" fmla="*/ 7 h 33"/>
                  <a:gd name="T4" fmla="*/ 8 w 16"/>
                  <a:gd name="T5" fmla="*/ 2 h 33"/>
                  <a:gd name="T6" fmla="*/ 13 w 16"/>
                  <a:gd name="T7" fmla="*/ 1 h 33"/>
                  <a:gd name="T8" fmla="*/ 15 w 16"/>
                  <a:gd name="T9" fmla="*/ 4 h 33"/>
                  <a:gd name="T10" fmla="*/ 16 w 16"/>
                  <a:gd name="T11" fmla="*/ 9 h 33"/>
                  <a:gd name="T12" fmla="*/ 8 w 16"/>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16" h="33">
                    <a:moveTo>
                      <a:pt x="0" y="31"/>
                    </a:moveTo>
                    <a:cubicBezTo>
                      <a:pt x="1" y="22"/>
                      <a:pt x="3" y="15"/>
                      <a:pt x="6" y="7"/>
                    </a:cubicBezTo>
                    <a:cubicBezTo>
                      <a:pt x="6" y="5"/>
                      <a:pt x="7" y="3"/>
                      <a:pt x="8" y="2"/>
                    </a:cubicBezTo>
                    <a:cubicBezTo>
                      <a:pt x="9" y="1"/>
                      <a:pt x="11" y="0"/>
                      <a:pt x="13" y="1"/>
                    </a:cubicBezTo>
                    <a:cubicBezTo>
                      <a:pt x="14" y="1"/>
                      <a:pt x="15" y="3"/>
                      <a:pt x="15" y="4"/>
                    </a:cubicBezTo>
                    <a:cubicBezTo>
                      <a:pt x="15" y="6"/>
                      <a:pt x="16" y="8"/>
                      <a:pt x="16" y="9"/>
                    </a:cubicBezTo>
                    <a:cubicBezTo>
                      <a:pt x="16" y="18"/>
                      <a:pt x="13" y="27"/>
                      <a:pt x="8" y="33"/>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2" name="Freeform 29">
                <a:extLst>
                  <a:ext uri="{FF2B5EF4-FFF2-40B4-BE49-F238E27FC236}">
                    <a16:creationId xmlns="" xmlns:a16="http://schemas.microsoft.com/office/drawing/2014/main" id="{73378166-2029-4239-91F7-462D1E0837CB}"/>
                  </a:ext>
                </a:extLst>
              </p:cNvPr>
              <p:cNvSpPr>
                <a:spLocks/>
              </p:cNvSpPr>
              <p:nvPr/>
            </p:nvSpPr>
            <p:spPr bwMode="auto">
              <a:xfrm>
                <a:off x="4004134" y="2241687"/>
                <a:ext cx="53669" cy="47322"/>
              </a:xfrm>
              <a:custGeom>
                <a:avLst/>
                <a:gdLst>
                  <a:gd name="T0" fmla="*/ 14 w 14"/>
                  <a:gd name="T1" fmla="*/ 0 h 12"/>
                  <a:gd name="T2" fmla="*/ 0 w 14"/>
                  <a:gd name="T3" fmla="*/ 12 h 12"/>
                </a:gdLst>
                <a:ahLst/>
                <a:cxnLst>
                  <a:cxn ang="0">
                    <a:pos x="T0" y="T1"/>
                  </a:cxn>
                  <a:cxn ang="0">
                    <a:pos x="T2" y="T3"/>
                  </a:cxn>
                </a:cxnLst>
                <a:rect l="0" t="0" r="r" b="b"/>
                <a:pathLst>
                  <a:path w="14" h="12">
                    <a:moveTo>
                      <a:pt x="14" y="0"/>
                    </a:moveTo>
                    <a:cubicBezTo>
                      <a:pt x="9" y="4"/>
                      <a:pt x="5" y="8"/>
                      <a:pt x="0" y="12"/>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3" name="Freeform 30">
                <a:extLst>
                  <a:ext uri="{FF2B5EF4-FFF2-40B4-BE49-F238E27FC236}">
                    <a16:creationId xmlns="" xmlns:a16="http://schemas.microsoft.com/office/drawing/2014/main" id="{18B6180B-E02F-4D62-8177-5AAF349F6E88}"/>
                  </a:ext>
                </a:extLst>
              </p:cNvPr>
              <p:cNvSpPr>
                <a:spLocks/>
              </p:cNvSpPr>
              <p:nvPr/>
            </p:nvSpPr>
            <p:spPr bwMode="auto">
              <a:xfrm>
                <a:off x="4247611" y="1950995"/>
                <a:ext cx="34035" cy="223089"/>
              </a:xfrm>
              <a:custGeom>
                <a:avLst/>
                <a:gdLst>
                  <a:gd name="T0" fmla="*/ 0 w 9"/>
                  <a:gd name="T1" fmla="*/ 0 h 57"/>
                  <a:gd name="T2" fmla="*/ 9 w 9"/>
                  <a:gd name="T3" fmla="*/ 17 h 57"/>
                  <a:gd name="T4" fmla="*/ 4 w 9"/>
                  <a:gd name="T5" fmla="*/ 37 h 57"/>
                  <a:gd name="T6" fmla="*/ 5 w 9"/>
                  <a:gd name="T7" fmla="*/ 57 h 57"/>
                </a:gdLst>
                <a:ahLst/>
                <a:cxnLst>
                  <a:cxn ang="0">
                    <a:pos x="T0" y="T1"/>
                  </a:cxn>
                  <a:cxn ang="0">
                    <a:pos x="T2" y="T3"/>
                  </a:cxn>
                  <a:cxn ang="0">
                    <a:pos x="T4" y="T5"/>
                  </a:cxn>
                  <a:cxn ang="0">
                    <a:pos x="T6" y="T7"/>
                  </a:cxn>
                </a:cxnLst>
                <a:rect l="0" t="0" r="r" b="b"/>
                <a:pathLst>
                  <a:path w="9" h="57">
                    <a:moveTo>
                      <a:pt x="0" y="0"/>
                    </a:moveTo>
                    <a:cubicBezTo>
                      <a:pt x="6" y="3"/>
                      <a:pt x="9" y="11"/>
                      <a:pt x="9" y="17"/>
                    </a:cubicBezTo>
                    <a:cubicBezTo>
                      <a:pt x="8" y="24"/>
                      <a:pt x="6" y="30"/>
                      <a:pt x="4" y="37"/>
                    </a:cubicBezTo>
                    <a:cubicBezTo>
                      <a:pt x="2" y="43"/>
                      <a:pt x="1" y="51"/>
                      <a:pt x="5" y="57"/>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4" name="Freeform 31">
                <a:extLst>
                  <a:ext uri="{FF2B5EF4-FFF2-40B4-BE49-F238E27FC236}">
                    <a16:creationId xmlns="" xmlns:a16="http://schemas.microsoft.com/office/drawing/2014/main" id="{BEB021F3-AC29-4C06-9982-7024A0532CE7}"/>
                  </a:ext>
                </a:extLst>
              </p:cNvPr>
              <p:cNvSpPr>
                <a:spLocks/>
              </p:cNvSpPr>
              <p:nvPr/>
            </p:nvSpPr>
            <p:spPr bwMode="auto">
              <a:xfrm>
                <a:off x="4129800" y="2311994"/>
                <a:ext cx="19635" cy="90587"/>
              </a:xfrm>
              <a:custGeom>
                <a:avLst/>
                <a:gdLst>
                  <a:gd name="T0" fmla="*/ 5 w 5"/>
                  <a:gd name="T1" fmla="*/ 0 h 23"/>
                  <a:gd name="T2" fmla="*/ 0 w 5"/>
                  <a:gd name="T3" fmla="*/ 23 h 23"/>
                </a:gdLst>
                <a:ahLst/>
                <a:cxnLst>
                  <a:cxn ang="0">
                    <a:pos x="T0" y="T1"/>
                  </a:cxn>
                  <a:cxn ang="0">
                    <a:pos x="T2" y="T3"/>
                  </a:cxn>
                </a:cxnLst>
                <a:rect l="0" t="0" r="r" b="b"/>
                <a:pathLst>
                  <a:path w="5" h="23">
                    <a:moveTo>
                      <a:pt x="5" y="0"/>
                    </a:moveTo>
                    <a:cubicBezTo>
                      <a:pt x="3" y="7"/>
                      <a:pt x="1" y="15"/>
                      <a:pt x="0" y="23"/>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5" name="Freeform 32">
                <a:extLst>
                  <a:ext uri="{FF2B5EF4-FFF2-40B4-BE49-F238E27FC236}">
                    <a16:creationId xmlns="" xmlns:a16="http://schemas.microsoft.com/office/drawing/2014/main" id="{00F512D2-F062-48D5-9648-8388DE99FF85}"/>
                  </a:ext>
                </a:extLst>
              </p:cNvPr>
              <p:cNvSpPr>
                <a:spLocks/>
              </p:cNvSpPr>
              <p:nvPr/>
            </p:nvSpPr>
            <p:spPr bwMode="auto">
              <a:xfrm>
                <a:off x="4235830" y="2295769"/>
                <a:ext cx="61524" cy="63546"/>
              </a:xfrm>
              <a:custGeom>
                <a:avLst/>
                <a:gdLst>
                  <a:gd name="T0" fmla="*/ 0 w 16"/>
                  <a:gd name="T1" fmla="*/ 0 h 16"/>
                  <a:gd name="T2" fmla="*/ 16 w 16"/>
                  <a:gd name="T3" fmla="*/ 16 h 16"/>
                </a:gdLst>
                <a:ahLst/>
                <a:cxnLst>
                  <a:cxn ang="0">
                    <a:pos x="T0" y="T1"/>
                  </a:cxn>
                  <a:cxn ang="0">
                    <a:pos x="T2" y="T3"/>
                  </a:cxn>
                </a:cxnLst>
                <a:rect l="0" t="0" r="r" b="b"/>
                <a:pathLst>
                  <a:path w="16" h="16">
                    <a:moveTo>
                      <a:pt x="0" y="0"/>
                    </a:moveTo>
                    <a:cubicBezTo>
                      <a:pt x="5" y="5"/>
                      <a:pt x="10" y="11"/>
                      <a:pt x="16" y="16"/>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6" name="Freeform 41">
                <a:extLst>
                  <a:ext uri="{FF2B5EF4-FFF2-40B4-BE49-F238E27FC236}">
                    <a16:creationId xmlns="" xmlns:a16="http://schemas.microsoft.com/office/drawing/2014/main" id="{D5B7A25D-BCF3-4C88-A469-9ECC99D12F53}"/>
                  </a:ext>
                </a:extLst>
              </p:cNvPr>
              <p:cNvSpPr>
                <a:spLocks/>
              </p:cNvSpPr>
              <p:nvPr/>
            </p:nvSpPr>
            <p:spPr bwMode="auto">
              <a:xfrm>
                <a:off x="3947845" y="2539139"/>
                <a:ext cx="307620" cy="443475"/>
              </a:xfrm>
              <a:custGeom>
                <a:avLst/>
                <a:gdLst>
                  <a:gd name="T0" fmla="*/ 6 w 81"/>
                  <a:gd name="T1" fmla="*/ 59 h 113"/>
                  <a:gd name="T2" fmla="*/ 2 w 81"/>
                  <a:gd name="T3" fmla="*/ 33 h 113"/>
                  <a:gd name="T4" fmla="*/ 22 w 81"/>
                  <a:gd name="T5" fmla="*/ 6 h 113"/>
                  <a:gd name="T6" fmla="*/ 64 w 81"/>
                  <a:gd name="T7" fmla="*/ 10 h 113"/>
                  <a:gd name="T8" fmla="*/ 78 w 81"/>
                  <a:gd name="T9" fmla="*/ 50 h 113"/>
                  <a:gd name="T10" fmla="*/ 66 w 81"/>
                  <a:gd name="T11" fmla="*/ 76 h 113"/>
                  <a:gd name="T12" fmla="*/ 49 w 81"/>
                  <a:gd name="T13" fmla="*/ 100 h 113"/>
                  <a:gd name="T14" fmla="*/ 41 w 81"/>
                  <a:gd name="T15" fmla="*/ 112 h 113"/>
                  <a:gd name="T16" fmla="*/ 32 w 81"/>
                  <a:gd name="T17" fmla="*/ 106 h 113"/>
                  <a:gd name="T18" fmla="*/ 6 w 81"/>
                  <a:gd name="T19" fmla="*/ 5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113">
                    <a:moveTo>
                      <a:pt x="6" y="59"/>
                    </a:moveTo>
                    <a:cubicBezTo>
                      <a:pt x="3" y="51"/>
                      <a:pt x="0" y="42"/>
                      <a:pt x="2" y="33"/>
                    </a:cubicBezTo>
                    <a:cubicBezTo>
                      <a:pt x="3" y="21"/>
                      <a:pt x="12" y="11"/>
                      <a:pt x="22" y="6"/>
                    </a:cubicBezTo>
                    <a:cubicBezTo>
                      <a:pt x="35" y="0"/>
                      <a:pt x="52" y="1"/>
                      <a:pt x="64" y="10"/>
                    </a:cubicBezTo>
                    <a:cubicBezTo>
                      <a:pt x="76" y="20"/>
                      <a:pt x="81" y="36"/>
                      <a:pt x="78" y="50"/>
                    </a:cubicBezTo>
                    <a:cubicBezTo>
                      <a:pt x="76" y="59"/>
                      <a:pt x="71" y="68"/>
                      <a:pt x="66" y="76"/>
                    </a:cubicBezTo>
                    <a:cubicBezTo>
                      <a:pt x="61" y="84"/>
                      <a:pt x="55" y="92"/>
                      <a:pt x="49" y="100"/>
                    </a:cubicBezTo>
                    <a:cubicBezTo>
                      <a:pt x="47" y="103"/>
                      <a:pt x="44" y="111"/>
                      <a:pt x="41" y="112"/>
                    </a:cubicBezTo>
                    <a:cubicBezTo>
                      <a:pt x="37" y="113"/>
                      <a:pt x="34" y="108"/>
                      <a:pt x="32" y="106"/>
                    </a:cubicBezTo>
                    <a:cubicBezTo>
                      <a:pt x="21" y="92"/>
                      <a:pt x="13" y="76"/>
                      <a:pt x="6" y="59"/>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7" name="Freeform 42">
                <a:extLst>
                  <a:ext uri="{FF2B5EF4-FFF2-40B4-BE49-F238E27FC236}">
                    <a16:creationId xmlns="" xmlns:a16="http://schemas.microsoft.com/office/drawing/2014/main" id="{2EAE80B8-8CFD-426A-8471-69949AFD7CA0}"/>
                  </a:ext>
                </a:extLst>
              </p:cNvPr>
              <p:cNvSpPr>
                <a:spLocks/>
              </p:cNvSpPr>
              <p:nvPr/>
            </p:nvSpPr>
            <p:spPr bwMode="auto">
              <a:xfrm>
                <a:off x="4000206" y="2606742"/>
                <a:ext cx="195044" cy="160894"/>
              </a:xfrm>
              <a:custGeom>
                <a:avLst/>
                <a:gdLst>
                  <a:gd name="T0" fmla="*/ 17 w 51"/>
                  <a:gd name="T1" fmla="*/ 38 h 41"/>
                  <a:gd name="T2" fmla="*/ 38 w 51"/>
                  <a:gd name="T3" fmla="*/ 36 h 41"/>
                  <a:gd name="T4" fmla="*/ 22 w 51"/>
                  <a:gd name="T5" fmla="*/ 5 h 41"/>
                  <a:gd name="T6" fmla="*/ 17 w 51"/>
                  <a:gd name="T7" fmla="*/ 38 h 41"/>
                </a:gdLst>
                <a:ahLst/>
                <a:cxnLst>
                  <a:cxn ang="0">
                    <a:pos x="T0" y="T1"/>
                  </a:cxn>
                  <a:cxn ang="0">
                    <a:pos x="T2" y="T3"/>
                  </a:cxn>
                  <a:cxn ang="0">
                    <a:pos x="T4" y="T5"/>
                  </a:cxn>
                  <a:cxn ang="0">
                    <a:pos x="T6" y="T7"/>
                  </a:cxn>
                </a:cxnLst>
                <a:rect l="0" t="0" r="r" b="b"/>
                <a:pathLst>
                  <a:path w="51" h="41">
                    <a:moveTo>
                      <a:pt x="17" y="38"/>
                    </a:moveTo>
                    <a:cubicBezTo>
                      <a:pt x="24" y="41"/>
                      <a:pt x="32" y="40"/>
                      <a:pt x="38" y="36"/>
                    </a:cubicBezTo>
                    <a:cubicBezTo>
                      <a:pt x="51" y="26"/>
                      <a:pt x="42" y="0"/>
                      <a:pt x="22" y="5"/>
                    </a:cubicBezTo>
                    <a:cubicBezTo>
                      <a:pt x="5" y="9"/>
                      <a:pt x="0" y="31"/>
                      <a:pt x="17" y="38"/>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8" name="Freeform 43">
                <a:extLst>
                  <a:ext uri="{FF2B5EF4-FFF2-40B4-BE49-F238E27FC236}">
                    <a16:creationId xmlns="" xmlns:a16="http://schemas.microsoft.com/office/drawing/2014/main" id="{BBC08B95-00E7-406C-A1A5-80508D849172}"/>
                  </a:ext>
                </a:extLst>
              </p:cNvPr>
              <p:cNvSpPr>
                <a:spLocks/>
              </p:cNvSpPr>
              <p:nvPr/>
            </p:nvSpPr>
            <p:spPr bwMode="auto">
              <a:xfrm>
                <a:off x="4008060" y="2955573"/>
                <a:ext cx="163627" cy="66250"/>
              </a:xfrm>
              <a:custGeom>
                <a:avLst/>
                <a:gdLst>
                  <a:gd name="T0" fmla="*/ 16 w 43"/>
                  <a:gd name="T1" fmla="*/ 0 h 17"/>
                  <a:gd name="T2" fmla="*/ 5 w 43"/>
                  <a:gd name="T3" fmla="*/ 4 h 17"/>
                  <a:gd name="T4" fmla="*/ 3 w 43"/>
                  <a:gd name="T5" fmla="*/ 14 h 17"/>
                  <a:gd name="T6" fmla="*/ 12 w 43"/>
                  <a:gd name="T7" fmla="*/ 17 h 17"/>
                  <a:gd name="T8" fmla="*/ 34 w 43"/>
                  <a:gd name="T9" fmla="*/ 14 h 17"/>
                  <a:gd name="T10" fmla="*/ 40 w 43"/>
                  <a:gd name="T11" fmla="*/ 11 h 17"/>
                  <a:gd name="T12" fmla="*/ 42 w 43"/>
                  <a:gd name="T13" fmla="*/ 5 h 17"/>
                  <a:gd name="T14" fmla="*/ 38 w 43"/>
                  <a:gd name="T15" fmla="*/ 1 h 17"/>
                  <a:gd name="T16" fmla="*/ 31 w 43"/>
                  <a:gd name="T17" fmla="*/ 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17">
                    <a:moveTo>
                      <a:pt x="16" y="0"/>
                    </a:moveTo>
                    <a:cubicBezTo>
                      <a:pt x="12" y="1"/>
                      <a:pt x="8" y="2"/>
                      <a:pt x="5" y="4"/>
                    </a:cubicBezTo>
                    <a:cubicBezTo>
                      <a:pt x="2" y="6"/>
                      <a:pt x="0" y="11"/>
                      <a:pt x="3" y="14"/>
                    </a:cubicBezTo>
                    <a:cubicBezTo>
                      <a:pt x="5" y="17"/>
                      <a:pt x="9" y="17"/>
                      <a:pt x="12" y="17"/>
                    </a:cubicBezTo>
                    <a:cubicBezTo>
                      <a:pt x="20" y="17"/>
                      <a:pt x="27" y="16"/>
                      <a:pt x="34" y="14"/>
                    </a:cubicBezTo>
                    <a:cubicBezTo>
                      <a:pt x="36" y="13"/>
                      <a:pt x="38" y="13"/>
                      <a:pt x="40" y="11"/>
                    </a:cubicBezTo>
                    <a:cubicBezTo>
                      <a:pt x="42" y="10"/>
                      <a:pt x="43" y="8"/>
                      <a:pt x="42" y="5"/>
                    </a:cubicBezTo>
                    <a:cubicBezTo>
                      <a:pt x="42" y="3"/>
                      <a:pt x="40" y="2"/>
                      <a:pt x="38" y="1"/>
                    </a:cubicBezTo>
                    <a:cubicBezTo>
                      <a:pt x="35" y="1"/>
                      <a:pt x="33" y="1"/>
                      <a:pt x="31" y="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89" name="Freeform 44">
                <a:extLst>
                  <a:ext uri="{FF2B5EF4-FFF2-40B4-BE49-F238E27FC236}">
                    <a16:creationId xmlns="" xmlns:a16="http://schemas.microsoft.com/office/drawing/2014/main" id="{B7A76310-F4CF-4381-9A30-D3D5570F6C91}"/>
                  </a:ext>
                </a:extLst>
              </p:cNvPr>
              <p:cNvSpPr>
                <a:spLocks/>
              </p:cNvSpPr>
              <p:nvPr/>
            </p:nvSpPr>
            <p:spPr bwMode="auto">
              <a:xfrm>
                <a:off x="3905957" y="4290053"/>
                <a:ext cx="45815" cy="160894"/>
              </a:xfrm>
              <a:custGeom>
                <a:avLst/>
                <a:gdLst>
                  <a:gd name="T0" fmla="*/ 12 w 12"/>
                  <a:gd name="T1" fmla="*/ 41 h 41"/>
                  <a:gd name="T2" fmla="*/ 3 w 12"/>
                  <a:gd name="T3" fmla="*/ 0 h 41"/>
                </a:gdLst>
                <a:ahLst/>
                <a:cxnLst>
                  <a:cxn ang="0">
                    <a:pos x="T0" y="T1"/>
                  </a:cxn>
                  <a:cxn ang="0">
                    <a:pos x="T2" y="T3"/>
                  </a:cxn>
                </a:cxnLst>
                <a:rect l="0" t="0" r="r" b="b"/>
                <a:pathLst>
                  <a:path w="12" h="41">
                    <a:moveTo>
                      <a:pt x="12" y="41"/>
                    </a:moveTo>
                    <a:cubicBezTo>
                      <a:pt x="3" y="31"/>
                      <a:pt x="0" y="14"/>
                      <a:pt x="3"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0" name="Freeform 45">
                <a:extLst>
                  <a:ext uri="{FF2B5EF4-FFF2-40B4-BE49-F238E27FC236}">
                    <a16:creationId xmlns="" xmlns:a16="http://schemas.microsoft.com/office/drawing/2014/main" id="{6B3E5EBB-0771-455F-BAFA-728EEC630EB6}"/>
                  </a:ext>
                </a:extLst>
              </p:cNvPr>
              <p:cNvSpPr>
                <a:spLocks/>
              </p:cNvSpPr>
              <p:nvPr/>
            </p:nvSpPr>
            <p:spPr bwMode="auto">
              <a:xfrm>
                <a:off x="3916429" y="4290053"/>
                <a:ext cx="247405" cy="129797"/>
              </a:xfrm>
              <a:custGeom>
                <a:avLst/>
                <a:gdLst>
                  <a:gd name="T0" fmla="*/ 0 w 65"/>
                  <a:gd name="T1" fmla="*/ 0 h 33"/>
                  <a:gd name="T2" fmla="*/ 65 w 65"/>
                  <a:gd name="T3" fmla="*/ 33 h 33"/>
                </a:gdLst>
                <a:ahLst/>
                <a:cxnLst>
                  <a:cxn ang="0">
                    <a:pos x="T0" y="T1"/>
                  </a:cxn>
                  <a:cxn ang="0">
                    <a:pos x="T2" y="T3"/>
                  </a:cxn>
                </a:cxnLst>
                <a:rect l="0" t="0" r="r" b="b"/>
                <a:pathLst>
                  <a:path w="65" h="33">
                    <a:moveTo>
                      <a:pt x="0" y="0"/>
                    </a:moveTo>
                    <a:cubicBezTo>
                      <a:pt x="15" y="20"/>
                      <a:pt x="40" y="33"/>
                      <a:pt x="65" y="33"/>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1" name="Freeform 46">
                <a:extLst>
                  <a:ext uri="{FF2B5EF4-FFF2-40B4-BE49-F238E27FC236}">
                    <a16:creationId xmlns="" xmlns:a16="http://schemas.microsoft.com/office/drawing/2014/main" id="{7AD54657-819D-4630-8622-88033E40C85A}"/>
                  </a:ext>
                </a:extLst>
              </p:cNvPr>
              <p:cNvSpPr>
                <a:spLocks/>
              </p:cNvSpPr>
              <p:nvPr/>
            </p:nvSpPr>
            <p:spPr bwMode="auto">
              <a:xfrm>
                <a:off x="4155980" y="4267068"/>
                <a:ext cx="179335" cy="148726"/>
              </a:xfrm>
              <a:custGeom>
                <a:avLst/>
                <a:gdLst>
                  <a:gd name="T0" fmla="*/ 2 w 47"/>
                  <a:gd name="T1" fmla="*/ 38 h 38"/>
                  <a:gd name="T2" fmla="*/ 6 w 47"/>
                  <a:gd name="T3" fmla="*/ 14 h 38"/>
                  <a:gd name="T4" fmla="*/ 28 w 47"/>
                  <a:gd name="T5" fmla="*/ 1 h 38"/>
                  <a:gd name="T6" fmla="*/ 47 w 47"/>
                  <a:gd name="T7" fmla="*/ 9 h 38"/>
                </a:gdLst>
                <a:ahLst/>
                <a:cxnLst>
                  <a:cxn ang="0">
                    <a:pos x="T0" y="T1"/>
                  </a:cxn>
                  <a:cxn ang="0">
                    <a:pos x="T2" y="T3"/>
                  </a:cxn>
                  <a:cxn ang="0">
                    <a:pos x="T4" y="T5"/>
                  </a:cxn>
                  <a:cxn ang="0">
                    <a:pos x="T6" y="T7"/>
                  </a:cxn>
                </a:cxnLst>
                <a:rect l="0" t="0" r="r" b="b"/>
                <a:pathLst>
                  <a:path w="47" h="38">
                    <a:moveTo>
                      <a:pt x="2" y="38"/>
                    </a:moveTo>
                    <a:cubicBezTo>
                      <a:pt x="0" y="30"/>
                      <a:pt x="1" y="21"/>
                      <a:pt x="6" y="14"/>
                    </a:cubicBezTo>
                    <a:cubicBezTo>
                      <a:pt x="11" y="6"/>
                      <a:pt x="19" y="1"/>
                      <a:pt x="28" y="1"/>
                    </a:cubicBezTo>
                    <a:cubicBezTo>
                      <a:pt x="35" y="0"/>
                      <a:pt x="42" y="4"/>
                      <a:pt x="47" y="9"/>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2" name="Freeform 47">
                <a:extLst>
                  <a:ext uri="{FF2B5EF4-FFF2-40B4-BE49-F238E27FC236}">
                    <a16:creationId xmlns="" xmlns:a16="http://schemas.microsoft.com/office/drawing/2014/main" id="{BFB8E88F-5F90-402B-AC99-A44CD77B819A}"/>
                  </a:ext>
                </a:extLst>
              </p:cNvPr>
              <p:cNvSpPr>
                <a:spLocks/>
              </p:cNvSpPr>
              <p:nvPr/>
            </p:nvSpPr>
            <p:spPr bwMode="auto">
              <a:xfrm>
                <a:off x="4339243" y="4273829"/>
                <a:ext cx="113884" cy="154134"/>
              </a:xfrm>
              <a:custGeom>
                <a:avLst/>
                <a:gdLst>
                  <a:gd name="T0" fmla="*/ 0 w 30"/>
                  <a:gd name="T1" fmla="*/ 8 h 39"/>
                  <a:gd name="T2" fmla="*/ 22 w 30"/>
                  <a:gd name="T3" fmla="*/ 0 h 39"/>
                  <a:gd name="T4" fmla="*/ 5 w 30"/>
                  <a:gd name="T5" fmla="*/ 23 h 39"/>
                  <a:gd name="T6" fmla="*/ 30 w 30"/>
                  <a:gd name="T7" fmla="*/ 17 h 39"/>
                  <a:gd name="T8" fmla="*/ 10 w 30"/>
                  <a:gd name="T9" fmla="*/ 39 h 39"/>
                </a:gdLst>
                <a:ahLst/>
                <a:cxnLst>
                  <a:cxn ang="0">
                    <a:pos x="T0" y="T1"/>
                  </a:cxn>
                  <a:cxn ang="0">
                    <a:pos x="T2" y="T3"/>
                  </a:cxn>
                  <a:cxn ang="0">
                    <a:pos x="T4" y="T5"/>
                  </a:cxn>
                  <a:cxn ang="0">
                    <a:pos x="T6" y="T7"/>
                  </a:cxn>
                  <a:cxn ang="0">
                    <a:pos x="T8" y="T9"/>
                  </a:cxn>
                </a:cxnLst>
                <a:rect l="0" t="0" r="r" b="b"/>
                <a:pathLst>
                  <a:path w="30" h="39">
                    <a:moveTo>
                      <a:pt x="0" y="8"/>
                    </a:moveTo>
                    <a:cubicBezTo>
                      <a:pt x="7" y="5"/>
                      <a:pt x="16" y="2"/>
                      <a:pt x="22" y="0"/>
                    </a:cubicBezTo>
                    <a:cubicBezTo>
                      <a:pt x="5" y="23"/>
                      <a:pt x="5" y="23"/>
                      <a:pt x="5" y="23"/>
                    </a:cubicBezTo>
                    <a:cubicBezTo>
                      <a:pt x="30" y="17"/>
                      <a:pt x="30" y="17"/>
                      <a:pt x="30" y="17"/>
                    </a:cubicBezTo>
                    <a:cubicBezTo>
                      <a:pt x="23" y="25"/>
                      <a:pt x="17" y="32"/>
                      <a:pt x="10" y="39"/>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3" name="Freeform 48">
                <a:extLst>
                  <a:ext uri="{FF2B5EF4-FFF2-40B4-BE49-F238E27FC236}">
                    <a16:creationId xmlns="" xmlns:a16="http://schemas.microsoft.com/office/drawing/2014/main" id="{CF185772-1922-44EB-81CF-D02ECF2D0182}"/>
                  </a:ext>
                </a:extLst>
              </p:cNvPr>
              <p:cNvSpPr>
                <a:spLocks/>
              </p:cNvSpPr>
              <p:nvPr/>
            </p:nvSpPr>
            <p:spPr bwMode="auto">
              <a:xfrm>
                <a:off x="3871922" y="4427963"/>
                <a:ext cx="509209" cy="317733"/>
              </a:xfrm>
              <a:custGeom>
                <a:avLst/>
                <a:gdLst>
                  <a:gd name="T0" fmla="*/ 0 w 134"/>
                  <a:gd name="T1" fmla="*/ 67 h 81"/>
                  <a:gd name="T2" fmla="*/ 86 w 134"/>
                  <a:gd name="T3" fmla="*/ 69 h 81"/>
                  <a:gd name="T4" fmla="*/ 133 w 134"/>
                  <a:gd name="T5" fmla="*/ 0 h 81"/>
                </a:gdLst>
                <a:ahLst/>
                <a:cxnLst>
                  <a:cxn ang="0">
                    <a:pos x="T0" y="T1"/>
                  </a:cxn>
                  <a:cxn ang="0">
                    <a:pos x="T2" y="T3"/>
                  </a:cxn>
                  <a:cxn ang="0">
                    <a:pos x="T4" y="T5"/>
                  </a:cxn>
                </a:cxnLst>
                <a:rect l="0" t="0" r="r" b="b"/>
                <a:pathLst>
                  <a:path w="134" h="81">
                    <a:moveTo>
                      <a:pt x="0" y="67"/>
                    </a:moveTo>
                    <a:cubicBezTo>
                      <a:pt x="27" y="78"/>
                      <a:pt x="59" y="81"/>
                      <a:pt x="86" y="69"/>
                    </a:cubicBezTo>
                    <a:cubicBezTo>
                      <a:pt x="113" y="57"/>
                      <a:pt x="134" y="30"/>
                      <a:pt x="133"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4" name="Freeform 49">
                <a:extLst>
                  <a:ext uri="{FF2B5EF4-FFF2-40B4-BE49-F238E27FC236}">
                    <a16:creationId xmlns="" xmlns:a16="http://schemas.microsoft.com/office/drawing/2014/main" id="{DC31B7CD-FA35-48AD-A475-AA9BA3FA15A8}"/>
                  </a:ext>
                </a:extLst>
              </p:cNvPr>
              <p:cNvSpPr>
                <a:spLocks/>
              </p:cNvSpPr>
              <p:nvPr/>
            </p:nvSpPr>
            <p:spPr bwMode="auto">
              <a:xfrm>
                <a:off x="3867995" y="4632123"/>
                <a:ext cx="189808" cy="54082"/>
              </a:xfrm>
              <a:custGeom>
                <a:avLst/>
                <a:gdLst>
                  <a:gd name="T0" fmla="*/ 0 w 50"/>
                  <a:gd name="T1" fmla="*/ 14 h 14"/>
                  <a:gd name="T2" fmla="*/ 50 w 50"/>
                  <a:gd name="T3" fmla="*/ 0 h 14"/>
                </a:gdLst>
                <a:ahLst/>
                <a:cxnLst>
                  <a:cxn ang="0">
                    <a:pos x="T0" y="T1"/>
                  </a:cxn>
                  <a:cxn ang="0">
                    <a:pos x="T2" y="T3"/>
                  </a:cxn>
                </a:cxnLst>
                <a:rect l="0" t="0" r="r" b="b"/>
                <a:pathLst>
                  <a:path w="50" h="14">
                    <a:moveTo>
                      <a:pt x="0" y="14"/>
                    </a:moveTo>
                    <a:cubicBezTo>
                      <a:pt x="17" y="13"/>
                      <a:pt x="34" y="8"/>
                      <a:pt x="50"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5" name="Freeform 50">
                <a:extLst>
                  <a:ext uri="{FF2B5EF4-FFF2-40B4-BE49-F238E27FC236}">
                    <a16:creationId xmlns="" xmlns:a16="http://schemas.microsoft.com/office/drawing/2014/main" id="{049671E8-83CA-4C9C-AC7F-B139D2BF0910}"/>
                  </a:ext>
                </a:extLst>
              </p:cNvPr>
              <p:cNvSpPr>
                <a:spLocks/>
              </p:cNvSpPr>
              <p:nvPr/>
            </p:nvSpPr>
            <p:spPr bwMode="auto">
              <a:xfrm>
                <a:off x="3928210" y="4560465"/>
                <a:ext cx="129593" cy="71659"/>
              </a:xfrm>
              <a:custGeom>
                <a:avLst/>
                <a:gdLst>
                  <a:gd name="T0" fmla="*/ 0 w 34"/>
                  <a:gd name="T1" fmla="*/ 0 h 18"/>
                  <a:gd name="T2" fmla="*/ 34 w 34"/>
                  <a:gd name="T3" fmla="*/ 18 h 18"/>
                </a:gdLst>
                <a:ahLst/>
                <a:cxnLst>
                  <a:cxn ang="0">
                    <a:pos x="T0" y="T1"/>
                  </a:cxn>
                  <a:cxn ang="0">
                    <a:pos x="T2" y="T3"/>
                  </a:cxn>
                </a:cxnLst>
                <a:rect l="0" t="0" r="r" b="b"/>
                <a:pathLst>
                  <a:path w="34" h="18">
                    <a:moveTo>
                      <a:pt x="0" y="0"/>
                    </a:moveTo>
                    <a:cubicBezTo>
                      <a:pt x="8" y="10"/>
                      <a:pt x="22" y="16"/>
                      <a:pt x="34" y="18"/>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6" name="Freeform 51">
                <a:extLst>
                  <a:ext uri="{FF2B5EF4-FFF2-40B4-BE49-F238E27FC236}">
                    <a16:creationId xmlns="" xmlns:a16="http://schemas.microsoft.com/office/drawing/2014/main" id="{2BE8BBE8-9616-47C9-96E6-151443B8856B}"/>
                  </a:ext>
                </a:extLst>
              </p:cNvPr>
              <p:cNvSpPr>
                <a:spLocks/>
              </p:cNvSpPr>
              <p:nvPr/>
            </p:nvSpPr>
            <p:spPr bwMode="auto">
              <a:xfrm>
                <a:off x="3928210" y="4552352"/>
                <a:ext cx="65451" cy="8112"/>
              </a:xfrm>
              <a:custGeom>
                <a:avLst/>
                <a:gdLst>
                  <a:gd name="T0" fmla="*/ 0 w 17"/>
                  <a:gd name="T1" fmla="*/ 2 h 2"/>
                  <a:gd name="T2" fmla="*/ 17 w 17"/>
                  <a:gd name="T3" fmla="*/ 0 h 2"/>
                </a:gdLst>
                <a:ahLst/>
                <a:cxnLst>
                  <a:cxn ang="0">
                    <a:pos x="T0" y="T1"/>
                  </a:cxn>
                  <a:cxn ang="0">
                    <a:pos x="T2" y="T3"/>
                  </a:cxn>
                </a:cxnLst>
                <a:rect l="0" t="0" r="r" b="b"/>
                <a:pathLst>
                  <a:path w="17" h="2">
                    <a:moveTo>
                      <a:pt x="0" y="2"/>
                    </a:moveTo>
                    <a:cubicBezTo>
                      <a:pt x="5" y="2"/>
                      <a:pt x="12" y="0"/>
                      <a:pt x="17"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7" name="Freeform 52">
                <a:extLst>
                  <a:ext uri="{FF2B5EF4-FFF2-40B4-BE49-F238E27FC236}">
                    <a16:creationId xmlns="" xmlns:a16="http://schemas.microsoft.com/office/drawing/2014/main" id="{5304C031-FF72-4832-82CB-522614E32D0C}"/>
                  </a:ext>
                </a:extLst>
              </p:cNvPr>
              <p:cNvSpPr>
                <a:spLocks/>
              </p:cNvSpPr>
              <p:nvPr/>
            </p:nvSpPr>
            <p:spPr bwMode="auto">
              <a:xfrm>
                <a:off x="3902030" y="4450948"/>
                <a:ext cx="98176" cy="98700"/>
              </a:xfrm>
              <a:custGeom>
                <a:avLst/>
                <a:gdLst>
                  <a:gd name="T0" fmla="*/ 26 w 26"/>
                  <a:gd name="T1" fmla="*/ 25 h 25"/>
                  <a:gd name="T2" fmla="*/ 0 w 26"/>
                  <a:gd name="T3" fmla="*/ 0 h 25"/>
                </a:gdLst>
                <a:ahLst/>
                <a:cxnLst>
                  <a:cxn ang="0">
                    <a:pos x="T0" y="T1"/>
                  </a:cxn>
                  <a:cxn ang="0">
                    <a:pos x="T2" y="T3"/>
                  </a:cxn>
                </a:cxnLst>
                <a:rect l="0" t="0" r="r" b="b"/>
                <a:pathLst>
                  <a:path w="26" h="25">
                    <a:moveTo>
                      <a:pt x="26" y="25"/>
                    </a:moveTo>
                    <a:cubicBezTo>
                      <a:pt x="13" y="23"/>
                      <a:pt x="3" y="12"/>
                      <a:pt x="0"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8" name="Freeform 53">
                <a:extLst>
                  <a:ext uri="{FF2B5EF4-FFF2-40B4-BE49-F238E27FC236}">
                    <a16:creationId xmlns="" xmlns:a16="http://schemas.microsoft.com/office/drawing/2014/main" id="{918D4D67-5340-4DAC-A8BC-AFDA71B26A83}"/>
                  </a:ext>
                </a:extLst>
              </p:cNvPr>
              <p:cNvSpPr>
                <a:spLocks/>
              </p:cNvSpPr>
              <p:nvPr/>
            </p:nvSpPr>
            <p:spPr bwMode="auto">
              <a:xfrm>
                <a:off x="3902030" y="4450948"/>
                <a:ext cx="41889" cy="0"/>
              </a:xfrm>
              <a:custGeom>
                <a:avLst/>
                <a:gdLst>
                  <a:gd name="T0" fmla="*/ 0 w 11"/>
                  <a:gd name="T1" fmla="*/ 11 w 11"/>
                </a:gdLst>
                <a:ahLst/>
                <a:cxnLst>
                  <a:cxn ang="0">
                    <a:pos x="T0" y="0"/>
                  </a:cxn>
                  <a:cxn ang="0">
                    <a:pos x="T1" y="0"/>
                  </a:cxn>
                </a:cxnLst>
                <a:rect l="0" t="0" r="r" b="b"/>
                <a:pathLst>
                  <a:path w="11">
                    <a:moveTo>
                      <a:pt x="0" y="0"/>
                    </a:moveTo>
                    <a:cubicBezTo>
                      <a:pt x="3" y="0"/>
                      <a:pt x="8" y="0"/>
                      <a:pt x="11"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199" name="Freeform 54">
                <a:extLst>
                  <a:ext uri="{FF2B5EF4-FFF2-40B4-BE49-F238E27FC236}">
                    <a16:creationId xmlns="" xmlns:a16="http://schemas.microsoft.com/office/drawing/2014/main" id="{2338A191-992A-44DE-9C01-CB41BABCDDE8}"/>
                  </a:ext>
                </a:extLst>
              </p:cNvPr>
              <p:cNvSpPr>
                <a:spLocks/>
              </p:cNvSpPr>
              <p:nvPr/>
            </p:nvSpPr>
            <p:spPr bwMode="auto">
              <a:xfrm>
                <a:off x="4121945" y="4463117"/>
                <a:ext cx="121739" cy="156839"/>
              </a:xfrm>
              <a:custGeom>
                <a:avLst/>
                <a:gdLst>
                  <a:gd name="T0" fmla="*/ 0 w 32"/>
                  <a:gd name="T1" fmla="*/ 40 h 40"/>
                  <a:gd name="T2" fmla="*/ 21 w 32"/>
                  <a:gd name="T3" fmla="*/ 28 h 40"/>
                  <a:gd name="T4" fmla="*/ 28 w 32"/>
                  <a:gd name="T5" fmla="*/ 0 h 40"/>
                </a:gdLst>
                <a:ahLst/>
                <a:cxnLst>
                  <a:cxn ang="0">
                    <a:pos x="T0" y="T1"/>
                  </a:cxn>
                  <a:cxn ang="0">
                    <a:pos x="T2" y="T3"/>
                  </a:cxn>
                  <a:cxn ang="0">
                    <a:pos x="T4" y="T5"/>
                  </a:cxn>
                </a:cxnLst>
                <a:rect l="0" t="0" r="r" b="b"/>
                <a:pathLst>
                  <a:path w="32" h="40">
                    <a:moveTo>
                      <a:pt x="0" y="40"/>
                    </a:moveTo>
                    <a:cubicBezTo>
                      <a:pt x="8" y="38"/>
                      <a:pt x="16" y="34"/>
                      <a:pt x="21" y="28"/>
                    </a:cubicBezTo>
                    <a:cubicBezTo>
                      <a:pt x="28" y="21"/>
                      <a:pt x="32" y="9"/>
                      <a:pt x="28"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0" name="Freeform 55">
                <a:extLst>
                  <a:ext uri="{FF2B5EF4-FFF2-40B4-BE49-F238E27FC236}">
                    <a16:creationId xmlns="" xmlns:a16="http://schemas.microsoft.com/office/drawing/2014/main" id="{BFEFA225-1A03-4E0D-B42E-6E7B6B73CCEA}"/>
                  </a:ext>
                </a:extLst>
              </p:cNvPr>
              <p:cNvSpPr>
                <a:spLocks/>
              </p:cNvSpPr>
              <p:nvPr/>
            </p:nvSpPr>
            <p:spPr bwMode="auto">
              <a:xfrm>
                <a:off x="4434801" y="4145383"/>
                <a:ext cx="10472" cy="70307"/>
              </a:xfrm>
              <a:custGeom>
                <a:avLst/>
                <a:gdLst>
                  <a:gd name="T0" fmla="*/ 0 w 3"/>
                  <a:gd name="T1" fmla="*/ 18 h 18"/>
                  <a:gd name="T2" fmla="*/ 3 w 3"/>
                  <a:gd name="T3" fmla="*/ 0 h 18"/>
                </a:gdLst>
                <a:ahLst/>
                <a:cxnLst>
                  <a:cxn ang="0">
                    <a:pos x="T0" y="T1"/>
                  </a:cxn>
                  <a:cxn ang="0">
                    <a:pos x="T2" y="T3"/>
                  </a:cxn>
                </a:cxnLst>
                <a:rect l="0" t="0" r="r" b="b"/>
                <a:pathLst>
                  <a:path w="3" h="18">
                    <a:moveTo>
                      <a:pt x="0" y="18"/>
                    </a:moveTo>
                    <a:cubicBezTo>
                      <a:pt x="1" y="12"/>
                      <a:pt x="2" y="6"/>
                      <a:pt x="3"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1" name="Freeform 56">
                <a:extLst>
                  <a:ext uri="{FF2B5EF4-FFF2-40B4-BE49-F238E27FC236}">
                    <a16:creationId xmlns="" xmlns:a16="http://schemas.microsoft.com/office/drawing/2014/main" id="{C4AFDF27-6530-44AF-B9A2-D95A8910E83C}"/>
                  </a:ext>
                </a:extLst>
              </p:cNvPr>
              <p:cNvSpPr>
                <a:spLocks/>
              </p:cNvSpPr>
              <p:nvPr/>
            </p:nvSpPr>
            <p:spPr bwMode="auto">
              <a:xfrm>
                <a:off x="4476690" y="4230563"/>
                <a:ext cx="68069" cy="55434"/>
              </a:xfrm>
              <a:custGeom>
                <a:avLst/>
                <a:gdLst>
                  <a:gd name="T0" fmla="*/ 0 w 18"/>
                  <a:gd name="T1" fmla="*/ 14 h 14"/>
                  <a:gd name="T2" fmla="*/ 18 w 18"/>
                  <a:gd name="T3" fmla="*/ 0 h 14"/>
                </a:gdLst>
                <a:ahLst/>
                <a:cxnLst>
                  <a:cxn ang="0">
                    <a:pos x="T0" y="T1"/>
                  </a:cxn>
                  <a:cxn ang="0">
                    <a:pos x="T2" y="T3"/>
                  </a:cxn>
                </a:cxnLst>
                <a:rect l="0" t="0" r="r" b="b"/>
                <a:pathLst>
                  <a:path w="18" h="14">
                    <a:moveTo>
                      <a:pt x="0" y="14"/>
                    </a:moveTo>
                    <a:cubicBezTo>
                      <a:pt x="6" y="9"/>
                      <a:pt x="12" y="4"/>
                      <a:pt x="18"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2" name="Freeform 57">
                <a:extLst>
                  <a:ext uri="{FF2B5EF4-FFF2-40B4-BE49-F238E27FC236}">
                    <a16:creationId xmlns="" xmlns:a16="http://schemas.microsoft.com/office/drawing/2014/main" id="{60BCCB1C-E799-4E46-B2B6-4F779444C57B}"/>
                  </a:ext>
                </a:extLst>
              </p:cNvPr>
              <p:cNvSpPr>
                <a:spLocks/>
              </p:cNvSpPr>
              <p:nvPr/>
            </p:nvSpPr>
            <p:spPr bwMode="auto">
              <a:xfrm>
                <a:off x="4495016" y="4345487"/>
                <a:ext cx="103412" cy="22985"/>
              </a:xfrm>
              <a:custGeom>
                <a:avLst/>
                <a:gdLst>
                  <a:gd name="T0" fmla="*/ 0 w 27"/>
                  <a:gd name="T1" fmla="*/ 0 h 6"/>
                  <a:gd name="T2" fmla="*/ 27 w 27"/>
                  <a:gd name="T3" fmla="*/ 6 h 6"/>
                </a:gdLst>
                <a:ahLst/>
                <a:cxnLst>
                  <a:cxn ang="0">
                    <a:pos x="T0" y="T1"/>
                  </a:cxn>
                  <a:cxn ang="0">
                    <a:pos x="T2" y="T3"/>
                  </a:cxn>
                </a:cxnLst>
                <a:rect l="0" t="0" r="r" b="b"/>
                <a:pathLst>
                  <a:path w="27" h="6">
                    <a:moveTo>
                      <a:pt x="0" y="0"/>
                    </a:moveTo>
                    <a:cubicBezTo>
                      <a:pt x="9" y="2"/>
                      <a:pt x="18" y="4"/>
                      <a:pt x="27" y="6"/>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3" name="Freeform 58">
                <a:extLst>
                  <a:ext uri="{FF2B5EF4-FFF2-40B4-BE49-F238E27FC236}">
                    <a16:creationId xmlns="" xmlns:a16="http://schemas.microsoft.com/office/drawing/2014/main" id="{50608E43-B54D-4753-94B4-CFEB4988D2A5}"/>
                  </a:ext>
                </a:extLst>
              </p:cNvPr>
              <p:cNvSpPr>
                <a:spLocks/>
              </p:cNvSpPr>
              <p:nvPr/>
            </p:nvSpPr>
            <p:spPr bwMode="auto">
              <a:xfrm>
                <a:off x="4335315" y="4302221"/>
                <a:ext cx="37961" cy="121685"/>
              </a:xfrm>
              <a:custGeom>
                <a:avLst/>
                <a:gdLst>
                  <a:gd name="T0" fmla="*/ 0 w 10"/>
                  <a:gd name="T1" fmla="*/ 0 h 31"/>
                  <a:gd name="T2" fmla="*/ 10 w 10"/>
                  <a:gd name="T3" fmla="*/ 31 h 31"/>
                </a:gdLst>
                <a:ahLst/>
                <a:cxnLst>
                  <a:cxn ang="0">
                    <a:pos x="T0" y="T1"/>
                  </a:cxn>
                  <a:cxn ang="0">
                    <a:pos x="T2" y="T3"/>
                  </a:cxn>
                </a:cxnLst>
                <a:rect l="0" t="0" r="r" b="b"/>
                <a:pathLst>
                  <a:path w="10" h="31">
                    <a:moveTo>
                      <a:pt x="0" y="0"/>
                    </a:moveTo>
                    <a:cubicBezTo>
                      <a:pt x="0" y="11"/>
                      <a:pt x="3" y="22"/>
                      <a:pt x="10" y="3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4" name="Freeform 59">
                <a:extLst>
                  <a:ext uri="{FF2B5EF4-FFF2-40B4-BE49-F238E27FC236}">
                    <a16:creationId xmlns="" xmlns:a16="http://schemas.microsoft.com/office/drawing/2014/main" id="{743375DC-F045-4B6A-9C1C-8B81C6A46AEF}"/>
                  </a:ext>
                </a:extLst>
              </p:cNvPr>
              <p:cNvSpPr>
                <a:spLocks/>
              </p:cNvSpPr>
              <p:nvPr/>
            </p:nvSpPr>
            <p:spPr bwMode="auto">
              <a:xfrm>
                <a:off x="4476690" y="4411738"/>
                <a:ext cx="48433" cy="59491"/>
              </a:xfrm>
              <a:custGeom>
                <a:avLst/>
                <a:gdLst>
                  <a:gd name="T0" fmla="*/ 0 w 13"/>
                  <a:gd name="T1" fmla="*/ 0 h 15"/>
                  <a:gd name="T2" fmla="*/ 13 w 13"/>
                  <a:gd name="T3" fmla="*/ 15 h 15"/>
                </a:gdLst>
                <a:ahLst/>
                <a:cxnLst>
                  <a:cxn ang="0">
                    <a:pos x="T0" y="T1"/>
                  </a:cxn>
                  <a:cxn ang="0">
                    <a:pos x="T2" y="T3"/>
                  </a:cxn>
                </a:cxnLst>
                <a:rect l="0" t="0" r="r" b="b"/>
                <a:pathLst>
                  <a:path w="13" h="15">
                    <a:moveTo>
                      <a:pt x="0" y="0"/>
                    </a:moveTo>
                    <a:cubicBezTo>
                      <a:pt x="4" y="5"/>
                      <a:pt x="9" y="10"/>
                      <a:pt x="13" y="15"/>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5" name="Oval 60">
                <a:extLst>
                  <a:ext uri="{FF2B5EF4-FFF2-40B4-BE49-F238E27FC236}">
                    <a16:creationId xmlns="" xmlns:a16="http://schemas.microsoft.com/office/drawing/2014/main" id="{37A1CF7B-6070-443E-B1BC-B013DC743476}"/>
                  </a:ext>
                </a:extLst>
              </p:cNvPr>
              <p:cNvSpPr>
                <a:spLocks noChangeArrowheads="1"/>
              </p:cNvSpPr>
              <p:nvPr/>
            </p:nvSpPr>
            <p:spPr bwMode="auto">
              <a:xfrm>
                <a:off x="3939991" y="3776272"/>
                <a:ext cx="289293" cy="297453"/>
              </a:xfrm>
              <a:prstGeom prst="ellipse">
                <a:avLst/>
              </a:pr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6" name="Oval 61">
                <a:extLst>
                  <a:ext uri="{FF2B5EF4-FFF2-40B4-BE49-F238E27FC236}">
                    <a16:creationId xmlns="" xmlns:a16="http://schemas.microsoft.com/office/drawing/2014/main" id="{BEAE738F-20CD-4E89-8FFC-5F726F8E42FE}"/>
                  </a:ext>
                </a:extLst>
              </p:cNvPr>
              <p:cNvSpPr>
                <a:spLocks noChangeArrowheads="1"/>
              </p:cNvSpPr>
              <p:nvPr/>
            </p:nvSpPr>
            <p:spPr bwMode="auto">
              <a:xfrm>
                <a:off x="4038168" y="3842522"/>
                <a:ext cx="87704" cy="94644"/>
              </a:xfrm>
              <a:prstGeom prst="ellipse">
                <a:avLst/>
              </a:pr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7" name="Freeform 62">
                <a:extLst>
                  <a:ext uri="{FF2B5EF4-FFF2-40B4-BE49-F238E27FC236}">
                    <a16:creationId xmlns="" xmlns:a16="http://schemas.microsoft.com/office/drawing/2014/main" id="{271F4C12-1B06-48EC-9131-36299B30B28D}"/>
                  </a:ext>
                </a:extLst>
              </p:cNvPr>
              <p:cNvSpPr>
                <a:spLocks/>
              </p:cNvSpPr>
              <p:nvPr/>
            </p:nvSpPr>
            <p:spPr bwMode="auto">
              <a:xfrm>
                <a:off x="4053876" y="3889844"/>
                <a:ext cx="75923" cy="121685"/>
              </a:xfrm>
              <a:custGeom>
                <a:avLst/>
                <a:gdLst>
                  <a:gd name="T0" fmla="*/ 19 w 20"/>
                  <a:gd name="T1" fmla="*/ 0 h 31"/>
                  <a:gd name="T2" fmla="*/ 0 w 20"/>
                  <a:gd name="T3" fmla="*/ 31 h 31"/>
                </a:gdLst>
                <a:ahLst/>
                <a:cxnLst>
                  <a:cxn ang="0">
                    <a:pos x="T0" y="T1"/>
                  </a:cxn>
                  <a:cxn ang="0">
                    <a:pos x="T2" y="T3"/>
                  </a:cxn>
                </a:cxnLst>
                <a:rect l="0" t="0" r="r" b="b"/>
                <a:pathLst>
                  <a:path w="20" h="31">
                    <a:moveTo>
                      <a:pt x="19" y="0"/>
                    </a:moveTo>
                    <a:cubicBezTo>
                      <a:pt x="20" y="8"/>
                      <a:pt x="17" y="24"/>
                      <a:pt x="0" y="3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8" name="Freeform 63">
                <a:extLst>
                  <a:ext uri="{FF2B5EF4-FFF2-40B4-BE49-F238E27FC236}">
                    <a16:creationId xmlns="" xmlns:a16="http://schemas.microsoft.com/office/drawing/2014/main" id="{7A80EA6F-5E67-4F09-B232-95FF749C8810}"/>
                  </a:ext>
                </a:extLst>
              </p:cNvPr>
              <p:cNvSpPr>
                <a:spLocks/>
              </p:cNvSpPr>
              <p:nvPr/>
            </p:nvSpPr>
            <p:spPr bwMode="auto">
              <a:xfrm>
                <a:off x="3387584" y="4564520"/>
                <a:ext cx="342964" cy="352886"/>
              </a:xfrm>
              <a:custGeom>
                <a:avLst/>
                <a:gdLst>
                  <a:gd name="T0" fmla="*/ 74 w 90"/>
                  <a:gd name="T1" fmla="*/ 90 h 90"/>
                  <a:gd name="T2" fmla="*/ 15 w 90"/>
                  <a:gd name="T3" fmla="*/ 90 h 90"/>
                  <a:gd name="T4" fmla="*/ 0 w 90"/>
                  <a:gd name="T5" fmla="*/ 74 h 90"/>
                  <a:gd name="T6" fmla="*/ 1 w 90"/>
                  <a:gd name="T7" fmla="*/ 42 h 90"/>
                  <a:gd name="T8" fmla="*/ 0 w 90"/>
                  <a:gd name="T9" fmla="*/ 15 h 90"/>
                  <a:gd name="T10" fmla="*/ 4 w 90"/>
                  <a:gd name="T11" fmla="*/ 4 h 90"/>
                  <a:gd name="T12" fmla="*/ 15 w 90"/>
                  <a:gd name="T13" fmla="*/ 0 h 90"/>
                  <a:gd name="T14" fmla="*/ 74 w 90"/>
                  <a:gd name="T15" fmla="*/ 0 h 90"/>
                  <a:gd name="T16" fmla="*/ 90 w 90"/>
                  <a:gd name="T17" fmla="*/ 15 h 90"/>
                  <a:gd name="T18" fmla="*/ 90 w 90"/>
                  <a:gd name="T19" fmla="*/ 44 h 90"/>
                  <a:gd name="T20" fmla="*/ 90 w 90"/>
                  <a:gd name="T21" fmla="*/ 74 h 90"/>
                  <a:gd name="T22" fmla="*/ 85 w 90"/>
                  <a:gd name="T23" fmla="*/ 85 h 90"/>
                  <a:gd name="T24" fmla="*/ 74 w 90"/>
                  <a:gd name="T25"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90">
                    <a:moveTo>
                      <a:pt x="74" y="90"/>
                    </a:moveTo>
                    <a:cubicBezTo>
                      <a:pt x="15" y="90"/>
                      <a:pt x="15" y="90"/>
                      <a:pt x="15" y="90"/>
                    </a:cubicBezTo>
                    <a:cubicBezTo>
                      <a:pt x="7" y="90"/>
                      <a:pt x="0" y="83"/>
                      <a:pt x="0" y="74"/>
                    </a:cubicBezTo>
                    <a:cubicBezTo>
                      <a:pt x="1" y="65"/>
                      <a:pt x="1" y="54"/>
                      <a:pt x="1" y="42"/>
                    </a:cubicBezTo>
                    <a:cubicBezTo>
                      <a:pt x="1" y="33"/>
                      <a:pt x="1" y="24"/>
                      <a:pt x="0" y="15"/>
                    </a:cubicBezTo>
                    <a:cubicBezTo>
                      <a:pt x="0" y="14"/>
                      <a:pt x="0" y="9"/>
                      <a:pt x="4" y="4"/>
                    </a:cubicBezTo>
                    <a:cubicBezTo>
                      <a:pt x="7" y="2"/>
                      <a:pt x="11" y="0"/>
                      <a:pt x="15" y="0"/>
                    </a:cubicBezTo>
                    <a:cubicBezTo>
                      <a:pt x="74" y="0"/>
                      <a:pt x="74" y="0"/>
                      <a:pt x="74" y="0"/>
                    </a:cubicBezTo>
                    <a:cubicBezTo>
                      <a:pt x="83" y="0"/>
                      <a:pt x="90" y="7"/>
                      <a:pt x="90" y="15"/>
                    </a:cubicBezTo>
                    <a:cubicBezTo>
                      <a:pt x="90" y="25"/>
                      <a:pt x="90" y="34"/>
                      <a:pt x="90" y="44"/>
                    </a:cubicBezTo>
                    <a:cubicBezTo>
                      <a:pt x="90" y="55"/>
                      <a:pt x="90" y="65"/>
                      <a:pt x="90" y="74"/>
                    </a:cubicBezTo>
                    <a:cubicBezTo>
                      <a:pt x="90" y="75"/>
                      <a:pt x="90" y="81"/>
                      <a:pt x="85" y="85"/>
                    </a:cubicBezTo>
                    <a:cubicBezTo>
                      <a:pt x="82" y="88"/>
                      <a:pt x="79" y="90"/>
                      <a:pt x="74" y="90"/>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09" name="Freeform 64">
                <a:extLst>
                  <a:ext uri="{FF2B5EF4-FFF2-40B4-BE49-F238E27FC236}">
                    <a16:creationId xmlns="" xmlns:a16="http://schemas.microsoft.com/office/drawing/2014/main" id="{E3DCBE8E-CB2A-4A27-ABC1-05CEAC8F39F0}"/>
                  </a:ext>
                </a:extLst>
              </p:cNvPr>
              <p:cNvSpPr>
                <a:spLocks/>
              </p:cNvSpPr>
              <p:nvPr/>
            </p:nvSpPr>
            <p:spPr bwMode="auto">
              <a:xfrm>
                <a:off x="3327369" y="4611843"/>
                <a:ext cx="342964" cy="352886"/>
              </a:xfrm>
              <a:custGeom>
                <a:avLst/>
                <a:gdLst>
                  <a:gd name="T0" fmla="*/ 90 w 90"/>
                  <a:gd name="T1" fmla="*/ 78 h 90"/>
                  <a:gd name="T2" fmla="*/ 86 w 90"/>
                  <a:gd name="T3" fmla="*/ 85 h 90"/>
                  <a:gd name="T4" fmla="*/ 75 w 90"/>
                  <a:gd name="T5" fmla="*/ 90 h 90"/>
                  <a:gd name="T6" fmla="*/ 16 w 90"/>
                  <a:gd name="T7" fmla="*/ 90 h 90"/>
                  <a:gd name="T8" fmla="*/ 0 w 90"/>
                  <a:gd name="T9" fmla="*/ 74 h 90"/>
                  <a:gd name="T10" fmla="*/ 2 w 90"/>
                  <a:gd name="T11" fmla="*/ 42 h 90"/>
                  <a:gd name="T12" fmla="*/ 0 w 90"/>
                  <a:gd name="T13" fmla="*/ 15 h 90"/>
                  <a:gd name="T14" fmla="*/ 5 w 90"/>
                  <a:gd name="T15" fmla="*/ 4 h 90"/>
                  <a:gd name="T16" fmla="*/ 16 w 90"/>
                  <a:gd name="T17"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90">
                    <a:moveTo>
                      <a:pt x="90" y="78"/>
                    </a:moveTo>
                    <a:cubicBezTo>
                      <a:pt x="90" y="79"/>
                      <a:pt x="90" y="81"/>
                      <a:pt x="86" y="85"/>
                    </a:cubicBezTo>
                    <a:cubicBezTo>
                      <a:pt x="83" y="88"/>
                      <a:pt x="79" y="90"/>
                      <a:pt x="75" y="90"/>
                    </a:cubicBezTo>
                    <a:cubicBezTo>
                      <a:pt x="16" y="90"/>
                      <a:pt x="16" y="90"/>
                      <a:pt x="16" y="90"/>
                    </a:cubicBezTo>
                    <a:cubicBezTo>
                      <a:pt x="7" y="90"/>
                      <a:pt x="0" y="83"/>
                      <a:pt x="0" y="74"/>
                    </a:cubicBezTo>
                    <a:cubicBezTo>
                      <a:pt x="1" y="65"/>
                      <a:pt x="2" y="54"/>
                      <a:pt x="2" y="42"/>
                    </a:cubicBezTo>
                    <a:cubicBezTo>
                      <a:pt x="2" y="33"/>
                      <a:pt x="1" y="24"/>
                      <a:pt x="0" y="15"/>
                    </a:cubicBezTo>
                    <a:cubicBezTo>
                      <a:pt x="0" y="14"/>
                      <a:pt x="0" y="9"/>
                      <a:pt x="5" y="4"/>
                    </a:cubicBezTo>
                    <a:cubicBezTo>
                      <a:pt x="8" y="2"/>
                      <a:pt x="11" y="0"/>
                      <a:pt x="16" y="0"/>
                    </a:cubicBezTo>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0" name="Freeform 65">
                <a:extLst>
                  <a:ext uri="{FF2B5EF4-FFF2-40B4-BE49-F238E27FC236}">
                    <a16:creationId xmlns="" xmlns:a16="http://schemas.microsoft.com/office/drawing/2014/main" id="{80D6E114-E649-4003-92D8-72698DC5F5CC}"/>
                  </a:ext>
                </a:extLst>
              </p:cNvPr>
              <p:cNvSpPr>
                <a:spLocks/>
              </p:cNvSpPr>
              <p:nvPr/>
            </p:nvSpPr>
            <p:spPr bwMode="auto">
              <a:xfrm>
                <a:off x="3555139" y="4678093"/>
                <a:ext cx="3927" cy="121685"/>
              </a:xfrm>
              <a:custGeom>
                <a:avLst/>
                <a:gdLst>
                  <a:gd name="T0" fmla="*/ 0 w 1"/>
                  <a:gd name="T1" fmla="*/ 0 h 31"/>
                  <a:gd name="T2" fmla="*/ 1 w 1"/>
                  <a:gd name="T3" fmla="*/ 31 h 31"/>
                </a:gdLst>
                <a:ahLst/>
                <a:cxnLst>
                  <a:cxn ang="0">
                    <a:pos x="T0" y="T1"/>
                  </a:cxn>
                  <a:cxn ang="0">
                    <a:pos x="T2" y="T3"/>
                  </a:cxn>
                </a:cxnLst>
                <a:rect l="0" t="0" r="r" b="b"/>
                <a:pathLst>
                  <a:path w="1" h="31">
                    <a:moveTo>
                      <a:pt x="0" y="0"/>
                    </a:moveTo>
                    <a:cubicBezTo>
                      <a:pt x="0" y="10"/>
                      <a:pt x="1" y="22"/>
                      <a:pt x="1" y="3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1" name="Freeform 66">
                <a:extLst>
                  <a:ext uri="{FF2B5EF4-FFF2-40B4-BE49-F238E27FC236}">
                    <a16:creationId xmlns="" xmlns:a16="http://schemas.microsoft.com/office/drawing/2014/main" id="{DC452387-0986-4784-BE79-9D49867383B3}"/>
                  </a:ext>
                </a:extLst>
              </p:cNvPr>
              <p:cNvSpPr>
                <a:spLocks/>
              </p:cNvSpPr>
              <p:nvPr/>
            </p:nvSpPr>
            <p:spPr bwMode="auto">
              <a:xfrm>
                <a:off x="3494924" y="4741640"/>
                <a:ext cx="117812" cy="4056"/>
              </a:xfrm>
              <a:custGeom>
                <a:avLst/>
                <a:gdLst>
                  <a:gd name="T0" fmla="*/ 0 w 31"/>
                  <a:gd name="T1" fmla="*/ 0 h 1"/>
                  <a:gd name="T2" fmla="*/ 31 w 31"/>
                  <a:gd name="T3" fmla="*/ 0 h 1"/>
                </a:gdLst>
                <a:ahLst/>
                <a:cxnLst>
                  <a:cxn ang="0">
                    <a:pos x="T0" y="T1"/>
                  </a:cxn>
                  <a:cxn ang="0">
                    <a:pos x="T2" y="T3"/>
                  </a:cxn>
                </a:cxnLst>
                <a:rect l="0" t="0" r="r" b="b"/>
                <a:pathLst>
                  <a:path w="31" h="1">
                    <a:moveTo>
                      <a:pt x="0" y="0"/>
                    </a:moveTo>
                    <a:cubicBezTo>
                      <a:pt x="10" y="0"/>
                      <a:pt x="21" y="1"/>
                      <a:pt x="31"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2" name="Freeform 67">
                <a:extLst>
                  <a:ext uri="{FF2B5EF4-FFF2-40B4-BE49-F238E27FC236}">
                    <a16:creationId xmlns="" xmlns:a16="http://schemas.microsoft.com/office/drawing/2014/main" id="{6EC2E425-7B21-45D5-A26E-71D15EBAAAFC}"/>
                  </a:ext>
                </a:extLst>
              </p:cNvPr>
              <p:cNvSpPr>
                <a:spLocks/>
              </p:cNvSpPr>
              <p:nvPr/>
            </p:nvSpPr>
            <p:spPr bwMode="auto">
              <a:xfrm>
                <a:off x="4365423" y="2445848"/>
                <a:ext cx="498737" cy="191992"/>
              </a:xfrm>
              <a:custGeom>
                <a:avLst/>
                <a:gdLst>
                  <a:gd name="T0" fmla="*/ 51 w 131"/>
                  <a:gd name="T1" fmla="*/ 49 h 49"/>
                  <a:gd name="T2" fmla="*/ 131 w 131"/>
                  <a:gd name="T3" fmla="*/ 0 h 49"/>
                  <a:gd name="T4" fmla="*/ 0 w 131"/>
                  <a:gd name="T5" fmla="*/ 26 h 49"/>
                  <a:gd name="T6" fmla="*/ 51 w 131"/>
                  <a:gd name="T7" fmla="*/ 49 h 49"/>
                </a:gdLst>
                <a:ahLst/>
                <a:cxnLst>
                  <a:cxn ang="0">
                    <a:pos x="T0" y="T1"/>
                  </a:cxn>
                  <a:cxn ang="0">
                    <a:pos x="T2" y="T3"/>
                  </a:cxn>
                  <a:cxn ang="0">
                    <a:pos x="T4" y="T5"/>
                  </a:cxn>
                  <a:cxn ang="0">
                    <a:pos x="T6" y="T7"/>
                  </a:cxn>
                </a:cxnLst>
                <a:rect l="0" t="0" r="r" b="b"/>
                <a:pathLst>
                  <a:path w="131" h="49">
                    <a:moveTo>
                      <a:pt x="51" y="49"/>
                    </a:moveTo>
                    <a:cubicBezTo>
                      <a:pt x="78" y="33"/>
                      <a:pt x="104" y="16"/>
                      <a:pt x="131" y="0"/>
                    </a:cubicBezTo>
                    <a:cubicBezTo>
                      <a:pt x="86" y="5"/>
                      <a:pt x="43" y="15"/>
                      <a:pt x="0" y="26"/>
                    </a:cubicBezTo>
                    <a:cubicBezTo>
                      <a:pt x="17" y="33"/>
                      <a:pt x="34" y="41"/>
                      <a:pt x="51" y="49"/>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3" name="Freeform 68">
                <a:extLst>
                  <a:ext uri="{FF2B5EF4-FFF2-40B4-BE49-F238E27FC236}">
                    <a16:creationId xmlns="" xmlns:a16="http://schemas.microsoft.com/office/drawing/2014/main" id="{213763AB-DF94-447C-8B99-73696A0ED753}"/>
                  </a:ext>
                </a:extLst>
              </p:cNvPr>
              <p:cNvSpPr>
                <a:spLocks/>
              </p:cNvSpPr>
              <p:nvPr/>
            </p:nvSpPr>
            <p:spPr bwMode="auto">
              <a:xfrm>
                <a:off x="4608901" y="2449903"/>
                <a:ext cx="251332" cy="443475"/>
              </a:xfrm>
              <a:custGeom>
                <a:avLst/>
                <a:gdLst>
                  <a:gd name="T0" fmla="*/ 66 w 66"/>
                  <a:gd name="T1" fmla="*/ 0 h 113"/>
                  <a:gd name="T2" fmla="*/ 0 w 66"/>
                  <a:gd name="T3" fmla="*/ 59 h 113"/>
                  <a:gd name="T4" fmla="*/ 17 w 66"/>
                  <a:gd name="T5" fmla="*/ 113 h 113"/>
                  <a:gd name="T6" fmla="*/ 66 w 66"/>
                  <a:gd name="T7" fmla="*/ 0 h 113"/>
                </a:gdLst>
                <a:ahLst/>
                <a:cxnLst>
                  <a:cxn ang="0">
                    <a:pos x="T0" y="T1"/>
                  </a:cxn>
                  <a:cxn ang="0">
                    <a:pos x="T2" y="T3"/>
                  </a:cxn>
                  <a:cxn ang="0">
                    <a:pos x="T4" y="T5"/>
                  </a:cxn>
                  <a:cxn ang="0">
                    <a:pos x="T6" y="T7"/>
                  </a:cxn>
                </a:cxnLst>
                <a:rect l="0" t="0" r="r" b="b"/>
                <a:pathLst>
                  <a:path w="66" h="113">
                    <a:moveTo>
                      <a:pt x="66" y="0"/>
                    </a:moveTo>
                    <a:cubicBezTo>
                      <a:pt x="46" y="22"/>
                      <a:pt x="24" y="42"/>
                      <a:pt x="0" y="59"/>
                    </a:cubicBezTo>
                    <a:cubicBezTo>
                      <a:pt x="6" y="77"/>
                      <a:pt x="11" y="95"/>
                      <a:pt x="17" y="113"/>
                    </a:cubicBezTo>
                    <a:cubicBezTo>
                      <a:pt x="35" y="75"/>
                      <a:pt x="54" y="34"/>
                      <a:pt x="66" y="0"/>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4" name="Freeform 69">
                <a:extLst>
                  <a:ext uri="{FF2B5EF4-FFF2-40B4-BE49-F238E27FC236}">
                    <a16:creationId xmlns="" xmlns:a16="http://schemas.microsoft.com/office/drawing/2014/main" id="{1B8B1741-C915-41B2-93D3-97A918797A21}"/>
                  </a:ext>
                </a:extLst>
              </p:cNvPr>
              <p:cNvSpPr>
                <a:spLocks/>
              </p:cNvSpPr>
              <p:nvPr/>
            </p:nvSpPr>
            <p:spPr bwMode="auto">
              <a:xfrm>
                <a:off x="4491089" y="2637840"/>
                <a:ext cx="117812" cy="113573"/>
              </a:xfrm>
              <a:custGeom>
                <a:avLst/>
                <a:gdLst>
                  <a:gd name="T0" fmla="*/ 18 w 31"/>
                  <a:gd name="T1" fmla="*/ 0 h 29"/>
                  <a:gd name="T2" fmla="*/ 0 w 31"/>
                  <a:gd name="T3" fmla="*/ 29 h 29"/>
                  <a:gd name="T4" fmla="*/ 31 w 31"/>
                  <a:gd name="T5" fmla="*/ 11 h 29"/>
                </a:gdLst>
                <a:ahLst/>
                <a:cxnLst>
                  <a:cxn ang="0">
                    <a:pos x="T0" y="T1"/>
                  </a:cxn>
                  <a:cxn ang="0">
                    <a:pos x="T2" y="T3"/>
                  </a:cxn>
                  <a:cxn ang="0">
                    <a:pos x="T4" y="T5"/>
                  </a:cxn>
                </a:cxnLst>
                <a:rect l="0" t="0" r="r" b="b"/>
                <a:pathLst>
                  <a:path w="31" h="29">
                    <a:moveTo>
                      <a:pt x="18" y="0"/>
                    </a:moveTo>
                    <a:cubicBezTo>
                      <a:pt x="12" y="10"/>
                      <a:pt x="5" y="19"/>
                      <a:pt x="0" y="29"/>
                    </a:cubicBezTo>
                    <a:cubicBezTo>
                      <a:pt x="10" y="24"/>
                      <a:pt x="22" y="19"/>
                      <a:pt x="31" y="1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5" name="Freeform 70">
                <a:extLst>
                  <a:ext uri="{FF2B5EF4-FFF2-40B4-BE49-F238E27FC236}">
                    <a16:creationId xmlns="" xmlns:a16="http://schemas.microsoft.com/office/drawing/2014/main" id="{894DC483-2E5E-4C84-BD62-173825E0A953}"/>
                  </a:ext>
                </a:extLst>
              </p:cNvPr>
              <p:cNvSpPr>
                <a:spLocks/>
              </p:cNvSpPr>
              <p:nvPr/>
            </p:nvSpPr>
            <p:spPr bwMode="auto">
              <a:xfrm>
                <a:off x="4476690" y="2359316"/>
                <a:ext cx="337727" cy="22985"/>
              </a:xfrm>
              <a:custGeom>
                <a:avLst/>
                <a:gdLst>
                  <a:gd name="T0" fmla="*/ 0 w 89"/>
                  <a:gd name="T1" fmla="*/ 0 h 6"/>
                  <a:gd name="T2" fmla="*/ 89 w 89"/>
                  <a:gd name="T3" fmla="*/ 6 h 6"/>
                </a:gdLst>
                <a:ahLst/>
                <a:cxnLst>
                  <a:cxn ang="0">
                    <a:pos x="T0" y="T1"/>
                  </a:cxn>
                  <a:cxn ang="0">
                    <a:pos x="T2" y="T3"/>
                  </a:cxn>
                </a:cxnLst>
                <a:rect l="0" t="0" r="r" b="b"/>
                <a:pathLst>
                  <a:path w="89" h="6">
                    <a:moveTo>
                      <a:pt x="0" y="0"/>
                    </a:moveTo>
                    <a:cubicBezTo>
                      <a:pt x="30" y="2"/>
                      <a:pt x="59" y="4"/>
                      <a:pt x="89" y="6"/>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6" name="Freeform 72">
                <a:extLst>
                  <a:ext uri="{FF2B5EF4-FFF2-40B4-BE49-F238E27FC236}">
                    <a16:creationId xmlns="" xmlns:a16="http://schemas.microsoft.com/office/drawing/2014/main" id="{81630EE7-5B65-457F-BC66-F12A40C93400}"/>
                  </a:ext>
                </a:extLst>
              </p:cNvPr>
              <p:cNvSpPr>
                <a:spLocks noEditPoints="1"/>
              </p:cNvSpPr>
              <p:nvPr/>
            </p:nvSpPr>
            <p:spPr bwMode="auto">
              <a:xfrm>
                <a:off x="3315588" y="2689218"/>
                <a:ext cx="490883" cy="505669"/>
              </a:xfrm>
              <a:custGeom>
                <a:avLst/>
                <a:gdLst>
                  <a:gd name="T0" fmla="*/ 129 w 129"/>
                  <a:gd name="T1" fmla="*/ 64 h 129"/>
                  <a:gd name="T2" fmla="*/ 64 w 129"/>
                  <a:gd name="T3" fmla="*/ 129 h 129"/>
                  <a:gd name="T4" fmla="*/ 0 w 129"/>
                  <a:gd name="T5" fmla="*/ 64 h 129"/>
                  <a:gd name="T6" fmla="*/ 64 w 129"/>
                  <a:gd name="T7" fmla="*/ 0 h 129"/>
                  <a:gd name="T8" fmla="*/ 129 w 129"/>
                  <a:gd name="T9" fmla="*/ 64 h 129"/>
                  <a:gd name="T10" fmla="*/ 129 w 129"/>
                  <a:gd name="T11" fmla="*/ 64 h 129"/>
                  <a:gd name="T12" fmla="*/ 129 w 129"/>
                  <a:gd name="T13" fmla="*/ 64 h 129"/>
                </a:gdLst>
                <a:ahLst/>
                <a:cxnLst>
                  <a:cxn ang="0">
                    <a:pos x="T0" y="T1"/>
                  </a:cxn>
                  <a:cxn ang="0">
                    <a:pos x="T2" y="T3"/>
                  </a:cxn>
                  <a:cxn ang="0">
                    <a:pos x="T4" y="T5"/>
                  </a:cxn>
                  <a:cxn ang="0">
                    <a:pos x="T6" y="T7"/>
                  </a:cxn>
                  <a:cxn ang="0">
                    <a:pos x="T8" y="T9"/>
                  </a:cxn>
                  <a:cxn ang="0">
                    <a:pos x="T10" y="T11"/>
                  </a:cxn>
                  <a:cxn ang="0">
                    <a:pos x="T12" y="T13"/>
                  </a:cxn>
                </a:cxnLst>
                <a:rect l="0" t="0" r="r" b="b"/>
                <a:pathLst>
                  <a:path w="129" h="129">
                    <a:moveTo>
                      <a:pt x="129" y="64"/>
                    </a:moveTo>
                    <a:cubicBezTo>
                      <a:pt x="129" y="100"/>
                      <a:pt x="100" y="129"/>
                      <a:pt x="64" y="129"/>
                    </a:cubicBezTo>
                    <a:cubicBezTo>
                      <a:pt x="28" y="129"/>
                      <a:pt x="0" y="100"/>
                      <a:pt x="0" y="64"/>
                    </a:cubicBezTo>
                    <a:cubicBezTo>
                      <a:pt x="0" y="29"/>
                      <a:pt x="28" y="0"/>
                      <a:pt x="64" y="0"/>
                    </a:cubicBezTo>
                    <a:cubicBezTo>
                      <a:pt x="100" y="0"/>
                      <a:pt x="129" y="29"/>
                      <a:pt x="129" y="64"/>
                    </a:cubicBezTo>
                    <a:close/>
                    <a:moveTo>
                      <a:pt x="129" y="64"/>
                    </a:moveTo>
                    <a:cubicBezTo>
                      <a:pt x="129" y="64"/>
                      <a:pt x="129" y="64"/>
                      <a:pt x="129" y="64"/>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7" name="Freeform 73">
                <a:extLst>
                  <a:ext uri="{FF2B5EF4-FFF2-40B4-BE49-F238E27FC236}">
                    <a16:creationId xmlns="" xmlns:a16="http://schemas.microsoft.com/office/drawing/2014/main" id="{BB417BFF-7C33-4CD8-B378-DFBDFB96E139}"/>
                  </a:ext>
                </a:extLst>
              </p:cNvPr>
              <p:cNvSpPr>
                <a:spLocks noEditPoints="1"/>
              </p:cNvSpPr>
              <p:nvPr/>
            </p:nvSpPr>
            <p:spPr bwMode="auto">
              <a:xfrm>
                <a:off x="3422928" y="2759525"/>
                <a:ext cx="287985" cy="360999"/>
              </a:xfrm>
              <a:custGeom>
                <a:avLst/>
                <a:gdLst>
                  <a:gd name="T0" fmla="*/ 39 w 76"/>
                  <a:gd name="T1" fmla="*/ 6 h 92"/>
                  <a:gd name="T2" fmla="*/ 69 w 76"/>
                  <a:gd name="T3" fmla="*/ 28 h 92"/>
                  <a:gd name="T4" fmla="*/ 45 w 76"/>
                  <a:gd name="T5" fmla="*/ 64 h 92"/>
                  <a:gd name="T6" fmla="*/ 43 w 76"/>
                  <a:gd name="T7" fmla="*/ 64 h 92"/>
                  <a:gd name="T8" fmla="*/ 32 w 76"/>
                  <a:gd name="T9" fmla="*/ 59 h 92"/>
                  <a:gd name="T10" fmla="*/ 22 w 76"/>
                  <a:gd name="T11" fmla="*/ 86 h 92"/>
                  <a:gd name="T12" fmla="*/ 20 w 76"/>
                  <a:gd name="T13" fmla="*/ 86 h 92"/>
                  <a:gd name="T14" fmla="*/ 26 w 76"/>
                  <a:gd name="T15" fmla="*/ 44 h 92"/>
                  <a:gd name="T16" fmla="*/ 34 w 76"/>
                  <a:gd name="T17" fmla="*/ 24 h 92"/>
                  <a:gd name="T18" fmla="*/ 37 w 76"/>
                  <a:gd name="T19" fmla="*/ 24 h 92"/>
                  <a:gd name="T20" fmla="*/ 41 w 76"/>
                  <a:gd name="T21" fmla="*/ 56 h 92"/>
                  <a:gd name="T22" fmla="*/ 43 w 76"/>
                  <a:gd name="T23" fmla="*/ 56 h 92"/>
                  <a:gd name="T24" fmla="*/ 53 w 76"/>
                  <a:gd name="T25" fmla="*/ 19 h 92"/>
                  <a:gd name="T26" fmla="*/ 39 w 76"/>
                  <a:gd name="T27" fmla="*/ 13 h 92"/>
                  <a:gd name="T28" fmla="*/ 16 w 76"/>
                  <a:gd name="T29" fmla="*/ 39 h 92"/>
                  <a:gd name="T30" fmla="*/ 18 w 76"/>
                  <a:gd name="T31" fmla="*/ 52 h 92"/>
                  <a:gd name="T32" fmla="*/ 7 w 76"/>
                  <a:gd name="T33" fmla="*/ 34 h 92"/>
                  <a:gd name="T34" fmla="*/ 34 w 76"/>
                  <a:gd name="T35" fmla="*/ 6 h 92"/>
                  <a:gd name="T36" fmla="*/ 39 w 76"/>
                  <a:gd name="T37" fmla="*/ 6 h 92"/>
                  <a:gd name="T38" fmla="*/ 39 w 76"/>
                  <a:gd name="T39" fmla="*/ 0 h 92"/>
                  <a:gd name="T40" fmla="*/ 33 w 76"/>
                  <a:gd name="T41" fmla="*/ 0 h 92"/>
                  <a:gd name="T42" fmla="*/ 1 w 76"/>
                  <a:gd name="T43" fmla="*/ 34 h 92"/>
                  <a:gd name="T44" fmla="*/ 16 w 76"/>
                  <a:gd name="T45" fmla="*/ 58 h 92"/>
                  <a:gd name="T46" fmla="*/ 17 w 76"/>
                  <a:gd name="T47" fmla="*/ 91 h 92"/>
                  <a:gd name="T48" fmla="*/ 18 w 76"/>
                  <a:gd name="T49" fmla="*/ 92 h 92"/>
                  <a:gd name="T50" fmla="*/ 22 w 76"/>
                  <a:gd name="T51" fmla="*/ 92 h 92"/>
                  <a:gd name="T52" fmla="*/ 37 w 76"/>
                  <a:gd name="T53" fmla="*/ 69 h 92"/>
                  <a:gd name="T54" fmla="*/ 43 w 76"/>
                  <a:gd name="T55" fmla="*/ 70 h 92"/>
                  <a:gd name="T56" fmla="*/ 45 w 76"/>
                  <a:gd name="T57" fmla="*/ 70 h 92"/>
                  <a:gd name="T58" fmla="*/ 66 w 76"/>
                  <a:gd name="T59" fmla="*/ 61 h 92"/>
                  <a:gd name="T60" fmla="*/ 75 w 76"/>
                  <a:gd name="T61" fmla="*/ 27 h 92"/>
                  <a:gd name="T62" fmla="*/ 39 w 76"/>
                  <a:gd name="T63" fmla="*/ 0 h 92"/>
                  <a:gd name="T64" fmla="*/ 42 w 76"/>
                  <a:gd name="T65" fmla="*/ 50 h 92"/>
                  <a:gd name="T66" fmla="*/ 44 w 76"/>
                  <a:gd name="T67" fmla="*/ 42 h 92"/>
                  <a:gd name="T68" fmla="*/ 40 w 76"/>
                  <a:gd name="T69" fmla="*/ 19 h 92"/>
                  <a:gd name="T70" fmla="*/ 49 w 76"/>
                  <a:gd name="T71" fmla="*/ 23 h 92"/>
                  <a:gd name="T72" fmla="*/ 50 w 76"/>
                  <a:gd name="T73" fmla="*/ 44 h 92"/>
                  <a:gd name="T74" fmla="*/ 43 w 76"/>
                  <a:gd name="T75" fmla="*/ 50 h 92"/>
                  <a:gd name="T76" fmla="*/ 42 w 76"/>
                  <a:gd name="T77" fmla="*/ 50 h 92"/>
                  <a:gd name="T78" fmla="*/ 42 w 76"/>
                  <a:gd name="T79" fmla="*/ 5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 h="92">
                    <a:moveTo>
                      <a:pt x="39" y="6"/>
                    </a:moveTo>
                    <a:cubicBezTo>
                      <a:pt x="54" y="6"/>
                      <a:pt x="67" y="14"/>
                      <a:pt x="69" y="28"/>
                    </a:cubicBezTo>
                    <a:cubicBezTo>
                      <a:pt x="71" y="46"/>
                      <a:pt x="62" y="64"/>
                      <a:pt x="45" y="64"/>
                    </a:cubicBezTo>
                    <a:cubicBezTo>
                      <a:pt x="44" y="64"/>
                      <a:pt x="44" y="64"/>
                      <a:pt x="43" y="64"/>
                    </a:cubicBezTo>
                    <a:cubicBezTo>
                      <a:pt x="38" y="64"/>
                      <a:pt x="36" y="61"/>
                      <a:pt x="32" y="59"/>
                    </a:cubicBezTo>
                    <a:cubicBezTo>
                      <a:pt x="30" y="69"/>
                      <a:pt x="29" y="86"/>
                      <a:pt x="22" y="86"/>
                    </a:cubicBezTo>
                    <a:cubicBezTo>
                      <a:pt x="21" y="86"/>
                      <a:pt x="21" y="86"/>
                      <a:pt x="20" y="86"/>
                    </a:cubicBezTo>
                    <a:cubicBezTo>
                      <a:pt x="13" y="81"/>
                      <a:pt x="24" y="57"/>
                      <a:pt x="26" y="44"/>
                    </a:cubicBezTo>
                    <a:cubicBezTo>
                      <a:pt x="22" y="37"/>
                      <a:pt x="26" y="24"/>
                      <a:pt x="34" y="24"/>
                    </a:cubicBezTo>
                    <a:cubicBezTo>
                      <a:pt x="34" y="24"/>
                      <a:pt x="35" y="24"/>
                      <a:pt x="37" y="24"/>
                    </a:cubicBezTo>
                    <a:cubicBezTo>
                      <a:pt x="48" y="29"/>
                      <a:pt x="26" y="53"/>
                      <a:pt x="41" y="56"/>
                    </a:cubicBezTo>
                    <a:cubicBezTo>
                      <a:pt x="42" y="56"/>
                      <a:pt x="43" y="56"/>
                      <a:pt x="43" y="56"/>
                    </a:cubicBezTo>
                    <a:cubicBezTo>
                      <a:pt x="57" y="56"/>
                      <a:pt x="63" y="28"/>
                      <a:pt x="53" y="19"/>
                    </a:cubicBezTo>
                    <a:cubicBezTo>
                      <a:pt x="49" y="15"/>
                      <a:pt x="44" y="13"/>
                      <a:pt x="39" y="13"/>
                    </a:cubicBezTo>
                    <a:cubicBezTo>
                      <a:pt x="27" y="13"/>
                      <a:pt x="14" y="25"/>
                      <a:pt x="16" y="39"/>
                    </a:cubicBezTo>
                    <a:cubicBezTo>
                      <a:pt x="17" y="44"/>
                      <a:pt x="22" y="45"/>
                      <a:pt x="18" y="52"/>
                    </a:cubicBezTo>
                    <a:cubicBezTo>
                      <a:pt x="9" y="50"/>
                      <a:pt x="7" y="43"/>
                      <a:pt x="7" y="34"/>
                    </a:cubicBezTo>
                    <a:cubicBezTo>
                      <a:pt x="7" y="19"/>
                      <a:pt x="21" y="8"/>
                      <a:pt x="34" y="6"/>
                    </a:cubicBezTo>
                    <a:cubicBezTo>
                      <a:pt x="36" y="6"/>
                      <a:pt x="37" y="6"/>
                      <a:pt x="39" y="6"/>
                    </a:cubicBezTo>
                    <a:moveTo>
                      <a:pt x="39" y="0"/>
                    </a:moveTo>
                    <a:cubicBezTo>
                      <a:pt x="37" y="0"/>
                      <a:pt x="35" y="0"/>
                      <a:pt x="33" y="0"/>
                    </a:cubicBezTo>
                    <a:cubicBezTo>
                      <a:pt x="18" y="2"/>
                      <a:pt x="2" y="14"/>
                      <a:pt x="1" y="34"/>
                    </a:cubicBezTo>
                    <a:cubicBezTo>
                      <a:pt x="0" y="50"/>
                      <a:pt x="9" y="56"/>
                      <a:pt x="16" y="58"/>
                    </a:cubicBezTo>
                    <a:cubicBezTo>
                      <a:pt x="12" y="73"/>
                      <a:pt x="8" y="86"/>
                      <a:pt x="17" y="91"/>
                    </a:cubicBezTo>
                    <a:cubicBezTo>
                      <a:pt x="17" y="91"/>
                      <a:pt x="18" y="91"/>
                      <a:pt x="18" y="92"/>
                    </a:cubicBezTo>
                    <a:cubicBezTo>
                      <a:pt x="19" y="92"/>
                      <a:pt x="21" y="92"/>
                      <a:pt x="22" y="92"/>
                    </a:cubicBezTo>
                    <a:cubicBezTo>
                      <a:pt x="32" y="92"/>
                      <a:pt x="35" y="81"/>
                      <a:pt x="37" y="69"/>
                    </a:cubicBezTo>
                    <a:cubicBezTo>
                      <a:pt x="38" y="69"/>
                      <a:pt x="40" y="70"/>
                      <a:pt x="43" y="70"/>
                    </a:cubicBezTo>
                    <a:cubicBezTo>
                      <a:pt x="43" y="70"/>
                      <a:pt x="44" y="70"/>
                      <a:pt x="45" y="70"/>
                    </a:cubicBezTo>
                    <a:cubicBezTo>
                      <a:pt x="53" y="70"/>
                      <a:pt x="60" y="67"/>
                      <a:pt x="66" y="61"/>
                    </a:cubicBezTo>
                    <a:cubicBezTo>
                      <a:pt x="73" y="52"/>
                      <a:pt x="76" y="40"/>
                      <a:pt x="75" y="27"/>
                    </a:cubicBezTo>
                    <a:cubicBezTo>
                      <a:pt x="72" y="11"/>
                      <a:pt x="58" y="0"/>
                      <a:pt x="39" y="0"/>
                    </a:cubicBezTo>
                    <a:close/>
                    <a:moveTo>
                      <a:pt x="42" y="50"/>
                    </a:moveTo>
                    <a:cubicBezTo>
                      <a:pt x="42" y="48"/>
                      <a:pt x="43" y="44"/>
                      <a:pt x="44" y="42"/>
                    </a:cubicBezTo>
                    <a:cubicBezTo>
                      <a:pt x="46" y="35"/>
                      <a:pt x="49" y="24"/>
                      <a:pt x="40" y="19"/>
                    </a:cubicBezTo>
                    <a:cubicBezTo>
                      <a:pt x="43" y="20"/>
                      <a:pt x="46" y="20"/>
                      <a:pt x="49" y="23"/>
                    </a:cubicBezTo>
                    <a:cubicBezTo>
                      <a:pt x="53" y="27"/>
                      <a:pt x="53" y="36"/>
                      <a:pt x="50" y="44"/>
                    </a:cubicBezTo>
                    <a:cubicBezTo>
                      <a:pt x="49" y="46"/>
                      <a:pt x="47" y="50"/>
                      <a:pt x="43" y="50"/>
                    </a:cubicBezTo>
                    <a:cubicBezTo>
                      <a:pt x="43" y="50"/>
                      <a:pt x="43" y="50"/>
                      <a:pt x="42" y="50"/>
                    </a:cubicBezTo>
                    <a:cubicBezTo>
                      <a:pt x="42" y="50"/>
                      <a:pt x="42" y="50"/>
                      <a:pt x="42" y="50"/>
                    </a:cubicBezTo>
                    <a:close/>
                  </a:path>
                </a:pathLst>
              </a:custGeom>
              <a:noFill/>
              <a:ln w="3175">
                <a:solidFill>
                  <a:srgbClr val="FE5E55">
                    <a:lumMod val="60000"/>
                    <a:lumOff val="40000"/>
                  </a:srgbClr>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8" name="Freeform 74">
                <a:extLst>
                  <a:ext uri="{FF2B5EF4-FFF2-40B4-BE49-F238E27FC236}">
                    <a16:creationId xmlns="" xmlns:a16="http://schemas.microsoft.com/office/drawing/2014/main" id="{F924835A-F1D3-40BA-977F-E6208A7E9FA3}"/>
                  </a:ext>
                </a:extLst>
              </p:cNvPr>
              <p:cNvSpPr>
                <a:spLocks/>
              </p:cNvSpPr>
              <p:nvPr/>
            </p:nvSpPr>
            <p:spPr bwMode="auto">
              <a:xfrm>
                <a:off x="2714748" y="2256560"/>
                <a:ext cx="418887" cy="455643"/>
              </a:xfrm>
              <a:custGeom>
                <a:avLst/>
                <a:gdLst>
                  <a:gd name="T0" fmla="*/ 102 w 110"/>
                  <a:gd name="T1" fmla="*/ 45 h 116"/>
                  <a:gd name="T2" fmla="*/ 57 w 110"/>
                  <a:gd name="T3" fmla="*/ 1 h 116"/>
                  <a:gd name="T4" fmla="*/ 52 w 110"/>
                  <a:gd name="T5" fmla="*/ 1 h 116"/>
                  <a:gd name="T6" fmla="*/ 6 w 110"/>
                  <a:gd name="T7" fmla="*/ 47 h 116"/>
                  <a:gd name="T8" fmla="*/ 0 w 110"/>
                  <a:gd name="T9" fmla="*/ 61 h 116"/>
                  <a:gd name="T10" fmla="*/ 0 w 110"/>
                  <a:gd name="T11" fmla="*/ 113 h 116"/>
                  <a:gd name="T12" fmla="*/ 3 w 110"/>
                  <a:gd name="T13" fmla="*/ 116 h 116"/>
                  <a:gd name="T14" fmla="*/ 28 w 110"/>
                  <a:gd name="T15" fmla="*/ 116 h 116"/>
                  <a:gd name="T16" fmla="*/ 41 w 110"/>
                  <a:gd name="T17" fmla="*/ 103 h 116"/>
                  <a:gd name="T18" fmla="*/ 41 w 110"/>
                  <a:gd name="T19" fmla="*/ 73 h 116"/>
                  <a:gd name="T20" fmla="*/ 52 w 110"/>
                  <a:gd name="T21" fmla="*/ 62 h 116"/>
                  <a:gd name="T22" fmla="*/ 58 w 110"/>
                  <a:gd name="T23" fmla="*/ 62 h 116"/>
                  <a:gd name="T24" fmla="*/ 69 w 110"/>
                  <a:gd name="T25" fmla="*/ 73 h 116"/>
                  <a:gd name="T26" fmla="*/ 69 w 110"/>
                  <a:gd name="T27" fmla="*/ 104 h 116"/>
                  <a:gd name="T28" fmla="*/ 80 w 110"/>
                  <a:gd name="T29" fmla="*/ 116 h 116"/>
                  <a:gd name="T30" fmla="*/ 106 w 110"/>
                  <a:gd name="T31" fmla="*/ 116 h 116"/>
                  <a:gd name="T32" fmla="*/ 110 w 110"/>
                  <a:gd name="T33" fmla="*/ 113 h 116"/>
                  <a:gd name="T34" fmla="*/ 110 w 110"/>
                  <a:gd name="T35" fmla="*/ 63 h 116"/>
                  <a:gd name="T36" fmla="*/ 102 w 110"/>
                  <a:gd name="T37" fmla="*/ 45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 h="116">
                    <a:moveTo>
                      <a:pt x="102" y="45"/>
                    </a:moveTo>
                    <a:cubicBezTo>
                      <a:pt x="57" y="1"/>
                      <a:pt x="57" y="1"/>
                      <a:pt x="57" y="1"/>
                    </a:cubicBezTo>
                    <a:cubicBezTo>
                      <a:pt x="56" y="0"/>
                      <a:pt x="54" y="0"/>
                      <a:pt x="52" y="1"/>
                    </a:cubicBezTo>
                    <a:cubicBezTo>
                      <a:pt x="6" y="47"/>
                      <a:pt x="6" y="47"/>
                      <a:pt x="6" y="47"/>
                    </a:cubicBezTo>
                    <a:cubicBezTo>
                      <a:pt x="2" y="51"/>
                      <a:pt x="0" y="56"/>
                      <a:pt x="0" y="61"/>
                    </a:cubicBezTo>
                    <a:cubicBezTo>
                      <a:pt x="0" y="113"/>
                      <a:pt x="0" y="113"/>
                      <a:pt x="0" y="113"/>
                    </a:cubicBezTo>
                    <a:cubicBezTo>
                      <a:pt x="0" y="115"/>
                      <a:pt x="1" y="116"/>
                      <a:pt x="3" y="116"/>
                    </a:cubicBezTo>
                    <a:cubicBezTo>
                      <a:pt x="28" y="116"/>
                      <a:pt x="28" y="116"/>
                      <a:pt x="28" y="116"/>
                    </a:cubicBezTo>
                    <a:cubicBezTo>
                      <a:pt x="35" y="116"/>
                      <a:pt x="41" y="110"/>
                      <a:pt x="41" y="103"/>
                    </a:cubicBezTo>
                    <a:cubicBezTo>
                      <a:pt x="41" y="73"/>
                      <a:pt x="41" y="73"/>
                      <a:pt x="41" y="73"/>
                    </a:cubicBezTo>
                    <a:cubicBezTo>
                      <a:pt x="41" y="67"/>
                      <a:pt x="46" y="62"/>
                      <a:pt x="52" y="62"/>
                    </a:cubicBezTo>
                    <a:cubicBezTo>
                      <a:pt x="58" y="62"/>
                      <a:pt x="58" y="62"/>
                      <a:pt x="58" y="62"/>
                    </a:cubicBezTo>
                    <a:cubicBezTo>
                      <a:pt x="64" y="62"/>
                      <a:pt x="69" y="67"/>
                      <a:pt x="69" y="73"/>
                    </a:cubicBezTo>
                    <a:cubicBezTo>
                      <a:pt x="69" y="104"/>
                      <a:pt x="69" y="104"/>
                      <a:pt x="69" y="104"/>
                    </a:cubicBezTo>
                    <a:cubicBezTo>
                      <a:pt x="69" y="111"/>
                      <a:pt x="74" y="116"/>
                      <a:pt x="80" y="116"/>
                    </a:cubicBezTo>
                    <a:cubicBezTo>
                      <a:pt x="106" y="116"/>
                      <a:pt x="106" y="116"/>
                      <a:pt x="106" y="116"/>
                    </a:cubicBezTo>
                    <a:cubicBezTo>
                      <a:pt x="108" y="116"/>
                      <a:pt x="110" y="115"/>
                      <a:pt x="110" y="113"/>
                    </a:cubicBezTo>
                    <a:cubicBezTo>
                      <a:pt x="110" y="63"/>
                      <a:pt x="110" y="63"/>
                      <a:pt x="110" y="63"/>
                    </a:cubicBezTo>
                    <a:cubicBezTo>
                      <a:pt x="110" y="57"/>
                      <a:pt x="107" y="50"/>
                      <a:pt x="102" y="45"/>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19" name="Freeform 75">
                <a:extLst>
                  <a:ext uri="{FF2B5EF4-FFF2-40B4-BE49-F238E27FC236}">
                    <a16:creationId xmlns="" xmlns:a16="http://schemas.microsoft.com/office/drawing/2014/main" id="{07A756C8-E16A-452D-9E08-DBD381F50D48}"/>
                  </a:ext>
                </a:extLst>
              </p:cNvPr>
              <p:cNvSpPr>
                <a:spLocks/>
              </p:cNvSpPr>
              <p:nvPr/>
            </p:nvSpPr>
            <p:spPr bwMode="auto">
              <a:xfrm>
                <a:off x="2627043" y="2099721"/>
                <a:ext cx="590368" cy="310973"/>
              </a:xfrm>
              <a:custGeom>
                <a:avLst/>
                <a:gdLst>
                  <a:gd name="T0" fmla="*/ 0 w 155"/>
                  <a:gd name="T1" fmla="*/ 67 h 79"/>
                  <a:gd name="T2" fmla="*/ 78 w 155"/>
                  <a:gd name="T3" fmla="*/ 0 h 79"/>
                  <a:gd name="T4" fmla="*/ 155 w 155"/>
                  <a:gd name="T5" fmla="*/ 67 h 79"/>
                  <a:gd name="T6" fmla="*/ 140 w 155"/>
                  <a:gd name="T7" fmla="*/ 78 h 79"/>
                  <a:gd name="T8" fmla="*/ 78 w 155"/>
                  <a:gd name="T9" fmla="*/ 21 h 79"/>
                  <a:gd name="T10" fmla="*/ 14 w 155"/>
                  <a:gd name="T11" fmla="*/ 79 h 79"/>
                  <a:gd name="T12" fmla="*/ 0 w 155"/>
                  <a:gd name="T13" fmla="*/ 67 h 79"/>
                </a:gdLst>
                <a:ahLst/>
                <a:cxnLst>
                  <a:cxn ang="0">
                    <a:pos x="T0" y="T1"/>
                  </a:cxn>
                  <a:cxn ang="0">
                    <a:pos x="T2" y="T3"/>
                  </a:cxn>
                  <a:cxn ang="0">
                    <a:pos x="T4" y="T5"/>
                  </a:cxn>
                  <a:cxn ang="0">
                    <a:pos x="T6" y="T7"/>
                  </a:cxn>
                  <a:cxn ang="0">
                    <a:pos x="T8" y="T9"/>
                  </a:cxn>
                  <a:cxn ang="0">
                    <a:pos x="T10" y="T11"/>
                  </a:cxn>
                  <a:cxn ang="0">
                    <a:pos x="T12" y="T13"/>
                  </a:cxn>
                </a:cxnLst>
                <a:rect l="0" t="0" r="r" b="b"/>
                <a:pathLst>
                  <a:path w="155" h="79">
                    <a:moveTo>
                      <a:pt x="0" y="67"/>
                    </a:moveTo>
                    <a:cubicBezTo>
                      <a:pt x="78" y="0"/>
                      <a:pt x="78" y="0"/>
                      <a:pt x="78" y="0"/>
                    </a:cubicBezTo>
                    <a:cubicBezTo>
                      <a:pt x="155" y="67"/>
                      <a:pt x="155" y="67"/>
                      <a:pt x="155" y="67"/>
                    </a:cubicBezTo>
                    <a:cubicBezTo>
                      <a:pt x="140" y="78"/>
                      <a:pt x="140" y="78"/>
                      <a:pt x="140" y="78"/>
                    </a:cubicBezTo>
                    <a:cubicBezTo>
                      <a:pt x="122" y="59"/>
                      <a:pt x="100" y="38"/>
                      <a:pt x="78" y="21"/>
                    </a:cubicBezTo>
                    <a:cubicBezTo>
                      <a:pt x="56" y="38"/>
                      <a:pt x="34" y="59"/>
                      <a:pt x="14" y="79"/>
                    </a:cubicBezTo>
                    <a:lnTo>
                      <a:pt x="0" y="67"/>
                    </a:ln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0" name="Freeform 76">
                <a:extLst>
                  <a:ext uri="{FF2B5EF4-FFF2-40B4-BE49-F238E27FC236}">
                    <a16:creationId xmlns="" xmlns:a16="http://schemas.microsoft.com/office/drawing/2014/main" id="{B1683338-F177-4D2A-A3C8-3524E182DCB9}"/>
                  </a:ext>
                </a:extLst>
              </p:cNvPr>
              <p:cNvSpPr>
                <a:spLocks/>
              </p:cNvSpPr>
              <p:nvPr/>
            </p:nvSpPr>
            <p:spPr bwMode="auto">
              <a:xfrm>
                <a:off x="2638825" y="3902012"/>
                <a:ext cx="448994" cy="375872"/>
              </a:xfrm>
              <a:custGeom>
                <a:avLst/>
                <a:gdLst>
                  <a:gd name="T0" fmla="*/ 81 w 118"/>
                  <a:gd name="T1" fmla="*/ 11 h 96"/>
                  <a:gd name="T2" fmla="*/ 79 w 118"/>
                  <a:gd name="T3" fmla="*/ 6 h 96"/>
                  <a:gd name="T4" fmla="*/ 69 w 118"/>
                  <a:gd name="T5" fmla="*/ 0 h 96"/>
                  <a:gd name="T6" fmla="*/ 49 w 118"/>
                  <a:gd name="T7" fmla="*/ 0 h 96"/>
                  <a:gd name="T8" fmla="*/ 39 w 118"/>
                  <a:gd name="T9" fmla="*/ 6 h 96"/>
                  <a:gd name="T10" fmla="*/ 37 w 118"/>
                  <a:gd name="T11" fmla="*/ 11 h 96"/>
                  <a:gd name="T12" fmla="*/ 28 w 118"/>
                  <a:gd name="T13" fmla="*/ 16 h 96"/>
                  <a:gd name="T14" fmla="*/ 10 w 118"/>
                  <a:gd name="T15" fmla="*/ 16 h 96"/>
                  <a:gd name="T16" fmla="*/ 0 w 118"/>
                  <a:gd name="T17" fmla="*/ 27 h 96"/>
                  <a:gd name="T18" fmla="*/ 0 w 118"/>
                  <a:gd name="T19" fmla="*/ 85 h 96"/>
                  <a:gd name="T20" fmla="*/ 10 w 118"/>
                  <a:gd name="T21" fmla="*/ 96 h 96"/>
                  <a:gd name="T22" fmla="*/ 108 w 118"/>
                  <a:gd name="T23" fmla="*/ 96 h 96"/>
                  <a:gd name="T24" fmla="*/ 118 w 118"/>
                  <a:gd name="T25" fmla="*/ 85 h 96"/>
                  <a:gd name="T26" fmla="*/ 118 w 118"/>
                  <a:gd name="T27" fmla="*/ 27 h 96"/>
                  <a:gd name="T28" fmla="*/ 108 w 118"/>
                  <a:gd name="T29" fmla="*/ 16 h 96"/>
                  <a:gd name="T30" fmla="*/ 89 w 118"/>
                  <a:gd name="T31" fmla="*/ 16 h 96"/>
                  <a:gd name="T32" fmla="*/ 81 w 118"/>
                  <a:gd name="T33" fmla="*/ 1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96">
                    <a:moveTo>
                      <a:pt x="81" y="11"/>
                    </a:moveTo>
                    <a:cubicBezTo>
                      <a:pt x="79" y="6"/>
                      <a:pt x="79" y="6"/>
                      <a:pt x="79" y="6"/>
                    </a:cubicBezTo>
                    <a:cubicBezTo>
                      <a:pt x="77" y="2"/>
                      <a:pt x="73" y="0"/>
                      <a:pt x="69" y="0"/>
                    </a:cubicBezTo>
                    <a:cubicBezTo>
                      <a:pt x="49" y="0"/>
                      <a:pt x="49" y="0"/>
                      <a:pt x="49" y="0"/>
                    </a:cubicBezTo>
                    <a:cubicBezTo>
                      <a:pt x="44" y="0"/>
                      <a:pt x="40" y="2"/>
                      <a:pt x="39" y="6"/>
                    </a:cubicBezTo>
                    <a:cubicBezTo>
                      <a:pt x="37" y="11"/>
                      <a:pt x="37" y="11"/>
                      <a:pt x="37" y="11"/>
                    </a:cubicBezTo>
                    <a:cubicBezTo>
                      <a:pt x="35" y="14"/>
                      <a:pt x="32" y="16"/>
                      <a:pt x="28" y="16"/>
                    </a:cubicBezTo>
                    <a:cubicBezTo>
                      <a:pt x="10" y="16"/>
                      <a:pt x="10" y="16"/>
                      <a:pt x="10" y="16"/>
                    </a:cubicBezTo>
                    <a:cubicBezTo>
                      <a:pt x="4" y="16"/>
                      <a:pt x="0" y="21"/>
                      <a:pt x="0" y="27"/>
                    </a:cubicBezTo>
                    <a:cubicBezTo>
                      <a:pt x="0" y="85"/>
                      <a:pt x="0" y="85"/>
                      <a:pt x="0" y="85"/>
                    </a:cubicBezTo>
                    <a:cubicBezTo>
                      <a:pt x="0" y="91"/>
                      <a:pt x="4" y="96"/>
                      <a:pt x="10" y="96"/>
                    </a:cubicBezTo>
                    <a:cubicBezTo>
                      <a:pt x="108" y="96"/>
                      <a:pt x="108" y="96"/>
                      <a:pt x="108" y="96"/>
                    </a:cubicBezTo>
                    <a:cubicBezTo>
                      <a:pt x="113" y="96"/>
                      <a:pt x="118" y="91"/>
                      <a:pt x="118" y="85"/>
                    </a:cubicBezTo>
                    <a:cubicBezTo>
                      <a:pt x="118" y="27"/>
                      <a:pt x="118" y="27"/>
                      <a:pt x="118" y="27"/>
                    </a:cubicBezTo>
                    <a:cubicBezTo>
                      <a:pt x="118" y="21"/>
                      <a:pt x="113" y="16"/>
                      <a:pt x="108" y="16"/>
                    </a:cubicBezTo>
                    <a:cubicBezTo>
                      <a:pt x="89" y="16"/>
                      <a:pt x="89" y="16"/>
                      <a:pt x="89" y="16"/>
                    </a:cubicBezTo>
                    <a:cubicBezTo>
                      <a:pt x="86" y="16"/>
                      <a:pt x="83" y="14"/>
                      <a:pt x="81" y="11"/>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1" name="Oval 77">
                <a:extLst>
                  <a:ext uri="{FF2B5EF4-FFF2-40B4-BE49-F238E27FC236}">
                    <a16:creationId xmlns="" xmlns:a16="http://schemas.microsoft.com/office/drawing/2014/main" id="{38E9FA33-9D45-43F0-B3DC-D37EE390E515}"/>
                  </a:ext>
                </a:extLst>
              </p:cNvPr>
              <p:cNvSpPr>
                <a:spLocks noChangeArrowheads="1"/>
              </p:cNvSpPr>
              <p:nvPr/>
            </p:nvSpPr>
            <p:spPr bwMode="auto">
              <a:xfrm>
                <a:off x="2756637" y="4019642"/>
                <a:ext cx="209443" cy="214977"/>
              </a:xfrm>
              <a:prstGeom prst="ellipse">
                <a:avLst/>
              </a:pr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2" name="Freeform 78">
                <a:extLst>
                  <a:ext uri="{FF2B5EF4-FFF2-40B4-BE49-F238E27FC236}">
                    <a16:creationId xmlns="" xmlns:a16="http://schemas.microsoft.com/office/drawing/2014/main" id="{882B774E-6C0F-4094-8178-4D8EA59F9D9E}"/>
                  </a:ext>
                </a:extLst>
              </p:cNvPr>
              <p:cNvSpPr>
                <a:spLocks/>
              </p:cNvSpPr>
              <p:nvPr/>
            </p:nvSpPr>
            <p:spPr bwMode="auto">
              <a:xfrm>
                <a:off x="2706894" y="3960151"/>
                <a:ext cx="289293" cy="8112"/>
              </a:xfrm>
              <a:custGeom>
                <a:avLst/>
                <a:gdLst>
                  <a:gd name="T0" fmla="*/ 0 w 76"/>
                  <a:gd name="T1" fmla="*/ 1 h 2"/>
                  <a:gd name="T2" fmla="*/ 76 w 76"/>
                  <a:gd name="T3" fmla="*/ 1 h 2"/>
                </a:gdLst>
                <a:ahLst/>
                <a:cxnLst>
                  <a:cxn ang="0">
                    <a:pos x="T0" y="T1"/>
                  </a:cxn>
                  <a:cxn ang="0">
                    <a:pos x="T2" y="T3"/>
                  </a:cxn>
                </a:cxnLst>
                <a:rect l="0" t="0" r="r" b="b"/>
                <a:pathLst>
                  <a:path w="76" h="2">
                    <a:moveTo>
                      <a:pt x="0" y="1"/>
                    </a:moveTo>
                    <a:cubicBezTo>
                      <a:pt x="25" y="0"/>
                      <a:pt x="51" y="2"/>
                      <a:pt x="76" y="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3" name="Freeform 79">
                <a:extLst>
                  <a:ext uri="{FF2B5EF4-FFF2-40B4-BE49-F238E27FC236}">
                    <a16:creationId xmlns="" xmlns:a16="http://schemas.microsoft.com/office/drawing/2014/main" id="{DAAFB6E7-94ED-4DD5-9B3E-7FCC04F648DE}"/>
                  </a:ext>
                </a:extLst>
              </p:cNvPr>
              <p:cNvSpPr>
                <a:spLocks/>
              </p:cNvSpPr>
              <p:nvPr/>
            </p:nvSpPr>
            <p:spPr bwMode="auto">
              <a:xfrm>
                <a:off x="2684640" y="3916886"/>
                <a:ext cx="49743" cy="43266"/>
              </a:xfrm>
              <a:custGeom>
                <a:avLst/>
                <a:gdLst>
                  <a:gd name="T0" fmla="*/ 1 w 13"/>
                  <a:gd name="T1" fmla="*/ 11 h 11"/>
                  <a:gd name="T2" fmla="*/ 1 w 13"/>
                  <a:gd name="T3" fmla="*/ 4 h 11"/>
                  <a:gd name="T4" fmla="*/ 9 w 13"/>
                  <a:gd name="T5" fmla="*/ 2 h 11"/>
                  <a:gd name="T6" fmla="*/ 11 w 13"/>
                  <a:gd name="T7" fmla="*/ 10 h 11"/>
                </a:gdLst>
                <a:ahLst/>
                <a:cxnLst>
                  <a:cxn ang="0">
                    <a:pos x="T0" y="T1"/>
                  </a:cxn>
                  <a:cxn ang="0">
                    <a:pos x="T2" y="T3"/>
                  </a:cxn>
                  <a:cxn ang="0">
                    <a:pos x="T4" y="T5"/>
                  </a:cxn>
                  <a:cxn ang="0">
                    <a:pos x="T6" y="T7"/>
                  </a:cxn>
                </a:cxnLst>
                <a:rect l="0" t="0" r="r" b="b"/>
                <a:pathLst>
                  <a:path w="13" h="11">
                    <a:moveTo>
                      <a:pt x="1" y="11"/>
                    </a:moveTo>
                    <a:cubicBezTo>
                      <a:pt x="0" y="9"/>
                      <a:pt x="0" y="6"/>
                      <a:pt x="1" y="4"/>
                    </a:cubicBezTo>
                    <a:cubicBezTo>
                      <a:pt x="2" y="2"/>
                      <a:pt x="6" y="0"/>
                      <a:pt x="9" y="2"/>
                    </a:cubicBezTo>
                    <a:cubicBezTo>
                      <a:pt x="12" y="3"/>
                      <a:pt x="13" y="7"/>
                      <a:pt x="11" y="1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4" name="Freeform 80">
                <a:extLst>
                  <a:ext uri="{FF2B5EF4-FFF2-40B4-BE49-F238E27FC236}">
                    <a16:creationId xmlns="" xmlns:a16="http://schemas.microsoft.com/office/drawing/2014/main" id="{7243F2CB-2427-4635-831E-3FF14B85DA81}"/>
                  </a:ext>
                </a:extLst>
              </p:cNvPr>
              <p:cNvSpPr>
                <a:spLocks/>
              </p:cNvSpPr>
              <p:nvPr/>
            </p:nvSpPr>
            <p:spPr bwMode="auto">
              <a:xfrm>
                <a:off x="2806379" y="4054795"/>
                <a:ext cx="117812" cy="136557"/>
              </a:xfrm>
              <a:custGeom>
                <a:avLst/>
                <a:gdLst>
                  <a:gd name="T0" fmla="*/ 28 w 31"/>
                  <a:gd name="T1" fmla="*/ 12 h 35"/>
                  <a:gd name="T2" fmla="*/ 26 w 31"/>
                  <a:gd name="T3" fmla="*/ 29 h 35"/>
                  <a:gd name="T4" fmla="*/ 9 w 31"/>
                  <a:gd name="T5" fmla="*/ 33 h 35"/>
                  <a:gd name="T6" fmla="*/ 1 w 31"/>
                  <a:gd name="T7" fmla="*/ 18 h 35"/>
                  <a:gd name="T8" fmla="*/ 28 w 31"/>
                  <a:gd name="T9" fmla="*/ 12 h 35"/>
                </a:gdLst>
                <a:ahLst/>
                <a:cxnLst>
                  <a:cxn ang="0">
                    <a:pos x="T0" y="T1"/>
                  </a:cxn>
                  <a:cxn ang="0">
                    <a:pos x="T2" y="T3"/>
                  </a:cxn>
                  <a:cxn ang="0">
                    <a:pos x="T4" y="T5"/>
                  </a:cxn>
                  <a:cxn ang="0">
                    <a:pos x="T6" y="T7"/>
                  </a:cxn>
                  <a:cxn ang="0">
                    <a:pos x="T8" y="T9"/>
                  </a:cxn>
                </a:cxnLst>
                <a:rect l="0" t="0" r="r" b="b"/>
                <a:pathLst>
                  <a:path w="31" h="35">
                    <a:moveTo>
                      <a:pt x="28" y="12"/>
                    </a:moveTo>
                    <a:cubicBezTo>
                      <a:pt x="31" y="17"/>
                      <a:pt x="30" y="24"/>
                      <a:pt x="26" y="29"/>
                    </a:cubicBezTo>
                    <a:cubicBezTo>
                      <a:pt x="22" y="33"/>
                      <a:pt x="15" y="35"/>
                      <a:pt x="9" y="33"/>
                    </a:cubicBezTo>
                    <a:cubicBezTo>
                      <a:pt x="4" y="30"/>
                      <a:pt x="0" y="24"/>
                      <a:pt x="1" y="18"/>
                    </a:cubicBezTo>
                    <a:cubicBezTo>
                      <a:pt x="2" y="4"/>
                      <a:pt x="21" y="0"/>
                      <a:pt x="28" y="12"/>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5" name="Freeform 81">
                <a:extLst>
                  <a:ext uri="{FF2B5EF4-FFF2-40B4-BE49-F238E27FC236}">
                    <a16:creationId xmlns="" xmlns:a16="http://schemas.microsoft.com/office/drawing/2014/main" id="{EDE4D178-3016-4715-9F40-BB043E330EF8}"/>
                  </a:ext>
                </a:extLst>
              </p:cNvPr>
              <p:cNvSpPr>
                <a:spLocks/>
              </p:cNvSpPr>
              <p:nvPr/>
            </p:nvSpPr>
            <p:spPr bwMode="auto">
              <a:xfrm>
                <a:off x="2706894" y="3972319"/>
                <a:ext cx="3927" cy="290692"/>
              </a:xfrm>
              <a:custGeom>
                <a:avLst/>
                <a:gdLst>
                  <a:gd name="T0" fmla="*/ 1 w 1"/>
                  <a:gd name="T1" fmla="*/ 0 h 74"/>
                  <a:gd name="T2" fmla="*/ 0 w 1"/>
                  <a:gd name="T3" fmla="*/ 74 h 74"/>
                </a:gdLst>
                <a:ahLst/>
                <a:cxnLst>
                  <a:cxn ang="0">
                    <a:pos x="T0" y="T1"/>
                  </a:cxn>
                  <a:cxn ang="0">
                    <a:pos x="T2" y="T3"/>
                  </a:cxn>
                </a:cxnLst>
                <a:rect l="0" t="0" r="r" b="b"/>
                <a:pathLst>
                  <a:path w="1" h="74">
                    <a:moveTo>
                      <a:pt x="1" y="0"/>
                    </a:moveTo>
                    <a:cubicBezTo>
                      <a:pt x="1" y="26"/>
                      <a:pt x="0" y="49"/>
                      <a:pt x="0" y="74"/>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6" name="Freeform 82">
                <a:extLst>
                  <a:ext uri="{FF2B5EF4-FFF2-40B4-BE49-F238E27FC236}">
                    <a16:creationId xmlns="" xmlns:a16="http://schemas.microsoft.com/office/drawing/2014/main" id="{806EB598-E499-4FB7-B46B-B12D5069FED9}"/>
                  </a:ext>
                </a:extLst>
              </p:cNvPr>
              <p:cNvSpPr>
                <a:spLocks/>
              </p:cNvSpPr>
              <p:nvPr/>
            </p:nvSpPr>
            <p:spPr bwMode="auto">
              <a:xfrm>
                <a:off x="3015822" y="3968264"/>
                <a:ext cx="3927" cy="298804"/>
              </a:xfrm>
              <a:custGeom>
                <a:avLst/>
                <a:gdLst>
                  <a:gd name="T0" fmla="*/ 1 w 1"/>
                  <a:gd name="T1" fmla="*/ 0 h 76"/>
                  <a:gd name="T2" fmla="*/ 0 w 1"/>
                  <a:gd name="T3" fmla="*/ 76 h 76"/>
                </a:gdLst>
                <a:ahLst/>
                <a:cxnLst>
                  <a:cxn ang="0">
                    <a:pos x="T0" y="T1"/>
                  </a:cxn>
                  <a:cxn ang="0">
                    <a:pos x="T2" y="T3"/>
                  </a:cxn>
                </a:cxnLst>
                <a:rect l="0" t="0" r="r" b="b"/>
                <a:pathLst>
                  <a:path w="1" h="76">
                    <a:moveTo>
                      <a:pt x="1" y="0"/>
                    </a:moveTo>
                    <a:cubicBezTo>
                      <a:pt x="0" y="26"/>
                      <a:pt x="0" y="50"/>
                      <a:pt x="0" y="76"/>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7" name="Oval 83">
                <a:extLst>
                  <a:ext uri="{FF2B5EF4-FFF2-40B4-BE49-F238E27FC236}">
                    <a16:creationId xmlns="" xmlns:a16="http://schemas.microsoft.com/office/drawing/2014/main" id="{8DEC016B-6DE4-4F5C-905A-71439B0B8B86}"/>
                  </a:ext>
                </a:extLst>
              </p:cNvPr>
              <p:cNvSpPr>
                <a:spLocks noChangeArrowheads="1"/>
              </p:cNvSpPr>
              <p:nvPr/>
            </p:nvSpPr>
            <p:spPr bwMode="auto">
              <a:xfrm>
                <a:off x="2201612" y="2260615"/>
                <a:ext cx="60215" cy="63546"/>
              </a:xfrm>
              <a:prstGeom prst="ellipse">
                <a:avLst/>
              </a:pr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8" name="Freeform 84">
                <a:extLst>
                  <a:ext uri="{FF2B5EF4-FFF2-40B4-BE49-F238E27FC236}">
                    <a16:creationId xmlns="" xmlns:a16="http://schemas.microsoft.com/office/drawing/2014/main" id="{E6DCB471-96F7-4A0B-B04C-89D831200CBA}"/>
                  </a:ext>
                </a:extLst>
              </p:cNvPr>
              <p:cNvSpPr>
                <a:spLocks noEditPoints="1"/>
              </p:cNvSpPr>
              <p:nvPr/>
            </p:nvSpPr>
            <p:spPr bwMode="auto">
              <a:xfrm>
                <a:off x="2113907" y="2167324"/>
                <a:ext cx="380925" cy="392096"/>
              </a:xfrm>
              <a:custGeom>
                <a:avLst/>
                <a:gdLst>
                  <a:gd name="T0" fmla="*/ 91 w 100"/>
                  <a:gd name="T1" fmla="*/ 0 h 100"/>
                  <a:gd name="T2" fmla="*/ 8 w 100"/>
                  <a:gd name="T3" fmla="*/ 0 h 100"/>
                  <a:gd name="T4" fmla="*/ 0 w 100"/>
                  <a:gd name="T5" fmla="*/ 8 h 100"/>
                  <a:gd name="T6" fmla="*/ 0 w 100"/>
                  <a:gd name="T7" fmla="*/ 91 h 100"/>
                  <a:gd name="T8" fmla="*/ 8 w 100"/>
                  <a:gd name="T9" fmla="*/ 100 h 100"/>
                  <a:gd name="T10" fmla="*/ 91 w 100"/>
                  <a:gd name="T11" fmla="*/ 100 h 100"/>
                  <a:gd name="T12" fmla="*/ 100 w 100"/>
                  <a:gd name="T13" fmla="*/ 91 h 100"/>
                  <a:gd name="T14" fmla="*/ 100 w 100"/>
                  <a:gd name="T15" fmla="*/ 8 h 100"/>
                  <a:gd name="T16" fmla="*/ 91 w 100"/>
                  <a:gd name="T17" fmla="*/ 0 h 100"/>
                  <a:gd name="T18" fmla="*/ 83 w 100"/>
                  <a:gd name="T19" fmla="*/ 20 h 100"/>
                  <a:gd name="T20" fmla="*/ 83 w 100"/>
                  <a:gd name="T21" fmla="*/ 44 h 100"/>
                  <a:gd name="T22" fmla="*/ 77 w 100"/>
                  <a:gd name="T23" fmla="*/ 38 h 100"/>
                  <a:gd name="T24" fmla="*/ 71 w 100"/>
                  <a:gd name="T25" fmla="*/ 38 h 100"/>
                  <a:gd name="T26" fmla="*/ 55 w 100"/>
                  <a:gd name="T27" fmla="*/ 54 h 100"/>
                  <a:gd name="T28" fmla="*/ 54 w 100"/>
                  <a:gd name="T29" fmla="*/ 54 h 100"/>
                  <a:gd name="T30" fmla="*/ 48 w 100"/>
                  <a:gd name="T31" fmla="*/ 47 h 100"/>
                  <a:gd name="T32" fmla="*/ 42 w 100"/>
                  <a:gd name="T33" fmla="*/ 47 h 100"/>
                  <a:gd name="T34" fmla="*/ 14 w 100"/>
                  <a:gd name="T35" fmla="*/ 79 h 100"/>
                  <a:gd name="T36" fmla="*/ 14 w 100"/>
                  <a:gd name="T37" fmla="*/ 19 h 100"/>
                  <a:gd name="T38" fmla="*/ 19 w 100"/>
                  <a:gd name="T39" fmla="*/ 14 h 100"/>
                  <a:gd name="T40" fmla="*/ 77 w 100"/>
                  <a:gd name="T41" fmla="*/ 14 h 100"/>
                  <a:gd name="T42" fmla="*/ 83 w 100"/>
                  <a:gd name="T43" fmla="*/ 2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100">
                    <a:moveTo>
                      <a:pt x="91" y="0"/>
                    </a:moveTo>
                    <a:cubicBezTo>
                      <a:pt x="8" y="0"/>
                      <a:pt x="8" y="0"/>
                      <a:pt x="8" y="0"/>
                    </a:cubicBezTo>
                    <a:cubicBezTo>
                      <a:pt x="4" y="0"/>
                      <a:pt x="0" y="4"/>
                      <a:pt x="0" y="8"/>
                    </a:cubicBezTo>
                    <a:cubicBezTo>
                      <a:pt x="0" y="91"/>
                      <a:pt x="0" y="91"/>
                      <a:pt x="0" y="91"/>
                    </a:cubicBezTo>
                    <a:cubicBezTo>
                      <a:pt x="0" y="96"/>
                      <a:pt x="4" y="100"/>
                      <a:pt x="8" y="100"/>
                    </a:cubicBezTo>
                    <a:cubicBezTo>
                      <a:pt x="91" y="100"/>
                      <a:pt x="91" y="100"/>
                      <a:pt x="91" y="100"/>
                    </a:cubicBezTo>
                    <a:cubicBezTo>
                      <a:pt x="96" y="100"/>
                      <a:pt x="100" y="96"/>
                      <a:pt x="100" y="91"/>
                    </a:cubicBezTo>
                    <a:cubicBezTo>
                      <a:pt x="100" y="8"/>
                      <a:pt x="100" y="8"/>
                      <a:pt x="100" y="8"/>
                    </a:cubicBezTo>
                    <a:cubicBezTo>
                      <a:pt x="100" y="4"/>
                      <a:pt x="96" y="0"/>
                      <a:pt x="91" y="0"/>
                    </a:cubicBezTo>
                    <a:close/>
                    <a:moveTo>
                      <a:pt x="83" y="20"/>
                    </a:moveTo>
                    <a:cubicBezTo>
                      <a:pt x="83" y="44"/>
                      <a:pt x="83" y="44"/>
                      <a:pt x="83" y="44"/>
                    </a:cubicBezTo>
                    <a:cubicBezTo>
                      <a:pt x="77" y="38"/>
                      <a:pt x="77" y="38"/>
                      <a:pt x="77" y="38"/>
                    </a:cubicBezTo>
                    <a:cubicBezTo>
                      <a:pt x="75" y="36"/>
                      <a:pt x="73" y="36"/>
                      <a:pt x="71" y="38"/>
                    </a:cubicBezTo>
                    <a:cubicBezTo>
                      <a:pt x="55" y="54"/>
                      <a:pt x="55" y="54"/>
                      <a:pt x="55" y="54"/>
                    </a:cubicBezTo>
                    <a:cubicBezTo>
                      <a:pt x="55" y="54"/>
                      <a:pt x="54" y="54"/>
                      <a:pt x="54" y="54"/>
                    </a:cubicBezTo>
                    <a:cubicBezTo>
                      <a:pt x="48" y="47"/>
                      <a:pt x="48" y="47"/>
                      <a:pt x="48" y="47"/>
                    </a:cubicBezTo>
                    <a:cubicBezTo>
                      <a:pt x="46" y="46"/>
                      <a:pt x="44" y="46"/>
                      <a:pt x="42" y="47"/>
                    </a:cubicBezTo>
                    <a:cubicBezTo>
                      <a:pt x="14" y="79"/>
                      <a:pt x="14" y="79"/>
                      <a:pt x="14" y="79"/>
                    </a:cubicBezTo>
                    <a:cubicBezTo>
                      <a:pt x="14" y="19"/>
                      <a:pt x="14" y="19"/>
                      <a:pt x="14" y="19"/>
                    </a:cubicBezTo>
                    <a:cubicBezTo>
                      <a:pt x="14" y="17"/>
                      <a:pt x="16" y="14"/>
                      <a:pt x="19" y="14"/>
                    </a:cubicBezTo>
                    <a:cubicBezTo>
                      <a:pt x="77" y="14"/>
                      <a:pt x="77" y="14"/>
                      <a:pt x="77" y="14"/>
                    </a:cubicBezTo>
                    <a:cubicBezTo>
                      <a:pt x="80" y="14"/>
                      <a:pt x="83" y="17"/>
                      <a:pt x="83" y="20"/>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29" name="Freeform 85">
                <a:extLst>
                  <a:ext uri="{FF2B5EF4-FFF2-40B4-BE49-F238E27FC236}">
                    <a16:creationId xmlns="" xmlns:a16="http://schemas.microsoft.com/office/drawing/2014/main" id="{9584E7F7-BBB0-4E63-B30D-8111803E96B7}"/>
                  </a:ext>
                </a:extLst>
              </p:cNvPr>
              <p:cNvSpPr>
                <a:spLocks/>
              </p:cNvSpPr>
              <p:nvPr/>
            </p:nvSpPr>
            <p:spPr bwMode="auto">
              <a:xfrm>
                <a:off x="2353458" y="2421511"/>
                <a:ext cx="49743" cy="71659"/>
              </a:xfrm>
              <a:custGeom>
                <a:avLst/>
                <a:gdLst>
                  <a:gd name="T0" fmla="*/ 0 w 13"/>
                  <a:gd name="T1" fmla="*/ 0 h 18"/>
                  <a:gd name="T2" fmla="*/ 13 w 13"/>
                  <a:gd name="T3" fmla="*/ 18 h 18"/>
                </a:gdLst>
                <a:ahLst/>
                <a:cxnLst>
                  <a:cxn ang="0">
                    <a:pos x="T0" y="T1"/>
                  </a:cxn>
                  <a:cxn ang="0">
                    <a:pos x="T2" y="T3"/>
                  </a:cxn>
                </a:cxnLst>
                <a:rect l="0" t="0" r="r" b="b"/>
                <a:pathLst>
                  <a:path w="13" h="18">
                    <a:moveTo>
                      <a:pt x="0" y="0"/>
                    </a:moveTo>
                    <a:cubicBezTo>
                      <a:pt x="3" y="5"/>
                      <a:pt x="10" y="13"/>
                      <a:pt x="13" y="18"/>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0" name="Freeform 86">
                <a:extLst>
                  <a:ext uri="{FF2B5EF4-FFF2-40B4-BE49-F238E27FC236}">
                    <a16:creationId xmlns="" xmlns:a16="http://schemas.microsoft.com/office/drawing/2014/main" id="{F597BCCD-3879-44EA-89E6-9785C4399962}"/>
                  </a:ext>
                </a:extLst>
              </p:cNvPr>
              <p:cNvSpPr>
                <a:spLocks/>
              </p:cNvSpPr>
              <p:nvPr/>
            </p:nvSpPr>
            <p:spPr bwMode="auto">
              <a:xfrm>
                <a:off x="1850794" y="2245743"/>
                <a:ext cx="407105" cy="443475"/>
              </a:xfrm>
              <a:custGeom>
                <a:avLst/>
                <a:gdLst>
                  <a:gd name="T0" fmla="*/ 69 w 107"/>
                  <a:gd name="T1" fmla="*/ 5 h 113"/>
                  <a:gd name="T2" fmla="*/ 61 w 107"/>
                  <a:gd name="T3" fmla="*/ 0 h 113"/>
                  <a:gd name="T4" fmla="*/ 0 w 107"/>
                  <a:gd name="T5" fmla="*/ 52 h 113"/>
                  <a:gd name="T6" fmla="*/ 70 w 107"/>
                  <a:gd name="T7" fmla="*/ 113 h 113"/>
                  <a:gd name="T8" fmla="*/ 107 w 107"/>
                  <a:gd name="T9" fmla="*/ 80 h 113"/>
                </a:gdLst>
                <a:ahLst/>
                <a:cxnLst>
                  <a:cxn ang="0">
                    <a:pos x="T0" y="T1"/>
                  </a:cxn>
                  <a:cxn ang="0">
                    <a:pos x="T2" y="T3"/>
                  </a:cxn>
                  <a:cxn ang="0">
                    <a:pos x="T4" y="T5"/>
                  </a:cxn>
                  <a:cxn ang="0">
                    <a:pos x="T6" y="T7"/>
                  </a:cxn>
                  <a:cxn ang="0">
                    <a:pos x="T8" y="T9"/>
                  </a:cxn>
                </a:cxnLst>
                <a:rect l="0" t="0" r="r" b="b"/>
                <a:pathLst>
                  <a:path w="107" h="113">
                    <a:moveTo>
                      <a:pt x="69" y="5"/>
                    </a:moveTo>
                    <a:cubicBezTo>
                      <a:pt x="66" y="3"/>
                      <a:pt x="64" y="2"/>
                      <a:pt x="61" y="0"/>
                    </a:cubicBezTo>
                    <a:cubicBezTo>
                      <a:pt x="48" y="10"/>
                      <a:pt x="13" y="41"/>
                      <a:pt x="0" y="52"/>
                    </a:cubicBezTo>
                    <a:cubicBezTo>
                      <a:pt x="20" y="75"/>
                      <a:pt x="45" y="94"/>
                      <a:pt x="70" y="113"/>
                    </a:cubicBezTo>
                    <a:cubicBezTo>
                      <a:pt x="84" y="104"/>
                      <a:pt x="96" y="93"/>
                      <a:pt x="107" y="8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1" name="Freeform 87">
                <a:extLst>
                  <a:ext uri="{FF2B5EF4-FFF2-40B4-BE49-F238E27FC236}">
                    <a16:creationId xmlns="" xmlns:a16="http://schemas.microsoft.com/office/drawing/2014/main" id="{17F5BD4D-8103-4F9A-98DE-F815AA5A5996}"/>
                  </a:ext>
                </a:extLst>
              </p:cNvPr>
              <p:cNvSpPr>
                <a:spLocks/>
              </p:cNvSpPr>
              <p:nvPr/>
            </p:nvSpPr>
            <p:spPr bwMode="auto">
              <a:xfrm>
                <a:off x="1934572" y="2307938"/>
                <a:ext cx="243478" cy="306916"/>
              </a:xfrm>
              <a:custGeom>
                <a:avLst/>
                <a:gdLst>
                  <a:gd name="T0" fmla="*/ 137 w 186"/>
                  <a:gd name="T1" fmla="*/ 18 h 227"/>
                  <a:gd name="T2" fmla="*/ 117 w 186"/>
                  <a:gd name="T3" fmla="*/ 0 h 227"/>
                  <a:gd name="T4" fmla="*/ 0 w 186"/>
                  <a:gd name="T5" fmla="*/ 99 h 227"/>
                  <a:gd name="T6" fmla="*/ 137 w 186"/>
                  <a:gd name="T7" fmla="*/ 227 h 227"/>
                  <a:gd name="T8" fmla="*/ 186 w 186"/>
                  <a:gd name="T9" fmla="*/ 186 h 227"/>
                </a:gdLst>
                <a:ahLst/>
                <a:cxnLst>
                  <a:cxn ang="0">
                    <a:pos x="T0" y="T1"/>
                  </a:cxn>
                  <a:cxn ang="0">
                    <a:pos x="T2" y="T3"/>
                  </a:cxn>
                  <a:cxn ang="0">
                    <a:pos x="T4" y="T5"/>
                  </a:cxn>
                  <a:cxn ang="0">
                    <a:pos x="T6" y="T7"/>
                  </a:cxn>
                  <a:cxn ang="0">
                    <a:pos x="T8" y="T9"/>
                  </a:cxn>
                </a:cxnLst>
                <a:rect l="0" t="0" r="r" b="b"/>
                <a:pathLst>
                  <a:path w="186" h="227">
                    <a:moveTo>
                      <a:pt x="137" y="18"/>
                    </a:moveTo>
                    <a:lnTo>
                      <a:pt x="117" y="0"/>
                    </a:lnTo>
                    <a:lnTo>
                      <a:pt x="0" y="99"/>
                    </a:lnTo>
                    <a:lnTo>
                      <a:pt x="137" y="227"/>
                    </a:lnTo>
                    <a:lnTo>
                      <a:pt x="186" y="186"/>
                    </a:ln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2" name="Oval 88">
                <a:extLst>
                  <a:ext uri="{FF2B5EF4-FFF2-40B4-BE49-F238E27FC236}">
                    <a16:creationId xmlns="" xmlns:a16="http://schemas.microsoft.com/office/drawing/2014/main" id="{D000060A-A86E-483D-A7FC-25AF0D081C95}"/>
                  </a:ext>
                </a:extLst>
              </p:cNvPr>
              <p:cNvSpPr>
                <a:spLocks noChangeArrowheads="1"/>
              </p:cNvSpPr>
              <p:nvPr/>
            </p:nvSpPr>
            <p:spPr bwMode="auto">
              <a:xfrm>
                <a:off x="2144015" y="4180536"/>
                <a:ext cx="289293" cy="297453"/>
              </a:xfrm>
              <a:prstGeom prst="ellipse">
                <a:avLst/>
              </a:pr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3" name="Freeform 89">
                <a:extLst>
                  <a:ext uri="{FF2B5EF4-FFF2-40B4-BE49-F238E27FC236}">
                    <a16:creationId xmlns="" xmlns:a16="http://schemas.microsoft.com/office/drawing/2014/main" id="{3E266318-E808-4458-B005-105F17F8AE52}"/>
                  </a:ext>
                </a:extLst>
              </p:cNvPr>
              <p:cNvSpPr>
                <a:spLocks/>
              </p:cNvSpPr>
              <p:nvPr/>
            </p:nvSpPr>
            <p:spPr bwMode="auto">
              <a:xfrm>
                <a:off x="2231719" y="4250843"/>
                <a:ext cx="113884" cy="164951"/>
              </a:xfrm>
              <a:custGeom>
                <a:avLst/>
                <a:gdLst>
                  <a:gd name="T0" fmla="*/ 28 w 30"/>
                  <a:gd name="T1" fmla="*/ 1 h 42"/>
                  <a:gd name="T2" fmla="*/ 2 w 30"/>
                  <a:gd name="T3" fmla="*/ 0 h 42"/>
                  <a:gd name="T4" fmla="*/ 1 w 30"/>
                  <a:gd name="T5" fmla="*/ 16 h 42"/>
                  <a:gd name="T6" fmla="*/ 19 w 30"/>
                  <a:gd name="T7" fmla="*/ 17 h 42"/>
                  <a:gd name="T8" fmla="*/ 29 w 30"/>
                  <a:gd name="T9" fmla="*/ 30 h 42"/>
                  <a:gd name="T10" fmla="*/ 22 w 30"/>
                  <a:gd name="T11" fmla="*/ 40 h 42"/>
                  <a:gd name="T12" fmla="*/ 10 w 30"/>
                  <a:gd name="T13" fmla="*/ 41 h 42"/>
                  <a:gd name="T14" fmla="*/ 0 w 30"/>
                  <a:gd name="T15" fmla="*/ 33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42">
                    <a:moveTo>
                      <a:pt x="28" y="1"/>
                    </a:moveTo>
                    <a:cubicBezTo>
                      <a:pt x="19" y="1"/>
                      <a:pt x="11" y="0"/>
                      <a:pt x="2" y="0"/>
                    </a:cubicBezTo>
                    <a:cubicBezTo>
                      <a:pt x="2" y="5"/>
                      <a:pt x="1" y="11"/>
                      <a:pt x="1" y="16"/>
                    </a:cubicBezTo>
                    <a:cubicBezTo>
                      <a:pt x="7" y="15"/>
                      <a:pt x="13" y="14"/>
                      <a:pt x="19" y="17"/>
                    </a:cubicBezTo>
                    <a:cubicBezTo>
                      <a:pt x="25" y="19"/>
                      <a:pt x="30" y="24"/>
                      <a:pt x="29" y="30"/>
                    </a:cubicBezTo>
                    <a:cubicBezTo>
                      <a:pt x="29" y="35"/>
                      <a:pt x="26" y="38"/>
                      <a:pt x="22" y="40"/>
                    </a:cubicBezTo>
                    <a:cubicBezTo>
                      <a:pt x="18" y="42"/>
                      <a:pt x="14" y="42"/>
                      <a:pt x="10" y="41"/>
                    </a:cubicBezTo>
                    <a:cubicBezTo>
                      <a:pt x="5" y="40"/>
                      <a:pt x="1" y="37"/>
                      <a:pt x="0" y="33"/>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4" name="Freeform 90">
                <a:extLst>
                  <a:ext uri="{FF2B5EF4-FFF2-40B4-BE49-F238E27FC236}">
                    <a16:creationId xmlns="" xmlns:a16="http://schemas.microsoft.com/office/drawing/2014/main" id="{51DFDBE4-5358-4E3C-AD0F-60FB9172F692}"/>
                  </a:ext>
                </a:extLst>
              </p:cNvPr>
              <p:cNvSpPr>
                <a:spLocks/>
              </p:cNvSpPr>
              <p:nvPr/>
            </p:nvSpPr>
            <p:spPr bwMode="auto">
              <a:xfrm>
                <a:off x="2011803" y="2767637"/>
                <a:ext cx="441140" cy="482684"/>
              </a:xfrm>
              <a:custGeom>
                <a:avLst/>
                <a:gdLst>
                  <a:gd name="T0" fmla="*/ 53 w 116"/>
                  <a:gd name="T1" fmla="*/ 123 h 123"/>
                  <a:gd name="T2" fmla="*/ 49 w 116"/>
                  <a:gd name="T3" fmla="*/ 122 h 123"/>
                  <a:gd name="T4" fmla="*/ 42 w 116"/>
                  <a:gd name="T5" fmla="*/ 111 h 123"/>
                  <a:gd name="T6" fmla="*/ 42 w 116"/>
                  <a:gd name="T7" fmla="*/ 97 h 123"/>
                  <a:gd name="T8" fmla="*/ 38 w 116"/>
                  <a:gd name="T9" fmla="*/ 94 h 123"/>
                  <a:gd name="T10" fmla="*/ 31 w 116"/>
                  <a:gd name="T11" fmla="*/ 92 h 123"/>
                  <a:gd name="T12" fmla="*/ 18 w 116"/>
                  <a:gd name="T13" fmla="*/ 87 h 123"/>
                  <a:gd name="T14" fmla="*/ 2 w 116"/>
                  <a:gd name="T15" fmla="*/ 65 h 123"/>
                  <a:gd name="T16" fmla="*/ 0 w 116"/>
                  <a:gd name="T17" fmla="*/ 53 h 123"/>
                  <a:gd name="T18" fmla="*/ 0 w 116"/>
                  <a:gd name="T19" fmla="*/ 40 h 123"/>
                  <a:gd name="T20" fmla="*/ 40 w 116"/>
                  <a:gd name="T21" fmla="*/ 0 h 123"/>
                  <a:gd name="T22" fmla="*/ 76 w 116"/>
                  <a:gd name="T23" fmla="*/ 0 h 123"/>
                  <a:gd name="T24" fmla="*/ 116 w 116"/>
                  <a:gd name="T25" fmla="*/ 40 h 123"/>
                  <a:gd name="T26" fmla="*/ 116 w 116"/>
                  <a:gd name="T27" fmla="*/ 53 h 123"/>
                  <a:gd name="T28" fmla="*/ 60 w 116"/>
                  <a:gd name="T29" fmla="*/ 120 h 123"/>
                  <a:gd name="T30" fmla="*/ 53 w 116"/>
                  <a:gd name="T31"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 h="123">
                    <a:moveTo>
                      <a:pt x="53" y="123"/>
                    </a:moveTo>
                    <a:cubicBezTo>
                      <a:pt x="52" y="123"/>
                      <a:pt x="50" y="122"/>
                      <a:pt x="49" y="122"/>
                    </a:cubicBezTo>
                    <a:cubicBezTo>
                      <a:pt x="44" y="120"/>
                      <a:pt x="42" y="116"/>
                      <a:pt x="42" y="111"/>
                    </a:cubicBezTo>
                    <a:cubicBezTo>
                      <a:pt x="42" y="111"/>
                      <a:pt x="42" y="103"/>
                      <a:pt x="42" y="97"/>
                    </a:cubicBezTo>
                    <a:cubicBezTo>
                      <a:pt x="42" y="95"/>
                      <a:pt x="40" y="94"/>
                      <a:pt x="38" y="94"/>
                    </a:cubicBezTo>
                    <a:cubicBezTo>
                      <a:pt x="35" y="93"/>
                      <a:pt x="32" y="93"/>
                      <a:pt x="31" y="92"/>
                    </a:cubicBezTo>
                    <a:cubicBezTo>
                      <a:pt x="27" y="91"/>
                      <a:pt x="22" y="90"/>
                      <a:pt x="18" y="87"/>
                    </a:cubicBezTo>
                    <a:cubicBezTo>
                      <a:pt x="10" y="82"/>
                      <a:pt x="4" y="74"/>
                      <a:pt x="2" y="65"/>
                    </a:cubicBezTo>
                    <a:cubicBezTo>
                      <a:pt x="0" y="61"/>
                      <a:pt x="0" y="57"/>
                      <a:pt x="0" y="53"/>
                    </a:cubicBezTo>
                    <a:cubicBezTo>
                      <a:pt x="0" y="40"/>
                      <a:pt x="0" y="40"/>
                      <a:pt x="0" y="40"/>
                    </a:cubicBezTo>
                    <a:cubicBezTo>
                      <a:pt x="0" y="18"/>
                      <a:pt x="18" y="0"/>
                      <a:pt x="40" y="0"/>
                    </a:cubicBezTo>
                    <a:cubicBezTo>
                      <a:pt x="76" y="0"/>
                      <a:pt x="76" y="0"/>
                      <a:pt x="76" y="0"/>
                    </a:cubicBezTo>
                    <a:cubicBezTo>
                      <a:pt x="98" y="0"/>
                      <a:pt x="116" y="18"/>
                      <a:pt x="116" y="40"/>
                    </a:cubicBezTo>
                    <a:cubicBezTo>
                      <a:pt x="116" y="53"/>
                      <a:pt x="116" y="53"/>
                      <a:pt x="116" y="53"/>
                    </a:cubicBezTo>
                    <a:cubicBezTo>
                      <a:pt x="114" y="90"/>
                      <a:pt x="67" y="116"/>
                      <a:pt x="60" y="120"/>
                    </a:cubicBezTo>
                    <a:cubicBezTo>
                      <a:pt x="58" y="122"/>
                      <a:pt x="56" y="123"/>
                      <a:pt x="53" y="123"/>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5" name="Freeform 91">
                <a:extLst>
                  <a:ext uri="{FF2B5EF4-FFF2-40B4-BE49-F238E27FC236}">
                    <a16:creationId xmlns="" xmlns:a16="http://schemas.microsoft.com/office/drawing/2014/main" id="{FD1E4321-D7CA-4A0E-9F14-BC34557BEF28}"/>
                  </a:ext>
                </a:extLst>
              </p:cNvPr>
              <p:cNvSpPr>
                <a:spLocks/>
              </p:cNvSpPr>
              <p:nvPr/>
            </p:nvSpPr>
            <p:spPr bwMode="auto">
              <a:xfrm>
                <a:off x="2068092" y="2829832"/>
                <a:ext cx="323328" cy="350182"/>
              </a:xfrm>
              <a:custGeom>
                <a:avLst/>
                <a:gdLst>
                  <a:gd name="T0" fmla="*/ 39 w 85"/>
                  <a:gd name="T1" fmla="*/ 72 h 89"/>
                  <a:gd name="T2" fmla="*/ 32 w 85"/>
                  <a:gd name="T3" fmla="*/ 63 h 89"/>
                  <a:gd name="T4" fmla="*/ 21 w 85"/>
                  <a:gd name="T5" fmla="*/ 61 h 89"/>
                  <a:gd name="T6" fmla="*/ 2 w 85"/>
                  <a:gd name="T7" fmla="*/ 43 h 89"/>
                  <a:gd name="T8" fmla="*/ 0 w 85"/>
                  <a:gd name="T9" fmla="*/ 35 h 89"/>
                  <a:gd name="T10" fmla="*/ 0 w 85"/>
                  <a:gd name="T11" fmla="*/ 27 h 89"/>
                  <a:gd name="T12" fmla="*/ 30 w 85"/>
                  <a:gd name="T13" fmla="*/ 0 h 89"/>
                  <a:gd name="T14" fmla="*/ 56 w 85"/>
                  <a:gd name="T15" fmla="*/ 0 h 89"/>
                  <a:gd name="T16" fmla="*/ 85 w 85"/>
                  <a:gd name="T17" fmla="*/ 27 h 89"/>
                  <a:gd name="T18" fmla="*/ 85 w 85"/>
                  <a:gd name="T19" fmla="*/ 35 h 89"/>
                  <a:gd name="T20" fmla="*/ 61 w 85"/>
                  <a:gd name="T21" fmla="*/ 77 h 89"/>
                  <a:gd name="T22" fmla="*/ 41 w 85"/>
                  <a:gd name="T23" fmla="*/ 89 h 89"/>
                  <a:gd name="T24" fmla="*/ 39 w 85"/>
                  <a:gd name="T25" fmla="*/ 7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89">
                    <a:moveTo>
                      <a:pt x="39" y="72"/>
                    </a:moveTo>
                    <a:cubicBezTo>
                      <a:pt x="39" y="68"/>
                      <a:pt x="36" y="64"/>
                      <a:pt x="32" y="63"/>
                    </a:cubicBezTo>
                    <a:cubicBezTo>
                      <a:pt x="28" y="62"/>
                      <a:pt x="23" y="61"/>
                      <a:pt x="21" y="61"/>
                    </a:cubicBezTo>
                    <a:cubicBezTo>
                      <a:pt x="12" y="58"/>
                      <a:pt x="5" y="52"/>
                      <a:pt x="2" y="43"/>
                    </a:cubicBezTo>
                    <a:cubicBezTo>
                      <a:pt x="1" y="41"/>
                      <a:pt x="0" y="38"/>
                      <a:pt x="0" y="35"/>
                    </a:cubicBezTo>
                    <a:cubicBezTo>
                      <a:pt x="0" y="27"/>
                      <a:pt x="0" y="27"/>
                      <a:pt x="0" y="27"/>
                    </a:cubicBezTo>
                    <a:cubicBezTo>
                      <a:pt x="0" y="12"/>
                      <a:pt x="13" y="0"/>
                      <a:pt x="30" y="0"/>
                    </a:cubicBezTo>
                    <a:cubicBezTo>
                      <a:pt x="56" y="0"/>
                      <a:pt x="56" y="0"/>
                      <a:pt x="56" y="0"/>
                    </a:cubicBezTo>
                    <a:cubicBezTo>
                      <a:pt x="72" y="0"/>
                      <a:pt x="85" y="12"/>
                      <a:pt x="85" y="27"/>
                    </a:cubicBezTo>
                    <a:cubicBezTo>
                      <a:pt x="85" y="35"/>
                      <a:pt x="85" y="35"/>
                      <a:pt x="85" y="35"/>
                    </a:cubicBezTo>
                    <a:cubicBezTo>
                      <a:pt x="84" y="52"/>
                      <a:pt x="73" y="67"/>
                      <a:pt x="61" y="77"/>
                    </a:cubicBezTo>
                    <a:cubicBezTo>
                      <a:pt x="56" y="81"/>
                      <a:pt x="45" y="88"/>
                      <a:pt x="41" y="89"/>
                    </a:cubicBezTo>
                    <a:cubicBezTo>
                      <a:pt x="40" y="89"/>
                      <a:pt x="40" y="80"/>
                      <a:pt x="39" y="72"/>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6" name="Freeform 92">
                <a:extLst>
                  <a:ext uri="{FF2B5EF4-FFF2-40B4-BE49-F238E27FC236}">
                    <a16:creationId xmlns="" xmlns:a16="http://schemas.microsoft.com/office/drawing/2014/main" id="{56DF621B-278D-49AC-8D01-E6305D3E64C1}"/>
                  </a:ext>
                </a:extLst>
              </p:cNvPr>
              <p:cNvSpPr>
                <a:spLocks/>
              </p:cNvSpPr>
              <p:nvPr/>
            </p:nvSpPr>
            <p:spPr bwMode="auto">
              <a:xfrm>
                <a:off x="2155796" y="2916363"/>
                <a:ext cx="147919" cy="8112"/>
              </a:xfrm>
              <a:custGeom>
                <a:avLst/>
                <a:gdLst>
                  <a:gd name="T0" fmla="*/ 0 w 39"/>
                  <a:gd name="T1" fmla="*/ 2 h 2"/>
                  <a:gd name="T2" fmla="*/ 39 w 39"/>
                  <a:gd name="T3" fmla="*/ 0 h 2"/>
                </a:gdLst>
                <a:ahLst/>
                <a:cxnLst>
                  <a:cxn ang="0">
                    <a:pos x="T0" y="T1"/>
                  </a:cxn>
                  <a:cxn ang="0">
                    <a:pos x="T2" y="T3"/>
                  </a:cxn>
                </a:cxnLst>
                <a:rect l="0" t="0" r="r" b="b"/>
                <a:pathLst>
                  <a:path w="39" h="2">
                    <a:moveTo>
                      <a:pt x="0" y="2"/>
                    </a:moveTo>
                    <a:cubicBezTo>
                      <a:pt x="13" y="1"/>
                      <a:pt x="26" y="0"/>
                      <a:pt x="39"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7" name="Freeform 93">
                <a:extLst>
                  <a:ext uri="{FF2B5EF4-FFF2-40B4-BE49-F238E27FC236}">
                    <a16:creationId xmlns="" xmlns:a16="http://schemas.microsoft.com/office/drawing/2014/main" id="{7346C6CC-BE8A-4E03-89E3-AC08C720CA89}"/>
                  </a:ext>
                </a:extLst>
              </p:cNvPr>
              <p:cNvSpPr>
                <a:spLocks/>
              </p:cNvSpPr>
              <p:nvPr/>
            </p:nvSpPr>
            <p:spPr bwMode="auto">
              <a:xfrm>
                <a:off x="2159723" y="2986670"/>
                <a:ext cx="140065" cy="8112"/>
              </a:xfrm>
              <a:custGeom>
                <a:avLst/>
                <a:gdLst>
                  <a:gd name="T0" fmla="*/ 0 w 37"/>
                  <a:gd name="T1" fmla="*/ 2 h 2"/>
                  <a:gd name="T2" fmla="*/ 37 w 37"/>
                  <a:gd name="T3" fmla="*/ 0 h 2"/>
                </a:gdLst>
                <a:ahLst/>
                <a:cxnLst>
                  <a:cxn ang="0">
                    <a:pos x="T0" y="T1"/>
                  </a:cxn>
                  <a:cxn ang="0">
                    <a:pos x="T2" y="T3"/>
                  </a:cxn>
                </a:cxnLst>
                <a:rect l="0" t="0" r="r" b="b"/>
                <a:pathLst>
                  <a:path w="37" h="2">
                    <a:moveTo>
                      <a:pt x="0" y="2"/>
                    </a:moveTo>
                    <a:cubicBezTo>
                      <a:pt x="12" y="1"/>
                      <a:pt x="25" y="0"/>
                      <a:pt x="37"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8" name="Freeform 99">
                <a:extLst>
                  <a:ext uri="{FF2B5EF4-FFF2-40B4-BE49-F238E27FC236}">
                    <a16:creationId xmlns="" xmlns:a16="http://schemas.microsoft.com/office/drawing/2014/main" id="{A420E297-9DA6-407B-8E7A-E8B831552266}"/>
                  </a:ext>
                </a:extLst>
              </p:cNvPr>
              <p:cNvSpPr>
                <a:spLocks noEditPoints="1"/>
              </p:cNvSpPr>
              <p:nvPr/>
            </p:nvSpPr>
            <p:spPr bwMode="auto">
              <a:xfrm>
                <a:off x="3263228" y="3473411"/>
                <a:ext cx="371762" cy="435362"/>
              </a:xfrm>
              <a:custGeom>
                <a:avLst/>
                <a:gdLst>
                  <a:gd name="T0" fmla="*/ 35 w 98"/>
                  <a:gd name="T1" fmla="*/ 6 h 111"/>
                  <a:gd name="T2" fmla="*/ 41 w 98"/>
                  <a:gd name="T3" fmla="*/ 8 h 111"/>
                  <a:gd name="T4" fmla="*/ 60 w 98"/>
                  <a:gd name="T5" fmla="*/ 27 h 111"/>
                  <a:gd name="T6" fmla="*/ 62 w 98"/>
                  <a:gd name="T7" fmla="*/ 42 h 111"/>
                  <a:gd name="T8" fmla="*/ 58 w 98"/>
                  <a:gd name="T9" fmla="*/ 44 h 111"/>
                  <a:gd name="T10" fmla="*/ 48 w 98"/>
                  <a:gd name="T11" fmla="*/ 39 h 111"/>
                  <a:gd name="T12" fmla="*/ 46 w 98"/>
                  <a:gd name="T13" fmla="*/ 38 h 111"/>
                  <a:gd name="T14" fmla="*/ 43 w 98"/>
                  <a:gd name="T15" fmla="*/ 41 h 111"/>
                  <a:gd name="T16" fmla="*/ 43 w 98"/>
                  <a:gd name="T17" fmla="*/ 76 h 111"/>
                  <a:gd name="T18" fmla="*/ 56 w 98"/>
                  <a:gd name="T19" fmla="*/ 89 h 111"/>
                  <a:gd name="T20" fmla="*/ 86 w 98"/>
                  <a:gd name="T21" fmla="*/ 89 h 111"/>
                  <a:gd name="T22" fmla="*/ 92 w 98"/>
                  <a:gd name="T23" fmla="*/ 94 h 111"/>
                  <a:gd name="T24" fmla="*/ 92 w 98"/>
                  <a:gd name="T25" fmla="*/ 100 h 111"/>
                  <a:gd name="T26" fmla="*/ 87 w 98"/>
                  <a:gd name="T27" fmla="*/ 105 h 111"/>
                  <a:gd name="T28" fmla="*/ 51 w 98"/>
                  <a:gd name="T29" fmla="*/ 105 h 111"/>
                  <a:gd name="T30" fmla="*/ 28 w 98"/>
                  <a:gd name="T31" fmla="*/ 82 h 111"/>
                  <a:gd name="T32" fmla="*/ 28 w 98"/>
                  <a:gd name="T33" fmla="*/ 39 h 111"/>
                  <a:gd name="T34" fmla="*/ 25 w 98"/>
                  <a:gd name="T35" fmla="*/ 36 h 111"/>
                  <a:gd name="T36" fmla="*/ 23 w 98"/>
                  <a:gd name="T37" fmla="*/ 37 h 111"/>
                  <a:gd name="T38" fmla="*/ 19 w 98"/>
                  <a:gd name="T39" fmla="*/ 41 h 111"/>
                  <a:gd name="T40" fmla="*/ 13 w 98"/>
                  <a:gd name="T41" fmla="*/ 43 h 111"/>
                  <a:gd name="T42" fmla="*/ 8 w 98"/>
                  <a:gd name="T43" fmla="*/ 41 h 111"/>
                  <a:gd name="T44" fmla="*/ 8 w 98"/>
                  <a:gd name="T45" fmla="*/ 41 h 111"/>
                  <a:gd name="T46" fmla="*/ 8 w 98"/>
                  <a:gd name="T47" fmla="*/ 30 h 111"/>
                  <a:gd name="T48" fmla="*/ 30 w 98"/>
                  <a:gd name="T49" fmla="*/ 8 h 111"/>
                  <a:gd name="T50" fmla="*/ 35 w 98"/>
                  <a:gd name="T51" fmla="*/ 6 h 111"/>
                  <a:gd name="T52" fmla="*/ 35 w 98"/>
                  <a:gd name="T53" fmla="*/ 0 h 111"/>
                  <a:gd name="T54" fmla="*/ 25 w 98"/>
                  <a:gd name="T55" fmla="*/ 4 h 111"/>
                  <a:gd name="T56" fmla="*/ 4 w 98"/>
                  <a:gd name="T57" fmla="*/ 26 h 111"/>
                  <a:gd name="T58" fmla="*/ 0 w 98"/>
                  <a:gd name="T59" fmla="*/ 36 h 111"/>
                  <a:gd name="T60" fmla="*/ 4 w 98"/>
                  <a:gd name="T61" fmla="*/ 45 h 111"/>
                  <a:gd name="T62" fmla="*/ 4 w 98"/>
                  <a:gd name="T63" fmla="*/ 45 h 111"/>
                  <a:gd name="T64" fmla="*/ 4 w 98"/>
                  <a:gd name="T65" fmla="*/ 46 h 111"/>
                  <a:gd name="T66" fmla="*/ 13 w 98"/>
                  <a:gd name="T67" fmla="*/ 49 h 111"/>
                  <a:gd name="T68" fmla="*/ 22 w 98"/>
                  <a:gd name="T69" fmla="*/ 46 h 111"/>
                  <a:gd name="T70" fmla="*/ 22 w 98"/>
                  <a:gd name="T71" fmla="*/ 82 h 111"/>
                  <a:gd name="T72" fmla="*/ 51 w 98"/>
                  <a:gd name="T73" fmla="*/ 111 h 111"/>
                  <a:gd name="T74" fmla="*/ 87 w 98"/>
                  <a:gd name="T75" fmla="*/ 111 h 111"/>
                  <a:gd name="T76" fmla="*/ 98 w 98"/>
                  <a:gd name="T77" fmla="*/ 100 h 111"/>
                  <a:gd name="T78" fmla="*/ 98 w 98"/>
                  <a:gd name="T79" fmla="*/ 94 h 111"/>
                  <a:gd name="T80" fmla="*/ 86 w 98"/>
                  <a:gd name="T81" fmla="*/ 83 h 111"/>
                  <a:gd name="T82" fmla="*/ 56 w 98"/>
                  <a:gd name="T83" fmla="*/ 83 h 111"/>
                  <a:gd name="T84" fmla="*/ 49 w 98"/>
                  <a:gd name="T85" fmla="*/ 76 h 111"/>
                  <a:gd name="T86" fmla="*/ 49 w 98"/>
                  <a:gd name="T87" fmla="*/ 47 h 111"/>
                  <a:gd name="T88" fmla="*/ 58 w 98"/>
                  <a:gd name="T89" fmla="*/ 50 h 111"/>
                  <a:gd name="T90" fmla="*/ 66 w 98"/>
                  <a:gd name="T91" fmla="*/ 47 h 111"/>
                  <a:gd name="T92" fmla="*/ 71 w 98"/>
                  <a:gd name="T93" fmla="*/ 38 h 111"/>
                  <a:gd name="T94" fmla="*/ 64 w 98"/>
                  <a:gd name="T95" fmla="*/ 23 h 111"/>
                  <a:gd name="T96" fmla="*/ 45 w 98"/>
                  <a:gd name="T97" fmla="*/ 4 h 111"/>
                  <a:gd name="T98" fmla="*/ 35 w 98"/>
                  <a:gd name="T99"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8" h="111">
                    <a:moveTo>
                      <a:pt x="35" y="6"/>
                    </a:moveTo>
                    <a:cubicBezTo>
                      <a:pt x="37" y="6"/>
                      <a:pt x="39" y="7"/>
                      <a:pt x="41" y="8"/>
                    </a:cubicBezTo>
                    <a:cubicBezTo>
                      <a:pt x="41" y="8"/>
                      <a:pt x="53" y="20"/>
                      <a:pt x="60" y="27"/>
                    </a:cubicBezTo>
                    <a:cubicBezTo>
                      <a:pt x="64" y="32"/>
                      <a:pt x="68" y="38"/>
                      <a:pt x="62" y="42"/>
                    </a:cubicBezTo>
                    <a:cubicBezTo>
                      <a:pt x="61" y="43"/>
                      <a:pt x="60" y="44"/>
                      <a:pt x="58" y="44"/>
                    </a:cubicBezTo>
                    <a:cubicBezTo>
                      <a:pt x="54" y="44"/>
                      <a:pt x="51" y="41"/>
                      <a:pt x="48" y="39"/>
                    </a:cubicBezTo>
                    <a:cubicBezTo>
                      <a:pt x="48" y="38"/>
                      <a:pt x="47" y="38"/>
                      <a:pt x="46" y="38"/>
                    </a:cubicBezTo>
                    <a:cubicBezTo>
                      <a:pt x="45" y="38"/>
                      <a:pt x="43" y="39"/>
                      <a:pt x="43" y="41"/>
                    </a:cubicBezTo>
                    <a:cubicBezTo>
                      <a:pt x="43" y="76"/>
                      <a:pt x="43" y="76"/>
                      <a:pt x="43" y="76"/>
                    </a:cubicBezTo>
                    <a:cubicBezTo>
                      <a:pt x="43" y="83"/>
                      <a:pt x="49" y="89"/>
                      <a:pt x="56" y="89"/>
                    </a:cubicBezTo>
                    <a:cubicBezTo>
                      <a:pt x="86" y="89"/>
                      <a:pt x="86" y="89"/>
                      <a:pt x="86" y="89"/>
                    </a:cubicBezTo>
                    <a:cubicBezTo>
                      <a:pt x="89" y="89"/>
                      <a:pt x="92" y="91"/>
                      <a:pt x="92" y="94"/>
                    </a:cubicBezTo>
                    <a:cubicBezTo>
                      <a:pt x="92" y="100"/>
                      <a:pt x="92" y="100"/>
                      <a:pt x="92" y="100"/>
                    </a:cubicBezTo>
                    <a:cubicBezTo>
                      <a:pt x="92" y="102"/>
                      <a:pt x="89" y="105"/>
                      <a:pt x="87" y="105"/>
                    </a:cubicBezTo>
                    <a:cubicBezTo>
                      <a:pt x="51" y="105"/>
                      <a:pt x="51" y="105"/>
                      <a:pt x="51" y="105"/>
                    </a:cubicBezTo>
                    <a:cubicBezTo>
                      <a:pt x="38" y="105"/>
                      <a:pt x="28" y="94"/>
                      <a:pt x="28" y="82"/>
                    </a:cubicBezTo>
                    <a:cubicBezTo>
                      <a:pt x="28" y="39"/>
                      <a:pt x="28" y="39"/>
                      <a:pt x="28" y="39"/>
                    </a:cubicBezTo>
                    <a:cubicBezTo>
                      <a:pt x="28" y="37"/>
                      <a:pt x="26" y="36"/>
                      <a:pt x="25" y="36"/>
                    </a:cubicBezTo>
                    <a:cubicBezTo>
                      <a:pt x="24" y="36"/>
                      <a:pt x="23" y="37"/>
                      <a:pt x="23" y="37"/>
                    </a:cubicBezTo>
                    <a:cubicBezTo>
                      <a:pt x="19" y="41"/>
                      <a:pt x="19" y="41"/>
                      <a:pt x="19" y="41"/>
                    </a:cubicBezTo>
                    <a:cubicBezTo>
                      <a:pt x="17" y="42"/>
                      <a:pt x="15" y="43"/>
                      <a:pt x="13" y="43"/>
                    </a:cubicBezTo>
                    <a:cubicBezTo>
                      <a:pt x="12" y="43"/>
                      <a:pt x="10" y="42"/>
                      <a:pt x="8" y="41"/>
                    </a:cubicBezTo>
                    <a:cubicBezTo>
                      <a:pt x="8" y="41"/>
                      <a:pt x="8" y="41"/>
                      <a:pt x="8" y="41"/>
                    </a:cubicBezTo>
                    <a:cubicBezTo>
                      <a:pt x="5" y="38"/>
                      <a:pt x="5" y="33"/>
                      <a:pt x="8" y="30"/>
                    </a:cubicBezTo>
                    <a:cubicBezTo>
                      <a:pt x="30" y="8"/>
                      <a:pt x="30" y="8"/>
                      <a:pt x="30" y="8"/>
                    </a:cubicBezTo>
                    <a:cubicBezTo>
                      <a:pt x="31" y="7"/>
                      <a:pt x="33" y="6"/>
                      <a:pt x="35" y="6"/>
                    </a:cubicBezTo>
                    <a:moveTo>
                      <a:pt x="35" y="0"/>
                    </a:moveTo>
                    <a:cubicBezTo>
                      <a:pt x="31" y="0"/>
                      <a:pt x="28" y="1"/>
                      <a:pt x="25" y="4"/>
                    </a:cubicBezTo>
                    <a:cubicBezTo>
                      <a:pt x="4" y="26"/>
                      <a:pt x="4" y="26"/>
                      <a:pt x="4" y="26"/>
                    </a:cubicBezTo>
                    <a:cubicBezTo>
                      <a:pt x="1" y="28"/>
                      <a:pt x="0" y="32"/>
                      <a:pt x="0" y="36"/>
                    </a:cubicBezTo>
                    <a:cubicBezTo>
                      <a:pt x="0" y="39"/>
                      <a:pt x="1" y="43"/>
                      <a:pt x="4" y="45"/>
                    </a:cubicBezTo>
                    <a:cubicBezTo>
                      <a:pt x="4" y="45"/>
                      <a:pt x="4" y="45"/>
                      <a:pt x="4" y="45"/>
                    </a:cubicBezTo>
                    <a:cubicBezTo>
                      <a:pt x="4" y="46"/>
                      <a:pt x="4" y="46"/>
                      <a:pt x="4" y="46"/>
                    </a:cubicBezTo>
                    <a:cubicBezTo>
                      <a:pt x="7" y="48"/>
                      <a:pt x="10" y="49"/>
                      <a:pt x="13" y="49"/>
                    </a:cubicBezTo>
                    <a:cubicBezTo>
                      <a:pt x="17" y="49"/>
                      <a:pt x="19" y="48"/>
                      <a:pt x="22" y="46"/>
                    </a:cubicBezTo>
                    <a:cubicBezTo>
                      <a:pt x="22" y="82"/>
                      <a:pt x="22" y="82"/>
                      <a:pt x="22" y="82"/>
                    </a:cubicBezTo>
                    <a:cubicBezTo>
                      <a:pt x="22" y="98"/>
                      <a:pt x="35" y="111"/>
                      <a:pt x="51" y="111"/>
                    </a:cubicBezTo>
                    <a:cubicBezTo>
                      <a:pt x="87" y="111"/>
                      <a:pt x="87" y="111"/>
                      <a:pt x="87" y="111"/>
                    </a:cubicBezTo>
                    <a:cubicBezTo>
                      <a:pt x="93" y="111"/>
                      <a:pt x="98" y="106"/>
                      <a:pt x="98" y="100"/>
                    </a:cubicBezTo>
                    <a:cubicBezTo>
                      <a:pt x="98" y="94"/>
                      <a:pt x="98" y="94"/>
                      <a:pt x="98" y="94"/>
                    </a:cubicBezTo>
                    <a:cubicBezTo>
                      <a:pt x="98" y="88"/>
                      <a:pt x="93" y="83"/>
                      <a:pt x="86" y="83"/>
                    </a:cubicBezTo>
                    <a:cubicBezTo>
                      <a:pt x="56" y="83"/>
                      <a:pt x="56" y="83"/>
                      <a:pt x="56" y="83"/>
                    </a:cubicBezTo>
                    <a:cubicBezTo>
                      <a:pt x="52" y="83"/>
                      <a:pt x="49" y="80"/>
                      <a:pt x="49" y="76"/>
                    </a:cubicBezTo>
                    <a:cubicBezTo>
                      <a:pt x="49" y="47"/>
                      <a:pt x="49" y="47"/>
                      <a:pt x="49" y="47"/>
                    </a:cubicBezTo>
                    <a:cubicBezTo>
                      <a:pt x="52" y="49"/>
                      <a:pt x="55" y="50"/>
                      <a:pt x="58" y="50"/>
                    </a:cubicBezTo>
                    <a:cubicBezTo>
                      <a:pt x="61" y="50"/>
                      <a:pt x="64" y="49"/>
                      <a:pt x="66" y="47"/>
                    </a:cubicBezTo>
                    <a:cubicBezTo>
                      <a:pt x="70" y="44"/>
                      <a:pt x="71" y="40"/>
                      <a:pt x="71" y="38"/>
                    </a:cubicBezTo>
                    <a:cubicBezTo>
                      <a:pt x="72" y="32"/>
                      <a:pt x="68" y="27"/>
                      <a:pt x="64" y="23"/>
                    </a:cubicBezTo>
                    <a:cubicBezTo>
                      <a:pt x="57" y="16"/>
                      <a:pt x="45" y="4"/>
                      <a:pt x="45" y="4"/>
                    </a:cubicBezTo>
                    <a:cubicBezTo>
                      <a:pt x="42" y="1"/>
                      <a:pt x="39" y="0"/>
                      <a:pt x="35" y="0"/>
                    </a:cubicBezTo>
                    <a:close/>
                  </a:path>
                </a:pathLst>
              </a:custGeom>
              <a:noFill/>
              <a:ln w="3175">
                <a:solidFill>
                  <a:srgbClr val="FE5E55">
                    <a:lumMod val="60000"/>
                    <a:lumOff val="40000"/>
                  </a:srgbClr>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39" name="Freeform 100">
                <a:extLst>
                  <a:ext uri="{FF2B5EF4-FFF2-40B4-BE49-F238E27FC236}">
                    <a16:creationId xmlns="" xmlns:a16="http://schemas.microsoft.com/office/drawing/2014/main" id="{2C6473A1-2C87-4BF1-80E2-A9B170CB5125}"/>
                  </a:ext>
                </a:extLst>
              </p:cNvPr>
              <p:cNvSpPr>
                <a:spLocks noEditPoints="1"/>
              </p:cNvSpPr>
              <p:nvPr/>
            </p:nvSpPr>
            <p:spPr bwMode="auto">
              <a:xfrm>
                <a:off x="3490997" y="3399047"/>
                <a:ext cx="373071" cy="435362"/>
              </a:xfrm>
              <a:custGeom>
                <a:avLst/>
                <a:gdLst>
                  <a:gd name="T0" fmla="*/ 47 w 98"/>
                  <a:gd name="T1" fmla="*/ 6 h 111"/>
                  <a:gd name="T2" fmla="*/ 70 w 98"/>
                  <a:gd name="T3" fmla="*/ 29 h 111"/>
                  <a:gd name="T4" fmla="*/ 70 w 98"/>
                  <a:gd name="T5" fmla="*/ 71 h 111"/>
                  <a:gd name="T6" fmla="*/ 73 w 98"/>
                  <a:gd name="T7" fmla="*/ 74 h 111"/>
                  <a:gd name="T8" fmla="*/ 75 w 98"/>
                  <a:gd name="T9" fmla="*/ 73 h 111"/>
                  <a:gd name="T10" fmla="*/ 78 w 98"/>
                  <a:gd name="T11" fmla="*/ 70 h 111"/>
                  <a:gd name="T12" fmla="*/ 84 w 98"/>
                  <a:gd name="T13" fmla="*/ 67 h 111"/>
                  <a:gd name="T14" fmla="*/ 89 w 98"/>
                  <a:gd name="T15" fmla="*/ 69 h 111"/>
                  <a:gd name="T16" fmla="*/ 89 w 98"/>
                  <a:gd name="T17" fmla="*/ 69 h 111"/>
                  <a:gd name="T18" fmla="*/ 89 w 98"/>
                  <a:gd name="T19" fmla="*/ 81 h 111"/>
                  <a:gd name="T20" fmla="*/ 68 w 98"/>
                  <a:gd name="T21" fmla="*/ 102 h 111"/>
                  <a:gd name="T22" fmla="*/ 62 w 98"/>
                  <a:gd name="T23" fmla="*/ 105 h 111"/>
                  <a:gd name="T24" fmla="*/ 57 w 98"/>
                  <a:gd name="T25" fmla="*/ 102 h 111"/>
                  <a:gd name="T26" fmla="*/ 37 w 98"/>
                  <a:gd name="T27" fmla="*/ 83 h 111"/>
                  <a:gd name="T28" fmla="*/ 35 w 98"/>
                  <a:gd name="T29" fmla="*/ 68 h 111"/>
                  <a:gd name="T30" fmla="*/ 39 w 98"/>
                  <a:gd name="T31" fmla="*/ 67 h 111"/>
                  <a:gd name="T32" fmla="*/ 49 w 98"/>
                  <a:gd name="T33" fmla="*/ 72 h 111"/>
                  <a:gd name="T34" fmla="*/ 51 w 98"/>
                  <a:gd name="T35" fmla="*/ 73 h 111"/>
                  <a:gd name="T36" fmla="*/ 54 w 98"/>
                  <a:gd name="T37" fmla="*/ 70 h 111"/>
                  <a:gd name="T38" fmla="*/ 54 w 98"/>
                  <a:gd name="T39" fmla="*/ 34 h 111"/>
                  <a:gd name="T40" fmla="*/ 41 w 98"/>
                  <a:gd name="T41" fmla="*/ 21 h 111"/>
                  <a:gd name="T42" fmla="*/ 11 w 98"/>
                  <a:gd name="T43" fmla="*/ 21 h 111"/>
                  <a:gd name="T44" fmla="*/ 6 w 98"/>
                  <a:gd name="T45" fmla="*/ 16 h 111"/>
                  <a:gd name="T46" fmla="*/ 6 w 98"/>
                  <a:gd name="T47" fmla="*/ 11 h 111"/>
                  <a:gd name="T48" fmla="*/ 11 w 98"/>
                  <a:gd name="T49" fmla="*/ 6 h 111"/>
                  <a:gd name="T50" fmla="*/ 47 w 98"/>
                  <a:gd name="T51" fmla="*/ 6 h 111"/>
                  <a:gd name="T52" fmla="*/ 47 w 98"/>
                  <a:gd name="T53" fmla="*/ 0 h 111"/>
                  <a:gd name="T54" fmla="*/ 11 w 98"/>
                  <a:gd name="T55" fmla="*/ 0 h 111"/>
                  <a:gd name="T56" fmla="*/ 0 w 98"/>
                  <a:gd name="T57" fmla="*/ 11 h 111"/>
                  <a:gd name="T58" fmla="*/ 0 w 98"/>
                  <a:gd name="T59" fmla="*/ 16 h 111"/>
                  <a:gd name="T60" fmla="*/ 11 w 98"/>
                  <a:gd name="T61" fmla="*/ 27 h 111"/>
                  <a:gd name="T62" fmla="*/ 41 w 98"/>
                  <a:gd name="T63" fmla="*/ 27 h 111"/>
                  <a:gd name="T64" fmla="*/ 48 w 98"/>
                  <a:gd name="T65" fmla="*/ 34 h 111"/>
                  <a:gd name="T66" fmla="*/ 48 w 98"/>
                  <a:gd name="T67" fmla="*/ 63 h 111"/>
                  <a:gd name="T68" fmla="*/ 39 w 98"/>
                  <a:gd name="T69" fmla="*/ 61 h 111"/>
                  <a:gd name="T70" fmla="*/ 31 w 98"/>
                  <a:gd name="T71" fmla="*/ 64 h 111"/>
                  <a:gd name="T72" fmla="*/ 26 w 98"/>
                  <a:gd name="T73" fmla="*/ 73 h 111"/>
                  <a:gd name="T74" fmla="*/ 33 w 98"/>
                  <a:gd name="T75" fmla="*/ 87 h 111"/>
                  <a:gd name="T76" fmla="*/ 52 w 98"/>
                  <a:gd name="T77" fmla="*/ 107 h 111"/>
                  <a:gd name="T78" fmla="*/ 62 w 98"/>
                  <a:gd name="T79" fmla="*/ 111 h 111"/>
                  <a:gd name="T80" fmla="*/ 72 w 98"/>
                  <a:gd name="T81" fmla="*/ 107 h 111"/>
                  <a:gd name="T82" fmla="*/ 94 w 98"/>
                  <a:gd name="T83" fmla="*/ 85 h 111"/>
                  <a:gd name="T84" fmla="*/ 98 w 98"/>
                  <a:gd name="T85" fmla="*/ 75 h 111"/>
                  <a:gd name="T86" fmla="*/ 93 w 98"/>
                  <a:gd name="T87" fmla="*/ 65 h 111"/>
                  <a:gd name="T88" fmla="*/ 84 w 98"/>
                  <a:gd name="T89" fmla="*/ 61 h 111"/>
                  <a:gd name="T90" fmla="*/ 76 w 98"/>
                  <a:gd name="T91" fmla="*/ 64 h 111"/>
                  <a:gd name="T92" fmla="*/ 76 w 98"/>
                  <a:gd name="T93" fmla="*/ 29 h 111"/>
                  <a:gd name="T94" fmla="*/ 47 w 98"/>
                  <a:gd name="T95"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8" h="111">
                    <a:moveTo>
                      <a:pt x="47" y="6"/>
                    </a:moveTo>
                    <a:cubicBezTo>
                      <a:pt x="59" y="6"/>
                      <a:pt x="70" y="16"/>
                      <a:pt x="70" y="29"/>
                    </a:cubicBezTo>
                    <a:cubicBezTo>
                      <a:pt x="70" y="71"/>
                      <a:pt x="70" y="71"/>
                      <a:pt x="70" y="71"/>
                    </a:cubicBezTo>
                    <a:cubicBezTo>
                      <a:pt x="70" y="73"/>
                      <a:pt x="71" y="74"/>
                      <a:pt x="73" y="74"/>
                    </a:cubicBezTo>
                    <a:cubicBezTo>
                      <a:pt x="73" y="74"/>
                      <a:pt x="74" y="74"/>
                      <a:pt x="75" y="73"/>
                    </a:cubicBezTo>
                    <a:cubicBezTo>
                      <a:pt x="78" y="70"/>
                      <a:pt x="78" y="70"/>
                      <a:pt x="78" y="70"/>
                    </a:cubicBezTo>
                    <a:cubicBezTo>
                      <a:pt x="80" y="68"/>
                      <a:pt x="82" y="67"/>
                      <a:pt x="84" y="67"/>
                    </a:cubicBezTo>
                    <a:cubicBezTo>
                      <a:pt x="86" y="67"/>
                      <a:pt x="88" y="68"/>
                      <a:pt x="89" y="69"/>
                    </a:cubicBezTo>
                    <a:cubicBezTo>
                      <a:pt x="89" y="69"/>
                      <a:pt x="89" y="69"/>
                      <a:pt x="89" y="69"/>
                    </a:cubicBezTo>
                    <a:cubicBezTo>
                      <a:pt x="92" y="72"/>
                      <a:pt x="92" y="78"/>
                      <a:pt x="89" y="81"/>
                    </a:cubicBezTo>
                    <a:cubicBezTo>
                      <a:pt x="68" y="102"/>
                      <a:pt x="68" y="102"/>
                      <a:pt x="68" y="102"/>
                    </a:cubicBezTo>
                    <a:cubicBezTo>
                      <a:pt x="66" y="104"/>
                      <a:pt x="64" y="105"/>
                      <a:pt x="62" y="105"/>
                    </a:cubicBezTo>
                    <a:cubicBezTo>
                      <a:pt x="60" y="105"/>
                      <a:pt x="58" y="104"/>
                      <a:pt x="57" y="102"/>
                    </a:cubicBezTo>
                    <a:cubicBezTo>
                      <a:pt x="57" y="102"/>
                      <a:pt x="44" y="91"/>
                      <a:pt x="37" y="83"/>
                    </a:cubicBezTo>
                    <a:cubicBezTo>
                      <a:pt x="33" y="79"/>
                      <a:pt x="29" y="73"/>
                      <a:pt x="35" y="68"/>
                    </a:cubicBezTo>
                    <a:cubicBezTo>
                      <a:pt x="36" y="67"/>
                      <a:pt x="38" y="67"/>
                      <a:pt x="39" y="67"/>
                    </a:cubicBezTo>
                    <a:cubicBezTo>
                      <a:pt x="43" y="67"/>
                      <a:pt x="47" y="69"/>
                      <a:pt x="49" y="72"/>
                    </a:cubicBezTo>
                    <a:cubicBezTo>
                      <a:pt x="50" y="73"/>
                      <a:pt x="50" y="73"/>
                      <a:pt x="51" y="73"/>
                    </a:cubicBezTo>
                    <a:cubicBezTo>
                      <a:pt x="53" y="73"/>
                      <a:pt x="54" y="72"/>
                      <a:pt x="54" y="70"/>
                    </a:cubicBezTo>
                    <a:cubicBezTo>
                      <a:pt x="54" y="34"/>
                      <a:pt x="54" y="34"/>
                      <a:pt x="54" y="34"/>
                    </a:cubicBezTo>
                    <a:cubicBezTo>
                      <a:pt x="54" y="27"/>
                      <a:pt x="48" y="21"/>
                      <a:pt x="41" y="21"/>
                    </a:cubicBezTo>
                    <a:cubicBezTo>
                      <a:pt x="11" y="21"/>
                      <a:pt x="11" y="21"/>
                      <a:pt x="11" y="21"/>
                    </a:cubicBezTo>
                    <a:cubicBezTo>
                      <a:pt x="8" y="21"/>
                      <a:pt x="6" y="19"/>
                      <a:pt x="6" y="16"/>
                    </a:cubicBezTo>
                    <a:cubicBezTo>
                      <a:pt x="6" y="11"/>
                      <a:pt x="6" y="11"/>
                      <a:pt x="6" y="11"/>
                    </a:cubicBezTo>
                    <a:cubicBezTo>
                      <a:pt x="6" y="8"/>
                      <a:pt x="8" y="6"/>
                      <a:pt x="11" y="6"/>
                    </a:cubicBezTo>
                    <a:cubicBezTo>
                      <a:pt x="47" y="6"/>
                      <a:pt x="47" y="6"/>
                      <a:pt x="47" y="6"/>
                    </a:cubicBezTo>
                    <a:moveTo>
                      <a:pt x="47" y="0"/>
                    </a:moveTo>
                    <a:cubicBezTo>
                      <a:pt x="11" y="0"/>
                      <a:pt x="11" y="0"/>
                      <a:pt x="11" y="0"/>
                    </a:cubicBezTo>
                    <a:cubicBezTo>
                      <a:pt x="5" y="0"/>
                      <a:pt x="0" y="5"/>
                      <a:pt x="0" y="11"/>
                    </a:cubicBezTo>
                    <a:cubicBezTo>
                      <a:pt x="0" y="16"/>
                      <a:pt x="0" y="16"/>
                      <a:pt x="0" y="16"/>
                    </a:cubicBezTo>
                    <a:cubicBezTo>
                      <a:pt x="0" y="22"/>
                      <a:pt x="5" y="27"/>
                      <a:pt x="11" y="27"/>
                    </a:cubicBezTo>
                    <a:cubicBezTo>
                      <a:pt x="41" y="27"/>
                      <a:pt x="41" y="27"/>
                      <a:pt x="41" y="27"/>
                    </a:cubicBezTo>
                    <a:cubicBezTo>
                      <a:pt x="45" y="27"/>
                      <a:pt x="48" y="30"/>
                      <a:pt x="48" y="34"/>
                    </a:cubicBezTo>
                    <a:cubicBezTo>
                      <a:pt x="48" y="63"/>
                      <a:pt x="48" y="63"/>
                      <a:pt x="48" y="63"/>
                    </a:cubicBezTo>
                    <a:cubicBezTo>
                      <a:pt x="46" y="62"/>
                      <a:pt x="43" y="61"/>
                      <a:pt x="39" y="61"/>
                    </a:cubicBezTo>
                    <a:cubicBezTo>
                      <a:pt x="36" y="61"/>
                      <a:pt x="33" y="62"/>
                      <a:pt x="31" y="64"/>
                    </a:cubicBezTo>
                    <a:cubicBezTo>
                      <a:pt x="27" y="67"/>
                      <a:pt x="26" y="70"/>
                      <a:pt x="26" y="73"/>
                    </a:cubicBezTo>
                    <a:cubicBezTo>
                      <a:pt x="26" y="79"/>
                      <a:pt x="30" y="84"/>
                      <a:pt x="33" y="87"/>
                    </a:cubicBezTo>
                    <a:cubicBezTo>
                      <a:pt x="40" y="95"/>
                      <a:pt x="52" y="106"/>
                      <a:pt x="52" y="107"/>
                    </a:cubicBezTo>
                    <a:cubicBezTo>
                      <a:pt x="55" y="109"/>
                      <a:pt x="58" y="111"/>
                      <a:pt x="62" y="111"/>
                    </a:cubicBezTo>
                    <a:cubicBezTo>
                      <a:pt x="66" y="111"/>
                      <a:pt x="69" y="109"/>
                      <a:pt x="72" y="107"/>
                    </a:cubicBezTo>
                    <a:cubicBezTo>
                      <a:pt x="94" y="85"/>
                      <a:pt x="94" y="85"/>
                      <a:pt x="94" y="85"/>
                    </a:cubicBezTo>
                    <a:cubicBezTo>
                      <a:pt x="96" y="82"/>
                      <a:pt x="98" y="79"/>
                      <a:pt x="98" y="75"/>
                    </a:cubicBezTo>
                    <a:cubicBezTo>
                      <a:pt x="98" y="71"/>
                      <a:pt x="96" y="68"/>
                      <a:pt x="93" y="65"/>
                    </a:cubicBezTo>
                    <a:cubicBezTo>
                      <a:pt x="90" y="63"/>
                      <a:pt x="87" y="61"/>
                      <a:pt x="84" y="61"/>
                    </a:cubicBezTo>
                    <a:cubicBezTo>
                      <a:pt x="81" y="61"/>
                      <a:pt x="78" y="62"/>
                      <a:pt x="76" y="64"/>
                    </a:cubicBezTo>
                    <a:cubicBezTo>
                      <a:pt x="76" y="29"/>
                      <a:pt x="76" y="29"/>
                      <a:pt x="76" y="29"/>
                    </a:cubicBezTo>
                    <a:cubicBezTo>
                      <a:pt x="76" y="13"/>
                      <a:pt x="63" y="0"/>
                      <a:pt x="47" y="0"/>
                    </a:cubicBezTo>
                    <a:close/>
                  </a:path>
                </a:pathLst>
              </a:custGeom>
              <a:noFill/>
              <a:ln w="3175">
                <a:solidFill>
                  <a:srgbClr val="FE5E55">
                    <a:lumMod val="60000"/>
                    <a:lumOff val="40000"/>
                  </a:srgbClr>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0" name="Freeform 101">
                <a:extLst>
                  <a:ext uri="{FF2B5EF4-FFF2-40B4-BE49-F238E27FC236}">
                    <a16:creationId xmlns="" xmlns:a16="http://schemas.microsoft.com/office/drawing/2014/main" id="{A1B8B69F-676C-4B74-9D85-82CD3C114586}"/>
                  </a:ext>
                </a:extLst>
              </p:cNvPr>
              <p:cNvSpPr>
                <a:spLocks/>
              </p:cNvSpPr>
              <p:nvPr/>
            </p:nvSpPr>
            <p:spPr bwMode="auto">
              <a:xfrm>
                <a:off x="2026203" y="3516677"/>
                <a:ext cx="426741" cy="443475"/>
              </a:xfrm>
              <a:custGeom>
                <a:avLst/>
                <a:gdLst>
                  <a:gd name="T0" fmla="*/ 79 w 112"/>
                  <a:gd name="T1" fmla="*/ 0 h 113"/>
                  <a:gd name="T2" fmla="*/ 33 w 112"/>
                  <a:gd name="T3" fmla="*/ 0 h 113"/>
                  <a:gd name="T4" fmla="*/ 0 w 112"/>
                  <a:gd name="T5" fmla="*/ 34 h 113"/>
                  <a:gd name="T6" fmla="*/ 0 w 112"/>
                  <a:gd name="T7" fmla="*/ 79 h 113"/>
                  <a:gd name="T8" fmla="*/ 33 w 112"/>
                  <a:gd name="T9" fmla="*/ 113 h 113"/>
                  <a:gd name="T10" fmla="*/ 79 w 112"/>
                  <a:gd name="T11" fmla="*/ 113 h 113"/>
                  <a:gd name="T12" fmla="*/ 112 w 112"/>
                  <a:gd name="T13" fmla="*/ 79 h 113"/>
                  <a:gd name="T14" fmla="*/ 112 w 112"/>
                  <a:gd name="T15" fmla="*/ 34 h 113"/>
                  <a:gd name="T16" fmla="*/ 79 w 112"/>
                  <a:gd name="T1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13">
                    <a:moveTo>
                      <a:pt x="79" y="0"/>
                    </a:moveTo>
                    <a:cubicBezTo>
                      <a:pt x="33" y="0"/>
                      <a:pt x="33" y="0"/>
                      <a:pt x="33" y="0"/>
                    </a:cubicBezTo>
                    <a:cubicBezTo>
                      <a:pt x="15" y="0"/>
                      <a:pt x="0" y="15"/>
                      <a:pt x="0" y="34"/>
                    </a:cubicBezTo>
                    <a:cubicBezTo>
                      <a:pt x="0" y="79"/>
                      <a:pt x="0" y="79"/>
                      <a:pt x="0" y="79"/>
                    </a:cubicBezTo>
                    <a:cubicBezTo>
                      <a:pt x="0" y="98"/>
                      <a:pt x="15" y="113"/>
                      <a:pt x="33" y="113"/>
                    </a:cubicBezTo>
                    <a:cubicBezTo>
                      <a:pt x="79" y="113"/>
                      <a:pt x="79" y="113"/>
                      <a:pt x="79" y="113"/>
                    </a:cubicBezTo>
                    <a:cubicBezTo>
                      <a:pt x="97" y="113"/>
                      <a:pt x="112" y="98"/>
                      <a:pt x="112" y="79"/>
                    </a:cubicBezTo>
                    <a:cubicBezTo>
                      <a:pt x="112" y="34"/>
                      <a:pt x="112" y="34"/>
                      <a:pt x="112" y="34"/>
                    </a:cubicBezTo>
                    <a:cubicBezTo>
                      <a:pt x="112" y="15"/>
                      <a:pt x="97" y="0"/>
                      <a:pt x="79" y="0"/>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1" name="Freeform 102">
                <a:extLst>
                  <a:ext uri="{FF2B5EF4-FFF2-40B4-BE49-F238E27FC236}">
                    <a16:creationId xmlns="" xmlns:a16="http://schemas.microsoft.com/office/drawing/2014/main" id="{FEBC06E2-A1CF-49F4-AE6D-A118B262E598}"/>
                  </a:ext>
                </a:extLst>
              </p:cNvPr>
              <p:cNvSpPr>
                <a:spLocks noEditPoints="1"/>
              </p:cNvSpPr>
              <p:nvPr/>
            </p:nvSpPr>
            <p:spPr bwMode="auto">
              <a:xfrm>
                <a:off x="2303715" y="3559943"/>
                <a:ext cx="107340" cy="109516"/>
              </a:xfrm>
              <a:custGeom>
                <a:avLst/>
                <a:gdLst>
                  <a:gd name="T0" fmla="*/ 14 w 28"/>
                  <a:gd name="T1" fmla="*/ 6 h 28"/>
                  <a:gd name="T2" fmla="*/ 22 w 28"/>
                  <a:gd name="T3" fmla="*/ 14 h 28"/>
                  <a:gd name="T4" fmla="*/ 14 w 28"/>
                  <a:gd name="T5" fmla="*/ 22 h 28"/>
                  <a:gd name="T6" fmla="*/ 6 w 28"/>
                  <a:gd name="T7" fmla="*/ 14 h 28"/>
                  <a:gd name="T8" fmla="*/ 14 w 28"/>
                  <a:gd name="T9" fmla="*/ 6 h 28"/>
                  <a:gd name="T10" fmla="*/ 14 w 28"/>
                  <a:gd name="T11" fmla="*/ 0 h 28"/>
                  <a:gd name="T12" fmla="*/ 0 w 28"/>
                  <a:gd name="T13" fmla="*/ 14 h 28"/>
                  <a:gd name="T14" fmla="*/ 14 w 28"/>
                  <a:gd name="T15" fmla="*/ 28 h 28"/>
                  <a:gd name="T16" fmla="*/ 28 w 28"/>
                  <a:gd name="T17" fmla="*/ 14 h 28"/>
                  <a:gd name="T18" fmla="*/ 14 w 28"/>
                  <a:gd name="T1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6"/>
                    </a:moveTo>
                    <a:cubicBezTo>
                      <a:pt x="19" y="6"/>
                      <a:pt x="22" y="10"/>
                      <a:pt x="22" y="14"/>
                    </a:cubicBezTo>
                    <a:cubicBezTo>
                      <a:pt x="22" y="19"/>
                      <a:pt x="19" y="22"/>
                      <a:pt x="14" y="22"/>
                    </a:cubicBezTo>
                    <a:cubicBezTo>
                      <a:pt x="10" y="22"/>
                      <a:pt x="6" y="19"/>
                      <a:pt x="6" y="14"/>
                    </a:cubicBezTo>
                    <a:cubicBezTo>
                      <a:pt x="6" y="10"/>
                      <a:pt x="10" y="6"/>
                      <a:pt x="14" y="6"/>
                    </a:cubicBezTo>
                    <a:moveTo>
                      <a:pt x="14" y="0"/>
                    </a:moveTo>
                    <a:cubicBezTo>
                      <a:pt x="7" y="0"/>
                      <a:pt x="0" y="6"/>
                      <a:pt x="0" y="14"/>
                    </a:cubicBezTo>
                    <a:cubicBezTo>
                      <a:pt x="0" y="22"/>
                      <a:pt x="7" y="28"/>
                      <a:pt x="14" y="28"/>
                    </a:cubicBezTo>
                    <a:cubicBezTo>
                      <a:pt x="22" y="28"/>
                      <a:pt x="28" y="22"/>
                      <a:pt x="28" y="14"/>
                    </a:cubicBezTo>
                    <a:cubicBezTo>
                      <a:pt x="28" y="6"/>
                      <a:pt x="22" y="0"/>
                      <a:pt x="14" y="0"/>
                    </a:cubicBezTo>
                    <a:close/>
                  </a:path>
                </a:pathLst>
              </a:custGeom>
              <a:noFill/>
              <a:ln w="3175">
                <a:solidFill>
                  <a:srgbClr val="FE5E55">
                    <a:lumMod val="60000"/>
                    <a:lumOff val="40000"/>
                  </a:srgbClr>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2" name="Freeform 103">
                <a:extLst>
                  <a:ext uri="{FF2B5EF4-FFF2-40B4-BE49-F238E27FC236}">
                    <a16:creationId xmlns="" xmlns:a16="http://schemas.microsoft.com/office/drawing/2014/main" id="{1D93C988-C47F-4BD8-ADFF-BEEF60D20F1E}"/>
                  </a:ext>
                </a:extLst>
              </p:cNvPr>
              <p:cNvSpPr>
                <a:spLocks/>
              </p:cNvSpPr>
              <p:nvPr/>
            </p:nvSpPr>
            <p:spPr bwMode="auto">
              <a:xfrm>
                <a:off x="2026203" y="3516677"/>
                <a:ext cx="426741" cy="443475"/>
              </a:xfrm>
              <a:custGeom>
                <a:avLst/>
                <a:gdLst>
                  <a:gd name="T0" fmla="*/ 79 w 112"/>
                  <a:gd name="T1" fmla="*/ 0 h 113"/>
                  <a:gd name="T2" fmla="*/ 33 w 112"/>
                  <a:gd name="T3" fmla="*/ 0 h 113"/>
                  <a:gd name="T4" fmla="*/ 0 w 112"/>
                  <a:gd name="T5" fmla="*/ 34 h 113"/>
                  <a:gd name="T6" fmla="*/ 0 w 112"/>
                  <a:gd name="T7" fmla="*/ 79 h 113"/>
                  <a:gd name="T8" fmla="*/ 33 w 112"/>
                  <a:gd name="T9" fmla="*/ 113 h 113"/>
                  <a:gd name="T10" fmla="*/ 79 w 112"/>
                  <a:gd name="T11" fmla="*/ 113 h 113"/>
                  <a:gd name="T12" fmla="*/ 112 w 112"/>
                  <a:gd name="T13" fmla="*/ 79 h 113"/>
                  <a:gd name="T14" fmla="*/ 112 w 112"/>
                  <a:gd name="T15" fmla="*/ 34 h 113"/>
                  <a:gd name="T16" fmla="*/ 79 w 112"/>
                  <a:gd name="T1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13">
                    <a:moveTo>
                      <a:pt x="79" y="0"/>
                    </a:moveTo>
                    <a:cubicBezTo>
                      <a:pt x="33" y="0"/>
                      <a:pt x="33" y="0"/>
                      <a:pt x="33" y="0"/>
                    </a:cubicBezTo>
                    <a:cubicBezTo>
                      <a:pt x="15" y="0"/>
                      <a:pt x="0" y="15"/>
                      <a:pt x="0" y="34"/>
                    </a:cubicBezTo>
                    <a:cubicBezTo>
                      <a:pt x="0" y="79"/>
                      <a:pt x="0" y="79"/>
                      <a:pt x="0" y="79"/>
                    </a:cubicBezTo>
                    <a:cubicBezTo>
                      <a:pt x="0" y="98"/>
                      <a:pt x="15" y="113"/>
                      <a:pt x="33" y="113"/>
                    </a:cubicBezTo>
                    <a:cubicBezTo>
                      <a:pt x="79" y="113"/>
                      <a:pt x="79" y="113"/>
                      <a:pt x="79" y="113"/>
                    </a:cubicBezTo>
                    <a:cubicBezTo>
                      <a:pt x="97" y="113"/>
                      <a:pt x="112" y="98"/>
                      <a:pt x="112" y="79"/>
                    </a:cubicBezTo>
                    <a:cubicBezTo>
                      <a:pt x="112" y="34"/>
                      <a:pt x="112" y="34"/>
                      <a:pt x="112" y="34"/>
                    </a:cubicBezTo>
                    <a:cubicBezTo>
                      <a:pt x="112" y="15"/>
                      <a:pt x="97" y="0"/>
                      <a:pt x="79" y="0"/>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3" name="Oval 104">
                <a:extLst>
                  <a:ext uri="{FF2B5EF4-FFF2-40B4-BE49-F238E27FC236}">
                    <a16:creationId xmlns="" xmlns:a16="http://schemas.microsoft.com/office/drawing/2014/main" id="{1D73DB84-B845-4F68-AE00-6577AF7AEE94}"/>
                  </a:ext>
                </a:extLst>
              </p:cNvPr>
              <p:cNvSpPr>
                <a:spLocks noChangeArrowheads="1"/>
              </p:cNvSpPr>
              <p:nvPr/>
            </p:nvSpPr>
            <p:spPr bwMode="auto">
              <a:xfrm>
                <a:off x="2147942" y="3658642"/>
                <a:ext cx="175409" cy="179823"/>
              </a:xfrm>
              <a:prstGeom prst="ellipse">
                <a:avLst/>
              </a:pr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4" name="Freeform 105">
                <a:extLst>
                  <a:ext uri="{FF2B5EF4-FFF2-40B4-BE49-F238E27FC236}">
                    <a16:creationId xmlns="" xmlns:a16="http://schemas.microsoft.com/office/drawing/2014/main" id="{2007E0DB-1E89-4D2E-85B2-E2C1A5B5159D}"/>
                  </a:ext>
                </a:extLst>
              </p:cNvPr>
              <p:cNvSpPr>
                <a:spLocks/>
              </p:cNvSpPr>
              <p:nvPr/>
            </p:nvSpPr>
            <p:spPr bwMode="auto">
              <a:xfrm>
                <a:off x="2083800" y="3580223"/>
                <a:ext cx="311547" cy="321790"/>
              </a:xfrm>
              <a:custGeom>
                <a:avLst/>
                <a:gdLst>
                  <a:gd name="T0" fmla="*/ 67 w 82"/>
                  <a:gd name="T1" fmla="*/ 2 h 82"/>
                  <a:gd name="T2" fmla="*/ 58 w 82"/>
                  <a:gd name="T3" fmla="*/ 0 h 82"/>
                  <a:gd name="T4" fmla="*/ 25 w 82"/>
                  <a:gd name="T5" fmla="*/ 0 h 82"/>
                  <a:gd name="T6" fmla="*/ 0 w 82"/>
                  <a:gd name="T7" fmla="*/ 24 h 82"/>
                  <a:gd name="T8" fmla="*/ 0 w 82"/>
                  <a:gd name="T9" fmla="*/ 57 h 82"/>
                  <a:gd name="T10" fmla="*/ 25 w 82"/>
                  <a:gd name="T11" fmla="*/ 82 h 82"/>
                  <a:gd name="T12" fmla="*/ 58 w 82"/>
                  <a:gd name="T13" fmla="*/ 82 h 82"/>
                  <a:gd name="T14" fmla="*/ 82 w 82"/>
                  <a:gd name="T15" fmla="*/ 57 h 82"/>
                  <a:gd name="T16" fmla="*/ 82 w 82"/>
                  <a:gd name="T17" fmla="*/ 24 h 82"/>
                  <a:gd name="T18" fmla="*/ 80 w 82"/>
                  <a:gd name="T19" fmla="*/ 15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82">
                    <a:moveTo>
                      <a:pt x="67" y="2"/>
                    </a:moveTo>
                    <a:cubicBezTo>
                      <a:pt x="64" y="0"/>
                      <a:pt x="61" y="0"/>
                      <a:pt x="58" y="0"/>
                    </a:cubicBezTo>
                    <a:cubicBezTo>
                      <a:pt x="25" y="0"/>
                      <a:pt x="25" y="0"/>
                      <a:pt x="25" y="0"/>
                    </a:cubicBezTo>
                    <a:cubicBezTo>
                      <a:pt x="11" y="0"/>
                      <a:pt x="0" y="11"/>
                      <a:pt x="0" y="24"/>
                    </a:cubicBezTo>
                    <a:cubicBezTo>
                      <a:pt x="0" y="57"/>
                      <a:pt x="0" y="57"/>
                      <a:pt x="0" y="57"/>
                    </a:cubicBezTo>
                    <a:cubicBezTo>
                      <a:pt x="0" y="71"/>
                      <a:pt x="11" y="82"/>
                      <a:pt x="25" y="82"/>
                    </a:cubicBezTo>
                    <a:cubicBezTo>
                      <a:pt x="58" y="82"/>
                      <a:pt x="58" y="82"/>
                      <a:pt x="58" y="82"/>
                    </a:cubicBezTo>
                    <a:cubicBezTo>
                      <a:pt x="71" y="82"/>
                      <a:pt x="82" y="71"/>
                      <a:pt x="82" y="57"/>
                    </a:cubicBezTo>
                    <a:cubicBezTo>
                      <a:pt x="82" y="24"/>
                      <a:pt x="82" y="24"/>
                      <a:pt x="82" y="24"/>
                    </a:cubicBezTo>
                    <a:cubicBezTo>
                      <a:pt x="82" y="21"/>
                      <a:pt x="81" y="18"/>
                      <a:pt x="80" y="15"/>
                    </a:cubicBezTo>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5" name="Oval 106">
                <a:extLst>
                  <a:ext uri="{FF2B5EF4-FFF2-40B4-BE49-F238E27FC236}">
                    <a16:creationId xmlns="" xmlns:a16="http://schemas.microsoft.com/office/drawing/2014/main" id="{FD270010-6E93-4DF3-8CF3-34746615B84A}"/>
                  </a:ext>
                </a:extLst>
              </p:cNvPr>
              <p:cNvSpPr>
                <a:spLocks noChangeArrowheads="1"/>
              </p:cNvSpPr>
              <p:nvPr/>
            </p:nvSpPr>
            <p:spPr bwMode="auto">
              <a:xfrm>
                <a:off x="1417508" y="4552352"/>
                <a:ext cx="289293" cy="298804"/>
              </a:xfrm>
              <a:prstGeom prst="ellipse">
                <a:avLst/>
              </a:pr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6" name="Freeform 107">
                <a:extLst>
                  <a:ext uri="{FF2B5EF4-FFF2-40B4-BE49-F238E27FC236}">
                    <a16:creationId xmlns="" xmlns:a16="http://schemas.microsoft.com/office/drawing/2014/main" id="{46AED996-6DE9-46DA-BAF4-F5481E6BD561}"/>
                  </a:ext>
                </a:extLst>
              </p:cNvPr>
              <p:cNvSpPr>
                <a:spLocks/>
              </p:cNvSpPr>
              <p:nvPr/>
            </p:nvSpPr>
            <p:spPr bwMode="auto">
              <a:xfrm>
                <a:off x="1513067" y="4611843"/>
                <a:ext cx="98176" cy="86532"/>
              </a:xfrm>
              <a:custGeom>
                <a:avLst/>
                <a:gdLst>
                  <a:gd name="T0" fmla="*/ 0 w 26"/>
                  <a:gd name="T1" fmla="*/ 4 h 22"/>
                  <a:gd name="T2" fmla="*/ 16 w 26"/>
                  <a:gd name="T3" fmla="*/ 1 h 22"/>
                  <a:gd name="T4" fmla="*/ 25 w 26"/>
                  <a:gd name="T5" fmla="*/ 7 h 22"/>
                  <a:gd name="T6" fmla="*/ 24 w 26"/>
                  <a:gd name="T7" fmla="*/ 16 h 22"/>
                  <a:gd name="T8" fmla="*/ 16 w 26"/>
                  <a:gd name="T9" fmla="*/ 21 h 22"/>
                  <a:gd name="T10" fmla="*/ 6 w 26"/>
                  <a:gd name="T11" fmla="*/ 22 h 22"/>
                </a:gdLst>
                <a:ahLst/>
                <a:cxnLst>
                  <a:cxn ang="0">
                    <a:pos x="T0" y="T1"/>
                  </a:cxn>
                  <a:cxn ang="0">
                    <a:pos x="T2" y="T3"/>
                  </a:cxn>
                  <a:cxn ang="0">
                    <a:pos x="T4" y="T5"/>
                  </a:cxn>
                  <a:cxn ang="0">
                    <a:pos x="T6" y="T7"/>
                  </a:cxn>
                  <a:cxn ang="0">
                    <a:pos x="T8" y="T9"/>
                  </a:cxn>
                  <a:cxn ang="0">
                    <a:pos x="T10" y="T11"/>
                  </a:cxn>
                </a:cxnLst>
                <a:rect l="0" t="0" r="r" b="b"/>
                <a:pathLst>
                  <a:path w="26" h="22">
                    <a:moveTo>
                      <a:pt x="0" y="4"/>
                    </a:moveTo>
                    <a:cubicBezTo>
                      <a:pt x="5" y="2"/>
                      <a:pt x="10" y="0"/>
                      <a:pt x="16" y="1"/>
                    </a:cubicBezTo>
                    <a:cubicBezTo>
                      <a:pt x="19" y="2"/>
                      <a:pt x="23" y="3"/>
                      <a:pt x="25" y="7"/>
                    </a:cubicBezTo>
                    <a:cubicBezTo>
                      <a:pt x="26" y="9"/>
                      <a:pt x="26" y="13"/>
                      <a:pt x="24" y="16"/>
                    </a:cubicBezTo>
                    <a:cubicBezTo>
                      <a:pt x="22" y="18"/>
                      <a:pt x="19" y="20"/>
                      <a:pt x="16" y="21"/>
                    </a:cubicBezTo>
                    <a:cubicBezTo>
                      <a:pt x="13" y="22"/>
                      <a:pt x="9" y="22"/>
                      <a:pt x="6" y="22"/>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7" name="Freeform 108">
                <a:extLst>
                  <a:ext uri="{FF2B5EF4-FFF2-40B4-BE49-F238E27FC236}">
                    <a16:creationId xmlns="" xmlns:a16="http://schemas.microsoft.com/office/drawing/2014/main" id="{C66E312A-0073-43A0-A8C6-BF060F799AC6}"/>
                  </a:ext>
                </a:extLst>
              </p:cNvPr>
              <p:cNvSpPr>
                <a:spLocks/>
              </p:cNvSpPr>
              <p:nvPr/>
            </p:nvSpPr>
            <p:spPr bwMode="auto">
              <a:xfrm>
                <a:off x="1520921" y="4694318"/>
                <a:ext cx="128284" cy="98700"/>
              </a:xfrm>
              <a:custGeom>
                <a:avLst/>
                <a:gdLst>
                  <a:gd name="T0" fmla="*/ 6 w 34"/>
                  <a:gd name="T1" fmla="*/ 1 h 25"/>
                  <a:gd name="T2" fmla="*/ 16 w 34"/>
                  <a:gd name="T3" fmla="*/ 1 h 25"/>
                  <a:gd name="T4" fmla="*/ 25 w 34"/>
                  <a:gd name="T5" fmla="*/ 4 h 25"/>
                  <a:gd name="T6" fmla="*/ 17 w 34"/>
                  <a:gd name="T7" fmla="*/ 24 h 25"/>
                  <a:gd name="T8" fmla="*/ 0 w 34"/>
                  <a:gd name="T9" fmla="*/ 16 h 25"/>
                </a:gdLst>
                <a:ahLst/>
                <a:cxnLst>
                  <a:cxn ang="0">
                    <a:pos x="T0" y="T1"/>
                  </a:cxn>
                  <a:cxn ang="0">
                    <a:pos x="T2" y="T3"/>
                  </a:cxn>
                  <a:cxn ang="0">
                    <a:pos x="T4" y="T5"/>
                  </a:cxn>
                  <a:cxn ang="0">
                    <a:pos x="T6" y="T7"/>
                  </a:cxn>
                  <a:cxn ang="0">
                    <a:pos x="T8" y="T9"/>
                  </a:cxn>
                </a:cxnLst>
                <a:rect l="0" t="0" r="r" b="b"/>
                <a:pathLst>
                  <a:path w="34" h="25">
                    <a:moveTo>
                      <a:pt x="6" y="1"/>
                    </a:moveTo>
                    <a:cubicBezTo>
                      <a:pt x="9" y="0"/>
                      <a:pt x="12" y="0"/>
                      <a:pt x="16" y="1"/>
                    </a:cubicBezTo>
                    <a:cubicBezTo>
                      <a:pt x="19" y="1"/>
                      <a:pt x="23" y="2"/>
                      <a:pt x="25" y="4"/>
                    </a:cubicBezTo>
                    <a:cubicBezTo>
                      <a:pt x="34" y="11"/>
                      <a:pt x="25" y="22"/>
                      <a:pt x="17" y="24"/>
                    </a:cubicBezTo>
                    <a:cubicBezTo>
                      <a:pt x="10" y="25"/>
                      <a:pt x="3" y="22"/>
                      <a:pt x="0" y="16"/>
                    </a:cubicBezTo>
                  </a:path>
                </a:pathLst>
              </a:custGeom>
              <a:noFill/>
              <a:ln w="3175" cap="rnd">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8" name="Freeform 109">
                <a:extLst>
                  <a:ext uri="{FF2B5EF4-FFF2-40B4-BE49-F238E27FC236}">
                    <a16:creationId xmlns="" xmlns:a16="http://schemas.microsoft.com/office/drawing/2014/main" id="{0EB9894F-81C5-4D38-8234-9757F8445AB1}"/>
                  </a:ext>
                </a:extLst>
              </p:cNvPr>
              <p:cNvSpPr>
                <a:spLocks noEditPoints="1"/>
              </p:cNvSpPr>
              <p:nvPr/>
            </p:nvSpPr>
            <p:spPr bwMode="auto">
              <a:xfrm>
                <a:off x="1493431" y="3190831"/>
                <a:ext cx="396633" cy="730111"/>
              </a:xfrm>
              <a:custGeom>
                <a:avLst/>
                <a:gdLst>
                  <a:gd name="T0" fmla="*/ 93 w 104"/>
                  <a:gd name="T1" fmla="*/ 0 h 186"/>
                  <a:gd name="T2" fmla="*/ 13 w 104"/>
                  <a:gd name="T3" fmla="*/ 0 h 186"/>
                  <a:gd name="T4" fmla="*/ 0 w 104"/>
                  <a:gd name="T5" fmla="*/ 13 h 186"/>
                  <a:gd name="T6" fmla="*/ 0 w 104"/>
                  <a:gd name="T7" fmla="*/ 172 h 186"/>
                  <a:gd name="T8" fmla="*/ 13 w 104"/>
                  <a:gd name="T9" fmla="*/ 186 h 186"/>
                  <a:gd name="T10" fmla="*/ 90 w 104"/>
                  <a:gd name="T11" fmla="*/ 186 h 186"/>
                  <a:gd name="T12" fmla="*/ 103 w 104"/>
                  <a:gd name="T13" fmla="*/ 172 h 186"/>
                  <a:gd name="T14" fmla="*/ 103 w 104"/>
                  <a:gd name="T15" fmla="*/ 13 h 186"/>
                  <a:gd name="T16" fmla="*/ 93 w 104"/>
                  <a:gd name="T17" fmla="*/ 0 h 186"/>
                  <a:gd name="T18" fmla="*/ 52 w 104"/>
                  <a:gd name="T19" fmla="*/ 173 h 186"/>
                  <a:gd name="T20" fmla="*/ 43 w 104"/>
                  <a:gd name="T21" fmla="*/ 164 h 186"/>
                  <a:gd name="T22" fmla="*/ 52 w 104"/>
                  <a:gd name="T23" fmla="*/ 156 h 186"/>
                  <a:gd name="T24" fmla="*/ 60 w 104"/>
                  <a:gd name="T25" fmla="*/ 164 h 186"/>
                  <a:gd name="T26" fmla="*/ 52 w 104"/>
                  <a:gd name="T27" fmla="*/ 173 h 186"/>
                  <a:gd name="T28" fmla="*/ 81 w 104"/>
                  <a:gd name="T29" fmla="*/ 144 h 186"/>
                  <a:gd name="T30" fmla="*/ 21 w 104"/>
                  <a:gd name="T31" fmla="*/ 144 h 186"/>
                  <a:gd name="T32" fmla="*/ 13 w 104"/>
                  <a:gd name="T33" fmla="*/ 136 h 186"/>
                  <a:gd name="T34" fmla="*/ 13 w 104"/>
                  <a:gd name="T35" fmla="*/ 35 h 186"/>
                  <a:gd name="T36" fmla="*/ 21 w 104"/>
                  <a:gd name="T37" fmla="*/ 27 h 186"/>
                  <a:gd name="T38" fmla="*/ 82 w 104"/>
                  <a:gd name="T39" fmla="*/ 27 h 186"/>
                  <a:gd name="T40" fmla="*/ 90 w 104"/>
                  <a:gd name="T41" fmla="*/ 35 h 186"/>
                  <a:gd name="T42" fmla="*/ 89 w 104"/>
                  <a:gd name="T43" fmla="*/ 137 h 186"/>
                  <a:gd name="T44" fmla="*/ 81 w 104"/>
                  <a:gd name="T45" fmla="*/ 144 h 186"/>
                  <a:gd name="T46" fmla="*/ 93 w 104"/>
                  <a:gd name="T47" fmla="*/ 144 h 186"/>
                  <a:gd name="T48" fmla="*/ 93 w 104"/>
                  <a:gd name="T49" fmla="*/ 14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4" h="186">
                    <a:moveTo>
                      <a:pt x="93" y="0"/>
                    </a:moveTo>
                    <a:cubicBezTo>
                      <a:pt x="13" y="0"/>
                      <a:pt x="13" y="0"/>
                      <a:pt x="13" y="0"/>
                    </a:cubicBezTo>
                    <a:cubicBezTo>
                      <a:pt x="6" y="0"/>
                      <a:pt x="0" y="6"/>
                      <a:pt x="0" y="13"/>
                    </a:cubicBezTo>
                    <a:cubicBezTo>
                      <a:pt x="0" y="172"/>
                      <a:pt x="0" y="172"/>
                      <a:pt x="0" y="172"/>
                    </a:cubicBezTo>
                    <a:cubicBezTo>
                      <a:pt x="0" y="180"/>
                      <a:pt x="6" y="186"/>
                      <a:pt x="13" y="186"/>
                    </a:cubicBezTo>
                    <a:cubicBezTo>
                      <a:pt x="90" y="186"/>
                      <a:pt x="90" y="186"/>
                      <a:pt x="90" y="186"/>
                    </a:cubicBezTo>
                    <a:cubicBezTo>
                      <a:pt x="97" y="186"/>
                      <a:pt x="103" y="180"/>
                      <a:pt x="103" y="172"/>
                    </a:cubicBezTo>
                    <a:cubicBezTo>
                      <a:pt x="103" y="13"/>
                      <a:pt x="103" y="13"/>
                      <a:pt x="103" y="13"/>
                    </a:cubicBezTo>
                    <a:cubicBezTo>
                      <a:pt x="104" y="1"/>
                      <a:pt x="93" y="0"/>
                      <a:pt x="93" y="0"/>
                    </a:cubicBezTo>
                    <a:close/>
                    <a:moveTo>
                      <a:pt x="52" y="173"/>
                    </a:moveTo>
                    <a:cubicBezTo>
                      <a:pt x="47" y="173"/>
                      <a:pt x="43" y="169"/>
                      <a:pt x="43" y="164"/>
                    </a:cubicBezTo>
                    <a:cubicBezTo>
                      <a:pt x="43" y="160"/>
                      <a:pt x="47" y="156"/>
                      <a:pt x="52" y="156"/>
                    </a:cubicBezTo>
                    <a:cubicBezTo>
                      <a:pt x="56" y="156"/>
                      <a:pt x="60" y="160"/>
                      <a:pt x="60" y="164"/>
                    </a:cubicBezTo>
                    <a:cubicBezTo>
                      <a:pt x="60" y="169"/>
                      <a:pt x="56" y="173"/>
                      <a:pt x="52" y="173"/>
                    </a:cubicBezTo>
                    <a:close/>
                    <a:moveTo>
                      <a:pt x="81" y="144"/>
                    </a:moveTo>
                    <a:cubicBezTo>
                      <a:pt x="21" y="144"/>
                      <a:pt x="21" y="144"/>
                      <a:pt x="21" y="144"/>
                    </a:cubicBezTo>
                    <a:cubicBezTo>
                      <a:pt x="16" y="144"/>
                      <a:pt x="13" y="140"/>
                      <a:pt x="13" y="136"/>
                    </a:cubicBezTo>
                    <a:cubicBezTo>
                      <a:pt x="13" y="35"/>
                      <a:pt x="13" y="35"/>
                      <a:pt x="13" y="35"/>
                    </a:cubicBezTo>
                    <a:cubicBezTo>
                      <a:pt x="13" y="31"/>
                      <a:pt x="17" y="27"/>
                      <a:pt x="21" y="27"/>
                    </a:cubicBezTo>
                    <a:cubicBezTo>
                      <a:pt x="82" y="27"/>
                      <a:pt x="82" y="27"/>
                      <a:pt x="82" y="27"/>
                    </a:cubicBezTo>
                    <a:cubicBezTo>
                      <a:pt x="86" y="27"/>
                      <a:pt x="90" y="31"/>
                      <a:pt x="90" y="35"/>
                    </a:cubicBezTo>
                    <a:cubicBezTo>
                      <a:pt x="89" y="137"/>
                      <a:pt x="89" y="137"/>
                      <a:pt x="89" y="137"/>
                    </a:cubicBezTo>
                    <a:cubicBezTo>
                      <a:pt x="89" y="141"/>
                      <a:pt x="85" y="144"/>
                      <a:pt x="81" y="144"/>
                    </a:cubicBezTo>
                    <a:close/>
                    <a:moveTo>
                      <a:pt x="93" y="144"/>
                    </a:moveTo>
                    <a:cubicBezTo>
                      <a:pt x="93" y="144"/>
                      <a:pt x="93" y="144"/>
                      <a:pt x="93" y="144"/>
                    </a:cubicBezTo>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49" name="Line 110">
                <a:extLst>
                  <a:ext uri="{FF2B5EF4-FFF2-40B4-BE49-F238E27FC236}">
                    <a16:creationId xmlns="" xmlns:a16="http://schemas.microsoft.com/office/drawing/2014/main" id="{C064A1B8-BBB0-4349-BE74-EC9D8374D0F7}"/>
                  </a:ext>
                </a:extLst>
              </p:cNvPr>
              <p:cNvSpPr>
                <a:spLocks noChangeShapeType="1"/>
              </p:cNvSpPr>
              <p:nvPr/>
            </p:nvSpPr>
            <p:spPr bwMode="auto">
              <a:xfrm flipH="1">
                <a:off x="1581136" y="3347669"/>
                <a:ext cx="201589" cy="255538"/>
              </a:xfrm>
              <a:prstGeom prst="line">
                <a:avLst/>
              </a:prstGeom>
              <a:solidFill>
                <a:sysClr val="window" lastClr="FFFFFF"/>
              </a:solidFill>
              <a:ln w="3175" cap="rnd">
                <a:solidFill>
                  <a:srgbClr val="FE5E55">
                    <a:lumMod val="60000"/>
                    <a:lumOff val="40000"/>
                  </a:srgbClr>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0" name="Line 111">
                <a:extLst>
                  <a:ext uri="{FF2B5EF4-FFF2-40B4-BE49-F238E27FC236}">
                    <a16:creationId xmlns="" xmlns:a16="http://schemas.microsoft.com/office/drawing/2014/main" id="{DA569F2B-BF2E-41AA-98A9-4BD17DE7D0F2}"/>
                  </a:ext>
                </a:extLst>
              </p:cNvPr>
              <p:cNvSpPr>
                <a:spLocks noChangeShapeType="1"/>
              </p:cNvSpPr>
              <p:nvPr/>
            </p:nvSpPr>
            <p:spPr bwMode="auto">
              <a:xfrm flipH="1">
                <a:off x="1649205" y="3442313"/>
                <a:ext cx="137447" cy="164951"/>
              </a:xfrm>
              <a:prstGeom prst="line">
                <a:avLst/>
              </a:prstGeom>
              <a:solidFill>
                <a:sysClr val="window" lastClr="FFFFFF"/>
              </a:solidFill>
              <a:ln w="3175" cap="rnd">
                <a:solidFill>
                  <a:srgbClr val="FE5E55">
                    <a:lumMod val="60000"/>
                    <a:lumOff val="40000"/>
                  </a:srgbClr>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1" name="Line 112">
                <a:extLst>
                  <a:ext uri="{FF2B5EF4-FFF2-40B4-BE49-F238E27FC236}">
                    <a16:creationId xmlns="" xmlns:a16="http://schemas.microsoft.com/office/drawing/2014/main" id="{52134E53-CE74-482A-BB6C-198E519E6572}"/>
                  </a:ext>
                </a:extLst>
              </p:cNvPr>
              <p:cNvSpPr>
                <a:spLocks noChangeShapeType="1"/>
              </p:cNvSpPr>
              <p:nvPr/>
            </p:nvSpPr>
            <p:spPr bwMode="auto">
              <a:xfrm>
                <a:off x="1619097" y="3242209"/>
                <a:ext cx="137447" cy="0"/>
              </a:xfrm>
              <a:prstGeom prst="line">
                <a:avLst/>
              </a:prstGeom>
              <a:solidFill>
                <a:sysClr val="window" lastClr="FFFFFF"/>
              </a:solidFill>
              <a:ln w="3175" cap="rnd">
                <a:solidFill>
                  <a:srgbClr val="FE5E55">
                    <a:lumMod val="60000"/>
                    <a:lumOff val="40000"/>
                  </a:srgbClr>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2" name="Freeform 113">
                <a:extLst>
                  <a:ext uri="{FF2B5EF4-FFF2-40B4-BE49-F238E27FC236}">
                    <a16:creationId xmlns="" xmlns:a16="http://schemas.microsoft.com/office/drawing/2014/main" id="{19E609F4-341F-4FC3-A588-C0B7FCAE3695}"/>
                  </a:ext>
                </a:extLst>
              </p:cNvPr>
              <p:cNvSpPr>
                <a:spLocks/>
              </p:cNvSpPr>
              <p:nvPr/>
            </p:nvSpPr>
            <p:spPr bwMode="auto">
              <a:xfrm>
                <a:off x="1527466" y="3042104"/>
                <a:ext cx="77232" cy="94644"/>
              </a:xfrm>
              <a:custGeom>
                <a:avLst/>
                <a:gdLst>
                  <a:gd name="T0" fmla="*/ 0 w 20"/>
                  <a:gd name="T1" fmla="*/ 0 h 24"/>
                  <a:gd name="T2" fmla="*/ 20 w 20"/>
                  <a:gd name="T3" fmla="*/ 24 h 24"/>
                </a:gdLst>
                <a:ahLst/>
                <a:cxnLst>
                  <a:cxn ang="0">
                    <a:pos x="T0" y="T1"/>
                  </a:cxn>
                  <a:cxn ang="0">
                    <a:pos x="T2" y="T3"/>
                  </a:cxn>
                </a:cxnLst>
                <a:rect l="0" t="0" r="r" b="b"/>
                <a:pathLst>
                  <a:path w="20" h="24">
                    <a:moveTo>
                      <a:pt x="0" y="0"/>
                    </a:moveTo>
                    <a:cubicBezTo>
                      <a:pt x="7" y="8"/>
                      <a:pt x="13" y="16"/>
                      <a:pt x="20" y="24"/>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3" name="Freeform 114">
                <a:extLst>
                  <a:ext uri="{FF2B5EF4-FFF2-40B4-BE49-F238E27FC236}">
                    <a16:creationId xmlns="" xmlns:a16="http://schemas.microsoft.com/office/drawing/2014/main" id="{C17E624F-BE67-46C2-8767-FBC3DD1205AA}"/>
                  </a:ext>
                </a:extLst>
              </p:cNvPr>
              <p:cNvSpPr>
                <a:spLocks/>
              </p:cNvSpPr>
              <p:nvPr/>
            </p:nvSpPr>
            <p:spPr bwMode="auto">
              <a:xfrm>
                <a:off x="1684548" y="2967742"/>
                <a:ext cx="3927" cy="156839"/>
              </a:xfrm>
              <a:custGeom>
                <a:avLst/>
                <a:gdLst>
                  <a:gd name="T0" fmla="*/ 1 w 1"/>
                  <a:gd name="T1" fmla="*/ 0 h 40"/>
                  <a:gd name="T2" fmla="*/ 0 w 1"/>
                  <a:gd name="T3" fmla="*/ 40 h 40"/>
                </a:gdLst>
                <a:ahLst/>
                <a:cxnLst>
                  <a:cxn ang="0">
                    <a:pos x="T0" y="T1"/>
                  </a:cxn>
                  <a:cxn ang="0">
                    <a:pos x="T2" y="T3"/>
                  </a:cxn>
                </a:cxnLst>
                <a:rect l="0" t="0" r="r" b="b"/>
                <a:pathLst>
                  <a:path w="1" h="40">
                    <a:moveTo>
                      <a:pt x="1" y="0"/>
                    </a:moveTo>
                    <a:cubicBezTo>
                      <a:pt x="1" y="13"/>
                      <a:pt x="0" y="27"/>
                      <a:pt x="0" y="4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4" name="Freeform 115">
                <a:extLst>
                  <a:ext uri="{FF2B5EF4-FFF2-40B4-BE49-F238E27FC236}">
                    <a16:creationId xmlns="" xmlns:a16="http://schemas.microsoft.com/office/drawing/2014/main" id="{F0269685-15D9-4237-840D-CD9CCC7CA471}"/>
                  </a:ext>
                </a:extLst>
              </p:cNvPr>
              <p:cNvSpPr>
                <a:spLocks/>
              </p:cNvSpPr>
              <p:nvPr/>
            </p:nvSpPr>
            <p:spPr bwMode="auto">
              <a:xfrm>
                <a:off x="1764399" y="3054273"/>
                <a:ext cx="86395" cy="82475"/>
              </a:xfrm>
              <a:custGeom>
                <a:avLst/>
                <a:gdLst>
                  <a:gd name="T0" fmla="*/ 0 w 23"/>
                  <a:gd name="T1" fmla="*/ 21 h 21"/>
                  <a:gd name="T2" fmla="*/ 23 w 23"/>
                  <a:gd name="T3" fmla="*/ 0 h 21"/>
                </a:gdLst>
                <a:ahLst/>
                <a:cxnLst>
                  <a:cxn ang="0">
                    <a:pos x="T0" y="T1"/>
                  </a:cxn>
                  <a:cxn ang="0">
                    <a:pos x="T2" y="T3"/>
                  </a:cxn>
                </a:cxnLst>
                <a:rect l="0" t="0" r="r" b="b"/>
                <a:pathLst>
                  <a:path w="23" h="21">
                    <a:moveTo>
                      <a:pt x="0" y="21"/>
                    </a:moveTo>
                    <a:cubicBezTo>
                      <a:pt x="7" y="13"/>
                      <a:pt x="15" y="6"/>
                      <a:pt x="23"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5" name="Oval 125">
                <a:extLst>
                  <a:ext uri="{FF2B5EF4-FFF2-40B4-BE49-F238E27FC236}">
                    <a16:creationId xmlns="" xmlns:a16="http://schemas.microsoft.com/office/drawing/2014/main" id="{30B89F11-1F6F-433B-9423-A622C84222AC}"/>
                  </a:ext>
                </a:extLst>
              </p:cNvPr>
              <p:cNvSpPr>
                <a:spLocks noChangeArrowheads="1"/>
              </p:cNvSpPr>
              <p:nvPr/>
            </p:nvSpPr>
            <p:spPr bwMode="auto">
              <a:xfrm>
                <a:off x="1041819" y="2194365"/>
                <a:ext cx="287985" cy="298804"/>
              </a:xfrm>
              <a:prstGeom prst="ellipse">
                <a:avLst/>
              </a:pr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6" name="Freeform 126">
                <a:extLst>
                  <a:ext uri="{FF2B5EF4-FFF2-40B4-BE49-F238E27FC236}">
                    <a16:creationId xmlns="" xmlns:a16="http://schemas.microsoft.com/office/drawing/2014/main" id="{F58938E6-9FE3-4317-9740-10A5328EC2B7}"/>
                  </a:ext>
                </a:extLst>
              </p:cNvPr>
              <p:cNvSpPr>
                <a:spLocks/>
              </p:cNvSpPr>
              <p:nvPr/>
            </p:nvSpPr>
            <p:spPr bwMode="auto">
              <a:xfrm>
                <a:off x="1136069" y="2295769"/>
                <a:ext cx="95558" cy="129797"/>
              </a:xfrm>
              <a:custGeom>
                <a:avLst/>
                <a:gdLst>
                  <a:gd name="T0" fmla="*/ 0 w 25"/>
                  <a:gd name="T1" fmla="*/ 1 h 33"/>
                  <a:gd name="T2" fmla="*/ 25 w 25"/>
                  <a:gd name="T3" fmla="*/ 0 h 33"/>
                  <a:gd name="T4" fmla="*/ 11 w 25"/>
                  <a:gd name="T5" fmla="*/ 33 h 33"/>
                </a:gdLst>
                <a:ahLst/>
                <a:cxnLst>
                  <a:cxn ang="0">
                    <a:pos x="T0" y="T1"/>
                  </a:cxn>
                  <a:cxn ang="0">
                    <a:pos x="T2" y="T3"/>
                  </a:cxn>
                  <a:cxn ang="0">
                    <a:pos x="T4" y="T5"/>
                  </a:cxn>
                </a:cxnLst>
                <a:rect l="0" t="0" r="r" b="b"/>
                <a:pathLst>
                  <a:path w="25" h="33">
                    <a:moveTo>
                      <a:pt x="0" y="1"/>
                    </a:moveTo>
                    <a:cubicBezTo>
                      <a:pt x="8" y="1"/>
                      <a:pt x="16" y="0"/>
                      <a:pt x="25" y="0"/>
                    </a:cubicBezTo>
                    <a:cubicBezTo>
                      <a:pt x="15" y="7"/>
                      <a:pt x="9" y="20"/>
                      <a:pt x="11" y="33"/>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7" name="Freeform 127">
                <a:extLst>
                  <a:ext uri="{FF2B5EF4-FFF2-40B4-BE49-F238E27FC236}">
                    <a16:creationId xmlns="" xmlns:a16="http://schemas.microsoft.com/office/drawing/2014/main" id="{8DE04D31-615C-4A29-A4DB-2C4C84EA3F3D}"/>
                  </a:ext>
                </a:extLst>
              </p:cNvPr>
              <p:cNvSpPr>
                <a:spLocks/>
              </p:cNvSpPr>
              <p:nvPr/>
            </p:nvSpPr>
            <p:spPr bwMode="auto">
              <a:xfrm>
                <a:off x="1143923" y="2367428"/>
                <a:ext cx="71996" cy="4056"/>
              </a:xfrm>
              <a:custGeom>
                <a:avLst/>
                <a:gdLst>
                  <a:gd name="T0" fmla="*/ 0 w 19"/>
                  <a:gd name="T1" fmla="*/ 1 h 1"/>
                  <a:gd name="T2" fmla="*/ 19 w 19"/>
                  <a:gd name="T3" fmla="*/ 0 h 1"/>
                </a:gdLst>
                <a:ahLst/>
                <a:cxnLst>
                  <a:cxn ang="0">
                    <a:pos x="T0" y="T1"/>
                  </a:cxn>
                  <a:cxn ang="0">
                    <a:pos x="T2" y="T3"/>
                  </a:cxn>
                </a:cxnLst>
                <a:rect l="0" t="0" r="r" b="b"/>
                <a:pathLst>
                  <a:path w="19" h="1">
                    <a:moveTo>
                      <a:pt x="0" y="1"/>
                    </a:moveTo>
                    <a:cubicBezTo>
                      <a:pt x="7" y="1"/>
                      <a:pt x="13" y="0"/>
                      <a:pt x="19"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8" name="Freeform 131">
                <a:extLst>
                  <a:ext uri="{FF2B5EF4-FFF2-40B4-BE49-F238E27FC236}">
                    <a16:creationId xmlns="" xmlns:a16="http://schemas.microsoft.com/office/drawing/2014/main" id="{A3B4955C-27D9-42B2-9DC7-E6A1CE74CDBA}"/>
                  </a:ext>
                </a:extLst>
              </p:cNvPr>
              <p:cNvSpPr>
                <a:spLocks/>
              </p:cNvSpPr>
              <p:nvPr/>
            </p:nvSpPr>
            <p:spPr bwMode="auto">
              <a:xfrm>
                <a:off x="1444998" y="1759003"/>
                <a:ext cx="483028" cy="494853"/>
              </a:xfrm>
              <a:custGeom>
                <a:avLst/>
                <a:gdLst>
                  <a:gd name="T0" fmla="*/ 126 w 127"/>
                  <a:gd name="T1" fmla="*/ 63 h 126"/>
                  <a:gd name="T2" fmla="*/ 63 w 127"/>
                  <a:gd name="T3" fmla="*/ 1 h 126"/>
                  <a:gd name="T4" fmla="*/ 1 w 127"/>
                  <a:gd name="T5" fmla="*/ 64 h 126"/>
                  <a:gd name="T6" fmla="*/ 65 w 127"/>
                  <a:gd name="T7" fmla="*/ 126 h 126"/>
                  <a:gd name="T8" fmla="*/ 65 w 127"/>
                  <a:gd name="T9" fmla="*/ 126 h 126"/>
                  <a:gd name="T10" fmla="*/ 65 w 127"/>
                  <a:gd name="T11" fmla="*/ 126 h 126"/>
                  <a:gd name="T12" fmla="*/ 65 w 127"/>
                  <a:gd name="T13" fmla="*/ 126 h 126"/>
                  <a:gd name="T14" fmla="*/ 126 w 127"/>
                  <a:gd name="T15" fmla="*/ 63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126">
                    <a:moveTo>
                      <a:pt x="126" y="63"/>
                    </a:moveTo>
                    <a:cubicBezTo>
                      <a:pt x="126" y="28"/>
                      <a:pt x="98" y="1"/>
                      <a:pt x="63" y="1"/>
                    </a:cubicBezTo>
                    <a:cubicBezTo>
                      <a:pt x="63" y="1"/>
                      <a:pt x="3" y="0"/>
                      <a:pt x="1" y="64"/>
                    </a:cubicBezTo>
                    <a:cubicBezTo>
                      <a:pt x="0" y="99"/>
                      <a:pt x="30" y="126"/>
                      <a:pt x="65" y="126"/>
                    </a:cubicBezTo>
                    <a:cubicBezTo>
                      <a:pt x="65" y="126"/>
                      <a:pt x="65" y="126"/>
                      <a:pt x="65" y="126"/>
                    </a:cubicBezTo>
                    <a:cubicBezTo>
                      <a:pt x="65" y="126"/>
                      <a:pt x="65" y="126"/>
                      <a:pt x="65" y="126"/>
                    </a:cubicBezTo>
                    <a:cubicBezTo>
                      <a:pt x="65" y="126"/>
                      <a:pt x="65" y="126"/>
                      <a:pt x="65" y="126"/>
                    </a:cubicBezTo>
                    <a:cubicBezTo>
                      <a:pt x="99" y="126"/>
                      <a:pt x="127" y="97"/>
                      <a:pt x="126" y="63"/>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59" name="Freeform 132">
                <a:extLst>
                  <a:ext uri="{FF2B5EF4-FFF2-40B4-BE49-F238E27FC236}">
                    <a16:creationId xmlns="" xmlns:a16="http://schemas.microsoft.com/office/drawing/2014/main" id="{6FA63EBC-D01F-4E25-8ED9-2011E88648AF}"/>
                  </a:ext>
                </a:extLst>
              </p:cNvPr>
              <p:cNvSpPr>
                <a:spLocks/>
              </p:cNvSpPr>
              <p:nvPr/>
            </p:nvSpPr>
            <p:spPr bwMode="auto">
              <a:xfrm>
                <a:off x="1600771" y="1771171"/>
                <a:ext cx="178027" cy="482684"/>
              </a:xfrm>
              <a:custGeom>
                <a:avLst/>
                <a:gdLst>
                  <a:gd name="T0" fmla="*/ 47 w 47"/>
                  <a:gd name="T1" fmla="*/ 60 h 123"/>
                  <a:gd name="T2" fmla="*/ 24 w 47"/>
                  <a:gd name="T3" fmla="*/ 123 h 123"/>
                  <a:gd name="T4" fmla="*/ 0 w 47"/>
                  <a:gd name="T5" fmla="*/ 59 h 123"/>
                  <a:gd name="T6" fmla="*/ 24 w 47"/>
                  <a:gd name="T7" fmla="*/ 0 h 123"/>
                  <a:gd name="T8" fmla="*/ 47 w 47"/>
                  <a:gd name="T9" fmla="*/ 60 h 123"/>
                </a:gdLst>
                <a:ahLst/>
                <a:cxnLst>
                  <a:cxn ang="0">
                    <a:pos x="T0" y="T1"/>
                  </a:cxn>
                  <a:cxn ang="0">
                    <a:pos x="T2" y="T3"/>
                  </a:cxn>
                  <a:cxn ang="0">
                    <a:pos x="T4" y="T5"/>
                  </a:cxn>
                  <a:cxn ang="0">
                    <a:pos x="T6" y="T7"/>
                  </a:cxn>
                  <a:cxn ang="0">
                    <a:pos x="T8" y="T9"/>
                  </a:cxn>
                </a:cxnLst>
                <a:rect l="0" t="0" r="r" b="b"/>
                <a:pathLst>
                  <a:path w="47" h="123">
                    <a:moveTo>
                      <a:pt x="47" y="60"/>
                    </a:moveTo>
                    <a:cubicBezTo>
                      <a:pt x="47" y="95"/>
                      <a:pt x="40" y="123"/>
                      <a:pt x="24" y="123"/>
                    </a:cubicBezTo>
                    <a:cubicBezTo>
                      <a:pt x="8" y="123"/>
                      <a:pt x="0" y="94"/>
                      <a:pt x="0" y="59"/>
                    </a:cubicBezTo>
                    <a:cubicBezTo>
                      <a:pt x="0" y="25"/>
                      <a:pt x="8" y="0"/>
                      <a:pt x="24" y="0"/>
                    </a:cubicBezTo>
                    <a:cubicBezTo>
                      <a:pt x="41" y="0"/>
                      <a:pt x="47" y="25"/>
                      <a:pt x="47" y="60"/>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0" name="Freeform 133">
                <a:extLst>
                  <a:ext uri="{FF2B5EF4-FFF2-40B4-BE49-F238E27FC236}">
                    <a16:creationId xmlns="" xmlns:a16="http://schemas.microsoft.com/office/drawing/2014/main" id="{5E09DEAA-A893-4FB1-A0E3-551F6453D3A2}"/>
                  </a:ext>
                </a:extLst>
              </p:cNvPr>
              <p:cNvSpPr>
                <a:spLocks/>
              </p:cNvSpPr>
              <p:nvPr/>
            </p:nvSpPr>
            <p:spPr bwMode="auto">
              <a:xfrm>
                <a:off x="1455470" y="1899617"/>
                <a:ext cx="476484" cy="200104"/>
              </a:xfrm>
              <a:custGeom>
                <a:avLst/>
                <a:gdLst>
                  <a:gd name="T0" fmla="*/ 61 w 125"/>
                  <a:gd name="T1" fmla="*/ 0 h 51"/>
                  <a:gd name="T2" fmla="*/ 125 w 125"/>
                  <a:gd name="T3" fmla="*/ 27 h 51"/>
                  <a:gd name="T4" fmla="*/ 62 w 125"/>
                  <a:gd name="T5" fmla="*/ 51 h 51"/>
                  <a:gd name="T6" fmla="*/ 0 w 125"/>
                  <a:gd name="T7" fmla="*/ 27 h 51"/>
                  <a:gd name="T8" fmla="*/ 61 w 125"/>
                  <a:gd name="T9" fmla="*/ 0 h 51"/>
                </a:gdLst>
                <a:ahLst/>
                <a:cxnLst>
                  <a:cxn ang="0">
                    <a:pos x="T0" y="T1"/>
                  </a:cxn>
                  <a:cxn ang="0">
                    <a:pos x="T2" y="T3"/>
                  </a:cxn>
                  <a:cxn ang="0">
                    <a:pos x="T4" y="T5"/>
                  </a:cxn>
                  <a:cxn ang="0">
                    <a:pos x="T6" y="T7"/>
                  </a:cxn>
                  <a:cxn ang="0">
                    <a:pos x="T8" y="T9"/>
                  </a:cxn>
                </a:cxnLst>
                <a:rect l="0" t="0" r="r" b="b"/>
                <a:pathLst>
                  <a:path w="125" h="51">
                    <a:moveTo>
                      <a:pt x="61" y="0"/>
                    </a:moveTo>
                    <a:cubicBezTo>
                      <a:pt x="96" y="0"/>
                      <a:pt x="125" y="11"/>
                      <a:pt x="125" y="27"/>
                    </a:cubicBezTo>
                    <a:cubicBezTo>
                      <a:pt x="125" y="43"/>
                      <a:pt x="97" y="51"/>
                      <a:pt x="62" y="51"/>
                    </a:cubicBezTo>
                    <a:cubicBezTo>
                      <a:pt x="27" y="51"/>
                      <a:pt x="0" y="43"/>
                      <a:pt x="0" y="27"/>
                    </a:cubicBezTo>
                    <a:cubicBezTo>
                      <a:pt x="0" y="11"/>
                      <a:pt x="27" y="0"/>
                      <a:pt x="61" y="0"/>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1" name="Oval 134">
                <a:extLst>
                  <a:ext uri="{FF2B5EF4-FFF2-40B4-BE49-F238E27FC236}">
                    <a16:creationId xmlns="" xmlns:a16="http://schemas.microsoft.com/office/drawing/2014/main" id="{A8DF6420-EE72-46A7-9C25-501F00E17BD2}"/>
                  </a:ext>
                </a:extLst>
              </p:cNvPr>
              <p:cNvSpPr>
                <a:spLocks noChangeArrowheads="1"/>
              </p:cNvSpPr>
              <p:nvPr/>
            </p:nvSpPr>
            <p:spPr bwMode="auto">
              <a:xfrm>
                <a:off x="1551028" y="2386357"/>
                <a:ext cx="247405" cy="255538"/>
              </a:xfrm>
              <a:prstGeom prst="ellipse">
                <a:avLst/>
              </a:pr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2" name="Freeform 135">
                <a:extLst>
                  <a:ext uri="{FF2B5EF4-FFF2-40B4-BE49-F238E27FC236}">
                    <a16:creationId xmlns="" xmlns:a16="http://schemas.microsoft.com/office/drawing/2014/main" id="{6142B5C9-2024-454F-8ECB-42F6B2C0E358}"/>
                  </a:ext>
                </a:extLst>
              </p:cNvPr>
              <p:cNvSpPr>
                <a:spLocks/>
              </p:cNvSpPr>
              <p:nvPr/>
            </p:nvSpPr>
            <p:spPr bwMode="auto">
              <a:xfrm>
                <a:off x="1596844" y="2759525"/>
                <a:ext cx="151846" cy="121685"/>
              </a:xfrm>
              <a:custGeom>
                <a:avLst/>
                <a:gdLst>
                  <a:gd name="T0" fmla="*/ 40 w 40"/>
                  <a:gd name="T1" fmla="*/ 31 h 31"/>
                  <a:gd name="T2" fmla="*/ 40 w 40"/>
                  <a:gd name="T3" fmla="*/ 12 h 31"/>
                  <a:gd name="T4" fmla="*/ 28 w 40"/>
                  <a:gd name="T5" fmla="*/ 0 h 31"/>
                  <a:gd name="T6" fmla="*/ 11 w 40"/>
                  <a:gd name="T7" fmla="*/ 0 h 31"/>
                  <a:gd name="T8" fmla="*/ 0 w 40"/>
                  <a:gd name="T9" fmla="*/ 12 h 31"/>
                  <a:gd name="T10" fmla="*/ 0 w 40"/>
                  <a:gd name="T11" fmla="*/ 31 h 31"/>
                </a:gdLst>
                <a:ahLst/>
                <a:cxnLst>
                  <a:cxn ang="0">
                    <a:pos x="T0" y="T1"/>
                  </a:cxn>
                  <a:cxn ang="0">
                    <a:pos x="T2" y="T3"/>
                  </a:cxn>
                  <a:cxn ang="0">
                    <a:pos x="T4" y="T5"/>
                  </a:cxn>
                  <a:cxn ang="0">
                    <a:pos x="T6" y="T7"/>
                  </a:cxn>
                  <a:cxn ang="0">
                    <a:pos x="T8" y="T9"/>
                  </a:cxn>
                  <a:cxn ang="0">
                    <a:pos x="T10" y="T11"/>
                  </a:cxn>
                </a:cxnLst>
                <a:rect l="0" t="0" r="r" b="b"/>
                <a:pathLst>
                  <a:path w="40" h="31">
                    <a:moveTo>
                      <a:pt x="40" y="31"/>
                    </a:moveTo>
                    <a:cubicBezTo>
                      <a:pt x="40" y="12"/>
                      <a:pt x="40" y="12"/>
                      <a:pt x="40" y="12"/>
                    </a:cubicBezTo>
                    <a:cubicBezTo>
                      <a:pt x="40" y="5"/>
                      <a:pt x="35" y="0"/>
                      <a:pt x="28" y="0"/>
                    </a:cubicBezTo>
                    <a:cubicBezTo>
                      <a:pt x="11" y="0"/>
                      <a:pt x="11" y="0"/>
                      <a:pt x="11" y="0"/>
                    </a:cubicBezTo>
                    <a:cubicBezTo>
                      <a:pt x="5" y="0"/>
                      <a:pt x="0" y="5"/>
                      <a:pt x="0" y="12"/>
                    </a:cubicBezTo>
                    <a:cubicBezTo>
                      <a:pt x="0" y="31"/>
                      <a:pt x="0" y="31"/>
                      <a:pt x="0" y="3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3" name="Freeform 136">
                <a:extLst>
                  <a:ext uri="{FF2B5EF4-FFF2-40B4-BE49-F238E27FC236}">
                    <a16:creationId xmlns="" xmlns:a16="http://schemas.microsoft.com/office/drawing/2014/main" id="{97D67FEA-9BFB-42FC-8378-EFEA6C1C946D}"/>
                  </a:ext>
                </a:extLst>
              </p:cNvPr>
              <p:cNvSpPr>
                <a:spLocks/>
              </p:cNvSpPr>
              <p:nvPr/>
            </p:nvSpPr>
            <p:spPr bwMode="auto">
              <a:xfrm>
                <a:off x="1531393" y="2693274"/>
                <a:ext cx="281439" cy="191992"/>
              </a:xfrm>
              <a:custGeom>
                <a:avLst/>
                <a:gdLst>
                  <a:gd name="T0" fmla="*/ 0 w 74"/>
                  <a:gd name="T1" fmla="*/ 49 h 49"/>
                  <a:gd name="T2" fmla="*/ 0 w 74"/>
                  <a:gd name="T3" fmla="*/ 29 h 49"/>
                  <a:gd name="T4" fmla="*/ 28 w 74"/>
                  <a:gd name="T5" fmla="*/ 0 h 49"/>
                  <a:gd name="T6" fmla="*/ 45 w 74"/>
                  <a:gd name="T7" fmla="*/ 0 h 49"/>
                  <a:gd name="T8" fmla="*/ 74 w 74"/>
                  <a:gd name="T9" fmla="*/ 29 h 49"/>
                  <a:gd name="T10" fmla="*/ 74 w 74"/>
                  <a:gd name="T11" fmla="*/ 47 h 49"/>
                </a:gdLst>
                <a:ahLst/>
                <a:cxnLst>
                  <a:cxn ang="0">
                    <a:pos x="T0" y="T1"/>
                  </a:cxn>
                  <a:cxn ang="0">
                    <a:pos x="T2" y="T3"/>
                  </a:cxn>
                  <a:cxn ang="0">
                    <a:pos x="T4" y="T5"/>
                  </a:cxn>
                  <a:cxn ang="0">
                    <a:pos x="T6" y="T7"/>
                  </a:cxn>
                  <a:cxn ang="0">
                    <a:pos x="T8" y="T9"/>
                  </a:cxn>
                  <a:cxn ang="0">
                    <a:pos x="T10" y="T11"/>
                  </a:cxn>
                </a:cxnLst>
                <a:rect l="0" t="0" r="r" b="b"/>
                <a:pathLst>
                  <a:path w="74" h="49">
                    <a:moveTo>
                      <a:pt x="0" y="49"/>
                    </a:moveTo>
                    <a:cubicBezTo>
                      <a:pt x="0" y="29"/>
                      <a:pt x="0" y="29"/>
                      <a:pt x="0" y="29"/>
                    </a:cubicBezTo>
                    <a:cubicBezTo>
                      <a:pt x="0" y="13"/>
                      <a:pt x="13" y="0"/>
                      <a:pt x="28" y="0"/>
                    </a:cubicBezTo>
                    <a:cubicBezTo>
                      <a:pt x="45" y="0"/>
                      <a:pt x="45" y="0"/>
                      <a:pt x="45" y="0"/>
                    </a:cubicBezTo>
                    <a:cubicBezTo>
                      <a:pt x="61" y="0"/>
                      <a:pt x="74" y="13"/>
                      <a:pt x="74" y="29"/>
                    </a:cubicBezTo>
                    <a:cubicBezTo>
                      <a:pt x="74" y="47"/>
                      <a:pt x="74" y="47"/>
                      <a:pt x="74" y="47"/>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4" name="Freeform 137">
                <a:extLst>
                  <a:ext uri="{FF2B5EF4-FFF2-40B4-BE49-F238E27FC236}">
                    <a16:creationId xmlns="" xmlns:a16="http://schemas.microsoft.com/office/drawing/2014/main" id="{5103A9AE-4EA7-4D35-95AA-6EF95A85F2A5}"/>
                  </a:ext>
                </a:extLst>
              </p:cNvPr>
              <p:cNvSpPr>
                <a:spLocks/>
              </p:cNvSpPr>
              <p:nvPr/>
            </p:nvSpPr>
            <p:spPr bwMode="auto">
              <a:xfrm>
                <a:off x="1455470" y="2590517"/>
                <a:ext cx="0" cy="90587"/>
              </a:xfrm>
              <a:custGeom>
                <a:avLst/>
                <a:gdLst>
                  <a:gd name="T0" fmla="*/ 0 h 23"/>
                  <a:gd name="T1" fmla="*/ 22 h 23"/>
                  <a:gd name="T2" fmla="*/ 23 h 23"/>
                </a:gdLst>
                <a:ahLst/>
                <a:cxnLst>
                  <a:cxn ang="0">
                    <a:pos x="0" y="T0"/>
                  </a:cxn>
                  <a:cxn ang="0">
                    <a:pos x="0" y="T1"/>
                  </a:cxn>
                  <a:cxn ang="0">
                    <a:pos x="0" y="T2"/>
                  </a:cxn>
                </a:cxnLst>
                <a:rect l="0" t="0" r="r" b="b"/>
                <a:pathLst>
                  <a:path h="23">
                    <a:moveTo>
                      <a:pt x="0" y="0"/>
                    </a:moveTo>
                    <a:cubicBezTo>
                      <a:pt x="0" y="7"/>
                      <a:pt x="0" y="14"/>
                      <a:pt x="0" y="22"/>
                    </a:cubicBezTo>
                    <a:cubicBezTo>
                      <a:pt x="0" y="23"/>
                      <a:pt x="0" y="23"/>
                      <a:pt x="0" y="23"/>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5" name="Line 138">
                <a:extLst>
                  <a:ext uri="{FF2B5EF4-FFF2-40B4-BE49-F238E27FC236}">
                    <a16:creationId xmlns="" xmlns:a16="http://schemas.microsoft.com/office/drawing/2014/main" id="{35E4B63C-D425-4122-A94D-9C9775C167C2}"/>
                  </a:ext>
                </a:extLst>
              </p:cNvPr>
              <p:cNvSpPr>
                <a:spLocks noChangeShapeType="1"/>
              </p:cNvSpPr>
              <p:nvPr/>
            </p:nvSpPr>
            <p:spPr bwMode="auto">
              <a:xfrm>
                <a:off x="1417508" y="2633783"/>
                <a:ext cx="79850" cy="0"/>
              </a:xfrm>
              <a:prstGeom prst="line">
                <a:avLst/>
              </a:prstGeom>
              <a:solidFill>
                <a:sysClr val="window" lastClr="FFFFFF"/>
              </a:solidFill>
              <a:ln w="3175" cap="rnd">
                <a:solidFill>
                  <a:srgbClr val="FE5E55">
                    <a:lumMod val="60000"/>
                    <a:lumOff val="40000"/>
                  </a:srgbClr>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6" name="Oval 139">
                <a:extLst>
                  <a:ext uri="{FF2B5EF4-FFF2-40B4-BE49-F238E27FC236}">
                    <a16:creationId xmlns="" xmlns:a16="http://schemas.microsoft.com/office/drawing/2014/main" id="{ABA2CA13-9025-4089-A588-967BE5214344}"/>
                  </a:ext>
                </a:extLst>
              </p:cNvPr>
              <p:cNvSpPr>
                <a:spLocks noChangeArrowheads="1"/>
              </p:cNvSpPr>
              <p:nvPr/>
            </p:nvSpPr>
            <p:spPr bwMode="auto">
              <a:xfrm>
                <a:off x="1615170" y="2453960"/>
                <a:ext cx="117812" cy="124389"/>
              </a:xfrm>
              <a:prstGeom prst="ellipse">
                <a:avLst/>
              </a:pr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7" name="Freeform 176">
                <a:extLst>
                  <a:ext uri="{FF2B5EF4-FFF2-40B4-BE49-F238E27FC236}">
                    <a16:creationId xmlns="" xmlns:a16="http://schemas.microsoft.com/office/drawing/2014/main" id="{E32B55E1-F247-441B-8C31-69AB057A0911}"/>
                  </a:ext>
                </a:extLst>
              </p:cNvPr>
              <p:cNvSpPr>
                <a:spLocks/>
              </p:cNvSpPr>
              <p:nvPr/>
            </p:nvSpPr>
            <p:spPr bwMode="auto">
              <a:xfrm>
                <a:off x="2870521" y="3623489"/>
                <a:ext cx="3927" cy="144670"/>
              </a:xfrm>
              <a:custGeom>
                <a:avLst/>
                <a:gdLst>
                  <a:gd name="T0" fmla="*/ 0 w 1"/>
                  <a:gd name="T1" fmla="*/ 0 h 37"/>
                  <a:gd name="T2" fmla="*/ 1 w 1"/>
                  <a:gd name="T3" fmla="*/ 37 h 37"/>
                </a:gdLst>
                <a:ahLst/>
                <a:cxnLst>
                  <a:cxn ang="0">
                    <a:pos x="T0" y="T1"/>
                  </a:cxn>
                  <a:cxn ang="0">
                    <a:pos x="T2" y="T3"/>
                  </a:cxn>
                </a:cxnLst>
                <a:rect l="0" t="0" r="r" b="b"/>
                <a:pathLst>
                  <a:path w="1" h="37">
                    <a:moveTo>
                      <a:pt x="0" y="0"/>
                    </a:moveTo>
                    <a:cubicBezTo>
                      <a:pt x="0" y="33"/>
                      <a:pt x="1" y="37"/>
                      <a:pt x="1" y="37"/>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8" name="Freeform 177">
                <a:extLst>
                  <a:ext uri="{FF2B5EF4-FFF2-40B4-BE49-F238E27FC236}">
                    <a16:creationId xmlns="" xmlns:a16="http://schemas.microsoft.com/office/drawing/2014/main" id="{E6CE45D3-997A-4462-9BB8-A344EFBEAF1C}"/>
                  </a:ext>
                </a:extLst>
              </p:cNvPr>
              <p:cNvSpPr>
                <a:spLocks/>
              </p:cNvSpPr>
              <p:nvPr/>
            </p:nvSpPr>
            <p:spPr bwMode="auto">
              <a:xfrm>
                <a:off x="2608717" y="3528845"/>
                <a:ext cx="52361" cy="82475"/>
              </a:xfrm>
              <a:custGeom>
                <a:avLst/>
                <a:gdLst>
                  <a:gd name="T0" fmla="*/ 14 w 14"/>
                  <a:gd name="T1" fmla="*/ 0 h 21"/>
                  <a:gd name="T2" fmla="*/ 0 w 14"/>
                  <a:gd name="T3" fmla="*/ 21 h 21"/>
                </a:gdLst>
                <a:ahLst/>
                <a:cxnLst>
                  <a:cxn ang="0">
                    <a:pos x="T0" y="T1"/>
                  </a:cxn>
                  <a:cxn ang="0">
                    <a:pos x="T2" y="T3"/>
                  </a:cxn>
                </a:cxnLst>
                <a:rect l="0" t="0" r="r" b="b"/>
                <a:pathLst>
                  <a:path w="14" h="21">
                    <a:moveTo>
                      <a:pt x="14" y="0"/>
                    </a:moveTo>
                    <a:cubicBezTo>
                      <a:pt x="9" y="7"/>
                      <a:pt x="5" y="14"/>
                      <a:pt x="0" y="2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69" name="Freeform 178">
                <a:extLst>
                  <a:ext uri="{FF2B5EF4-FFF2-40B4-BE49-F238E27FC236}">
                    <a16:creationId xmlns="" xmlns:a16="http://schemas.microsoft.com/office/drawing/2014/main" id="{B55DBAFD-3908-441F-B41E-BF178202E3A1}"/>
                  </a:ext>
                </a:extLst>
              </p:cNvPr>
              <p:cNvSpPr>
                <a:spLocks/>
              </p:cNvSpPr>
              <p:nvPr/>
            </p:nvSpPr>
            <p:spPr bwMode="auto">
              <a:xfrm>
                <a:off x="3064256" y="3524789"/>
                <a:ext cx="53669" cy="82475"/>
              </a:xfrm>
              <a:custGeom>
                <a:avLst/>
                <a:gdLst>
                  <a:gd name="T0" fmla="*/ 0 w 14"/>
                  <a:gd name="T1" fmla="*/ 0 h 21"/>
                  <a:gd name="T2" fmla="*/ 14 w 14"/>
                  <a:gd name="T3" fmla="*/ 21 h 21"/>
                </a:gdLst>
                <a:ahLst/>
                <a:cxnLst>
                  <a:cxn ang="0">
                    <a:pos x="T0" y="T1"/>
                  </a:cxn>
                  <a:cxn ang="0">
                    <a:pos x="T2" y="T3"/>
                  </a:cxn>
                </a:cxnLst>
                <a:rect l="0" t="0" r="r" b="b"/>
                <a:pathLst>
                  <a:path w="14" h="21">
                    <a:moveTo>
                      <a:pt x="0" y="0"/>
                    </a:moveTo>
                    <a:cubicBezTo>
                      <a:pt x="5" y="7"/>
                      <a:pt x="9" y="14"/>
                      <a:pt x="14" y="2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0" name="Freeform 179">
                <a:extLst>
                  <a:ext uri="{FF2B5EF4-FFF2-40B4-BE49-F238E27FC236}">
                    <a16:creationId xmlns="" xmlns:a16="http://schemas.microsoft.com/office/drawing/2014/main" id="{7E1FDA3D-D678-4572-BB5D-D83F676FD5D9}"/>
                  </a:ext>
                </a:extLst>
              </p:cNvPr>
              <p:cNvSpPr>
                <a:spLocks/>
              </p:cNvSpPr>
              <p:nvPr/>
            </p:nvSpPr>
            <p:spPr bwMode="auto">
              <a:xfrm>
                <a:off x="2870521" y="2869041"/>
                <a:ext cx="3927" cy="146022"/>
              </a:xfrm>
              <a:custGeom>
                <a:avLst/>
                <a:gdLst>
                  <a:gd name="T0" fmla="*/ 0 w 1"/>
                  <a:gd name="T1" fmla="*/ 37 h 37"/>
                  <a:gd name="T2" fmla="*/ 1 w 1"/>
                  <a:gd name="T3" fmla="*/ 0 h 37"/>
                </a:gdLst>
                <a:ahLst/>
                <a:cxnLst>
                  <a:cxn ang="0">
                    <a:pos x="T0" y="T1"/>
                  </a:cxn>
                  <a:cxn ang="0">
                    <a:pos x="T2" y="T3"/>
                  </a:cxn>
                </a:cxnLst>
                <a:rect l="0" t="0" r="r" b="b"/>
                <a:pathLst>
                  <a:path w="1" h="37">
                    <a:moveTo>
                      <a:pt x="0" y="37"/>
                    </a:moveTo>
                    <a:cubicBezTo>
                      <a:pt x="0" y="25"/>
                      <a:pt x="0" y="12"/>
                      <a:pt x="1"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1" name="Freeform 180">
                <a:extLst>
                  <a:ext uri="{FF2B5EF4-FFF2-40B4-BE49-F238E27FC236}">
                    <a16:creationId xmlns="" xmlns:a16="http://schemas.microsoft.com/office/drawing/2014/main" id="{85BADB70-D239-4B71-ABB7-6480129ECFBB}"/>
                  </a:ext>
                </a:extLst>
              </p:cNvPr>
              <p:cNvSpPr>
                <a:spLocks/>
              </p:cNvSpPr>
              <p:nvPr/>
            </p:nvSpPr>
            <p:spPr bwMode="auto">
              <a:xfrm>
                <a:off x="2578610" y="2951517"/>
                <a:ext cx="52361" cy="82475"/>
              </a:xfrm>
              <a:custGeom>
                <a:avLst/>
                <a:gdLst>
                  <a:gd name="T0" fmla="*/ 14 w 14"/>
                  <a:gd name="T1" fmla="*/ 21 h 21"/>
                  <a:gd name="T2" fmla="*/ 0 w 14"/>
                  <a:gd name="T3" fmla="*/ 0 h 21"/>
                </a:gdLst>
                <a:ahLst/>
                <a:cxnLst>
                  <a:cxn ang="0">
                    <a:pos x="T0" y="T1"/>
                  </a:cxn>
                  <a:cxn ang="0">
                    <a:pos x="T2" y="T3"/>
                  </a:cxn>
                </a:cxnLst>
                <a:rect l="0" t="0" r="r" b="b"/>
                <a:pathLst>
                  <a:path w="14" h="21">
                    <a:moveTo>
                      <a:pt x="14" y="21"/>
                    </a:moveTo>
                    <a:cubicBezTo>
                      <a:pt x="9" y="14"/>
                      <a:pt x="5" y="7"/>
                      <a:pt x="0"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2" name="Freeform 181">
                <a:extLst>
                  <a:ext uri="{FF2B5EF4-FFF2-40B4-BE49-F238E27FC236}">
                    <a16:creationId xmlns="" xmlns:a16="http://schemas.microsoft.com/office/drawing/2014/main" id="{2FB6DAE2-1858-4905-AD5E-8ADC113800A3}"/>
                  </a:ext>
                </a:extLst>
              </p:cNvPr>
              <p:cNvSpPr>
                <a:spLocks/>
              </p:cNvSpPr>
              <p:nvPr/>
            </p:nvSpPr>
            <p:spPr bwMode="auto">
              <a:xfrm>
                <a:off x="3095673" y="2951517"/>
                <a:ext cx="52361" cy="82475"/>
              </a:xfrm>
              <a:custGeom>
                <a:avLst/>
                <a:gdLst>
                  <a:gd name="T0" fmla="*/ 0 w 14"/>
                  <a:gd name="T1" fmla="*/ 21 h 21"/>
                  <a:gd name="T2" fmla="*/ 14 w 14"/>
                  <a:gd name="T3" fmla="*/ 0 h 21"/>
                </a:gdLst>
                <a:ahLst/>
                <a:cxnLst>
                  <a:cxn ang="0">
                    <a:pos x="T0" y="T1"/>
                  </a:cxn>
                  <a:cxn ang="0">
                    <a:pos x="T2" y="T3"/>
                  </a:cxn>
                </a:cxnLst>
                <a:rect l="0" t="0" r="r" b="b"/>
                <a:pathLst>
                  <a:path w="14" h="21">
                    <a:moveTo>
                      <a:pt x="0" y="21"/>
                    </a:moveTo>
                    <a:cubicBezTo>
                      <a:pt x="5" y="14"/>
                      <a:pt x="9" y="7"/>
                      <a:pt x="14"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3" name="Freeform 182">
                <a:extLst>
                  <a:ext uri="{FF2B5EF4-FFF2-40B4-BE49-F238E27FC236}">
                    <a16:creationId xmlns="" xmlns:a16="http://schemas.microsoft.com/office/drawing/2014/main" id="{B93EDE3D-7D39-4756-A333-24D8C2CA3DC6}"/>
                  </a:ext>
                </a:extLst>
              </p:cNvPr>
              <p:cNvSpPr>
                <a:spLocks/>
              </p:cNvSpPr>
              <p:nvPr/>
            </p:nvSpPr>
            <p:spPr bwMode="auto">
              <a:xfrm>
                <a:off x="2421527" y="3312516"/>
                <a:ext cx="103412" cy="4056"/>
              </a:xfrm>
              <a:custGeom>
                <a:avLst/>
                <a:gdLst>
                  <a:gd name="T0" fmla="*/ 27 w 27"/>
                  <a:gd name="T1" fmla="*/ 0 h 1"/>
                  <a:gd name="T2" fmla="*/ 0 w 27"/>
                  <a:gd name="T3" fmla="*/ 1 h 1"/>
                </a:gdLst>
                <a:ahLst/>
                <a:cxnLst>
                  <a:cxn ang="0">
                    <a:pos x="T0" y="T1"/>
                  </a:cxn>
                  <a:cxn ang="0">
                    <a:pos x="T2" y="T3"/>
                  </a:cxn>
                </a:cxnLst>
                <a:rect l="0" t="0" r="r" b="b"/>
                <a:pathLst>
                  <a:path w="27" h="1">
                    <a:moveTo>
                      <a:pt x="27" y="0"/>
                    </a:moveTo>
                    <a:cubicBezTo>
                      <a:pt x="16" y="0"/>
                      <a:pt x="10" y="0"/>
                      <a:pt x="0" y="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4" name="Freeform 183">
                <a:extLst>
                  <a:ext uri="{FF2B5EF4-FFF2-40B4-BE49-F238E27FC236}">
                    <a16:creationId xmlns="" xmlns:a16="http://schemas.microsoft.com/office/drawing/2014/main" id="{EE29FA38-762E-46CF-BD3A-9F2E8577E60E}"/>
                  </a:ext>
                </a:extLst>
              </p:cNvPr>
              <p:cNvSpPr>
                <a:spLocks/>
              </p:cNvSpPr>
              <p:nvPr/>
            </p:nvSpPr>
            <p:spPr bwMode="auto">
              <a:xfrm>
                <a:off x="3185995" y="3312516"/>
                <a:ext cx="121739" cy="4056"/>
              </a:xfrm>
              <a:custGeom>
                <a:avLst/>
                <a:gdLst>
                  <a:gd name="T0" fmla="*/ 32 w 32"/>
                  <a:gd name="T1" fmla="*/ 0 h 1"/>
                  <a:gd name="T2" fmla="*/ 0 w 32"/>
                  <a:gd name="T3" fmla="*/ 1 h 1"/>
                </a:gdLst>
                <a:ahLst/>
                <a:cxnLst>
                  <a:cxn ang="0">
                    <a:pos x="T0" y="T1"/>
                  </a:cxn>
                  <a:cxn ang="0">
                    <a:pos x="T2" y="T3"/>
                  </a:cxn>
                </a:cxnLst>
                <a:rect l="0" t="0" r="r" b="b"/>
                <a:pathLst>
                  <a:path w="32" h="1">
                    <a:moveTo>
                      <a:pt x="32" y="0"/>
                    </a:moveTo>
                    <a:cubicBezTo>
                      <a:pt x="21" y="0"/>
                      <a:pt x="11" y="0"/>
                      <a:pt x="0" y="1"/>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5" name="Freeform 184">
                <a:extLst>
                  <a:ext uri="{FF2B5EF4-FFF2-40B4-BE49-F238E27FC236}">
                    <a16:creationId xmlns="" xmlns:a16="http://schemas.microsoft.com/office/drawing/2014/main" id="{91A62385-2E3E-4FF4-BE12-C9EB9FD97864}"/>
                  </a:ext>
                </a:extLst>
              </p:cNvPr>
              <p:cNvSpPr>
                <a:spLocks/>
              </p:cNvSpPr>
              <p:nvPr/>
            </p:nvSpPr>
            <p:spPr bwMode="auto">
              <a:xfrm>
                <a:off x="2596936" y="3058329"/>
                <a:ext cx="544553" cy="482684"/>
              </a:xfrm>
              <a:custGeom>
                <a:avLst/>
                <a:gdLst>
                  <a:gd name="T0" fmla="*/ 141 w 143"/>
                  <a:gd name="T1" fmla="*/ 38 h 123"/>
                  <a:gd name="T2" fmla="*/ 129 w 143"/>
                  <a:gd name="T3" fmla="*/ 14 h 123"/>
                  <a:gd name="T4" fmla="*/ 129 w 143"/>
                  <a:gd name="T5" fmla="*/ 14 h 123"/>
                  <a:gd name="T6" fmla="*/ 81 w 143"/>
                  <a:gd name="T7" fmla="*/ 14 h 123"/>
                  <a:gd name="T8" fmla="*/ 71 w 143"/>
                  <a:gd name="T9" fmla="*/ 24 h 123"/>
                  <a:gd name="T10" fmla="*/ 62 w 143"/>
                  <a:gd name="T11" fmla="*/ 14 h 123"/>
                  <a:gd name="T12" fmla="*/ 14 w 143"/>
                  <a:gd name="T13" fmla="*/ 14 h 123"/>
                  <a:gd name="T14" fmla="*/ 14 w 143"/>
                  <a:gd name="T15" fmla="*/ 14 h 123"/>
                  <a:gd name="T16" fmla="*/ 2 w 143"/>
                  <a:gd name="T17" fmla="*/ 38 h 123"/>
                  <a:gd name="T18" fmla="*/ 71 w 143"/>
                  <a:gd name="T19" fmla="*/ 123 h 123"/>
                  <a:gd name="T20" fmla="*/ 71 w 143"/>
                  <a:gd name="T21" fmla="*/ 123 h 123"/>
                  <a:gd name="T22" fmla="*/ 71 w 143"/>
                  <a:gd name="T23" fmla="*/ 123 h 123"/>
                  <a:gd name="T24" fmla="*/ 71 w 143"/>
                  <a:gd name="T25" fmla="*/ 123 h 123"/>
                  <a:gd name="T26" fmla="*/ 71 w 143"/>
                  <a:gd name="T27" fmla="*/ 123 h 123"/>
                  <a:gd name="T28" fmla="*/ 141 w 143"/>
                  <a:gd name="T29" fmla="*/ 38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3" h="123">
                    <a:moveTo>
                      <a:pt x="141" y="38"/>
                    </a:moveTo>
                    <a:cubicBezTo>
                      <a:pt x="139" y="26"/>
                      <a:pt x="133" y="18"/>
                      <a:pt x="129" y="14"/>
                    </a:cubicBezTo>
                    <a:cubicBezTo>
                      <a:pt x="129" y="14"/>
                      <a:pt x="129" y="14"/>
                      <a:pt x="129" y="14"/>
                    </a:cubicBezTo>
                    <a:cubicBezTo>
                      <a:pt x="116" y="0"/>
                      <a:pt x="94" y="0"/>
                      <a:pt x="81" y="14"/>
                    </a:cubicBezTo>
                    <a:cubicBezTo>
                      <a:pt x="71" y="24"/>
                      <a:pt x="71" y="24"/>
                      <a:pt x="71" y="24"/>
                    </a:cubicBezTo>
                    <a:cubicBezTo>
                      <a:pt x="62" y="14"/>
                      <a:pt x="62" y="14"/>
                      <a:pt x="62" y="14"/>
                    </a:cubicBezTo>
                    <a:cubicBezTo>
                      <a:pt x="49" y="0"/>
                      <a:pt x="27" y="0"/>
                      <a:pt x="14" y="14"/>
                    </a:cubicBezTo>
                    <a:cubicBezTo>
                      <a:pt x="14" y="14"/>
                      <a:pt x="14" y="14"/>
                      <a:pt x="14" y="14"/>
                    </a:cubicBezTo>
                    <a:cubicBezTo>
                      <a:pt x="10" y="18"/>
                      <a:pt x="4" y="26"/>
                      <a:pt x="2" y="38"/>
                    </a:cubicBezTo>
                    <a:cubicBezTo>
                      <a:pt x="0" y="60"/>
                      <a:pt x="11" y="89"/>
                      <a:pt x="71" y="123"/>
                    </a:cubicBezTo>
                    <a:cubicBezTo>
                      <a:pt x="71" y="123"/>
                      <a:pt x="71" y="123"/>
                      <a:pt x="71" y="123"/>
                    </a:cubicBezTo>
                    <a:cubicBezTo>
                      <a:pt x="71" y="123"/>
                      <a:pt x="71" y="123"/>
                      <a:pt x="71" y="123"/>
                    </a:cubicBezTo>
                    <a:cubicBezTo>
                      <a:pt x="71" y="123"/>
                      <a:pt x="71" y="123"/>
                      <a:pt x="71" y="123"/>
                    </a:cubicBezTo>
                    <a:cubicBezTo>
                      <a:pt x="71" y="123"/>
                      <a:pt x="71" y="123"/>
                      <a:pt x="71" y="123"/>
                    </a:cubicBezTo>
                    <a:cubicBezTo>
                      <a:pt x="131" y="89"/>
                      <a:pt x="143" y="60"/>
                      <a:pt x="141" y="38"/>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6" name="Freeform 185">
                <a:extLst>
                  <a:ext uri="{FF2B5EF4-FFF2-40B4-BE49-F238E27FC236}">
                    <a16:creationId xmlns="" xmlns:a16="http://schemas.microsoft.com/office/drawing/2014/main" id="{428CDCDF-C141-40F1-84DF-94097E2512BE}"/>
                  </a:ext>
                </a:extLst>
              </p:cNvPr>
              <p:cNvSpPr>
                <a:spLocks/>
              </p:cNvSpPr>
              <p:nvPr/>
            </p:nvSpPr>
            <p:spPr bwMode="auto">
              <a:xfrm>
                <a:off x="2608717" y="3171902"/>
                <a:ext cx="60215" cy="47322"/>
              </a:xfrm>
              <a:custGeom>
                <a:avLst/>
                <a:gdLst>
                  <a:gd name="T0" fmla="*/ 0 w 16"/>
                  <a:gd name="T1" fmla="*/ 12 h 12"/>
                  <a:gd name="T2" fmla="*/ 16 w 16"/>
                  <a:gd name="T3" fmla="*/ 0 h 12"/>
                </a:gdLst>
                <a:ahLst/>
                <a:cxnLst>
                  <a:cxn ang="0">
                    <a:pos x="T0" y="T1"/>
                  </a:cxn>
                  <a:cxn ang="0">
                    <a:pos x="T2" y="T3"/>
                  </a:cxn>
                </a:cxnLst>
                <a:rect l="0" t="0" r="r" b="b"/>
                <a:pathLst>
                  <a:path w="16" h="12">
                    <a:moveTo>
                      <a:pt x="0" y="12"/>
                    </a:moveTo>
                    <a:cubicBezTo>
                      <a:pt x="4" y="8"/>
                      <a:pt x="10" y="4"/>
                      <a:pt x="16"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7" name="Freeform 186">
                <a:extLst>
                  <a:ext uri="{FF2B5EF4-FFF2-40B4-BE49-F238E27FC236}">
                    <a16:creationId xmlns="" xmlns:a16="http://schemas.microsoft.com/office/drawing/2014/main" id="{0F689A5B-F2DE-47C5-89D3-CD901504DD95}"/>
                  </a:ext>
                </a:extLst>
              </p:cNvPr>
              <p:cNvSpPr>
                <a:spLocks/>
              </p:cNvSpPr>
              <p:nvPr/>
            </p:nvSpPr>
            <p:spPr bwMode="auto">
              <a:xfrm>
                <a:off x="2616571" y="3242209"/>
                <a:ext cx="71996" cy="55434"/>
              </a:xfrm>
              <a:custGeom>
                <a:avLst/>
                <a:gdLst>
                  <a:gd name="T0" fmla="*/ 0 w 19"/>
                  <a:gd name="T1" fmla="*/ 14 h 14"/>
                  <a:gd name="T2" fmla="*/ 19 w 19"/>
                  <a:gd name="T3" fmla="*/ 0 h 14"/>
                </a:gdLst>
                <a:ahLst/>
                <a:cxnLst>
                  <a:cxn ang="0">
                    <a:pos x="T0" y="T1"/>
                  </a:cxn>
                  <a:cxn ang="0">
                    <a:pos x="T2" y="T3"/>
                  </a:cxn>
                </a:cxnLst>
                <a:rect l="0" t="0" r="r" b="b"/>
                <a:pathLst>
                  <a:path w="19" h="14">
                    <a:moveTo>
                      <a:pt x="0" y="14"/>
                    </a:moveTo>
                    <a:cubicBezTo>
                      <a:pt x="6" y="9"/>
                      <a:pt x="13" y="5"/>
                      <a:pt x="19"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8" name="Freeform 187">
                <a:extLst>
                  <a:ext uri="{FF2B5EF4-FFF2-40B4-BE49-F238E27FC236}">
                    <a16:creationId xmlns="" xmlns:a16="http://schemas.microsoft.com/office/drawing/2014/main" id="{92CD5BAF-FB72-4379-A4E2-D0D76F2E4BDB}"/>
                  </a:ext>
                </a:extLst>
              </p:cNvPr>
              <p:cNvSpPr>
                <a:spLocks/>
              </p:cNvSpPr>
              <p:nvPr/>
            </p:nvSpPr>
            <p:spPr bwMode="auto">
              <a:xfrm>
                <a:off x="2658460" y="3312516"/>
                <a:ext cx="64142" cy="51378"/>
              </a:xfrm>
              <a:custGeom>
                <a:avLst/>
                <a:gdLst>
                  <a:gd name="T0" fmla="*/ 0 w 17"/>
                  <a:gd name="T1" fmla="*/ 13 h 13"/>
                  <a:gd name="T2" fmla="*/ 17 w 17"/>
                  <a:gd name="T3" fmla="*/ 0 h 13"/>
                </a:gdLst>
                <a:ahLst/>
                <a:cxnLst>
                  <a:cxn ang="0">
                    <a:pos x="T0" y="T1"/>
                  </a:cxn>
                  <a:cxn ang="0">
                    <a:pos x="T2" y="T3"/>
                  </a:cxn>
                </a:cxnLst>
                <a:rect l="0" t="0" r="r" b="b"/>
                <a:pathLst>
                  <a:path w="17" h="13">
                    <a:moveTo>
                      <a:pt x="0" y="13"/>
                    </a:moveTo>
                    <a:cubicBezTo>
                      <a:pt x="4" y="10"/>
                      <a:pt x="13" y="3"/>
                      <a:pt x="17"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79" name="Freeform 188">
                <a:extLst>
                  <a:ext uri="{FF2B5EF4-FFF2-40B4-BE49-F238E27FC236}">
                    <a16:creationId xmlns="" xmlns:a16="http://schemas.microsoft.com/office/drawing/2014/main" id="{FD9FFD67-0225-43EF-B3E5-EB0EAFCB3593}"/>
                  </a:ext>
                </a:extLst>
              </p:cNvPr>
              <p:cNvSpPr>
                <a:spLocks/>
              </p:cNvSpPr>
              <p:nvPr/>
            </p:nvSpPr>
            <p:spPr bwMode="auto">
              <a:xfrm>
                <a:off x="2699040" y="3372006"/>
                <a:ext cx="57597" cy="43266"/>
              </a:xfrm>
              <a:custGeom>
                <a:avLst/>
                <a:gdLst>
                  <a:gd name="T0" fmla="*/ 0 w 15"/>
                  <a:gd name="T1" fmla="*/ 11 h 11"/>
                  <a:gd name="T2" fmla="*/ 15 w 15"/>
                  <a:gd name="T3" fmla="*/ 0 h 11"/>
                </a:gdLst>
                <a:ahLst/>
                <a:cxnLst>
                  <a:cxn ang="0">
                    <a:pos x="T0" y="T1"/>
                  </a:cxn>
                  <a:cxn ang="0">
                    <a:pos x="T2" y="T3"/>
                  </a:cxn>
                </a:cxnLst>
                <a:rect l="0" t="0" r="r" b="b"/>
                <a:pathLst>
                  <a:path w="15" h="11">
                    <a:moveTo>
                      <a:pt x="0" y="11"/>
                    </a:moveTo>
                    <a:cubicBezTo>
                      <a:pt x="3" y="8"/>
                      <a:pt x="12" y="2"/>
                      <a:pt x="15"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0" name="Freeform 189">
                <a:extLst>
                  <a:ext uri="{FF2B5EF4-FFF2-40B4-BE49-F238E27FC236}">
                    <a16:creationId xmlns="" xmlns:a16="http://schemas.microsoft.com/office/drawing/2014/main" id="{97B0699A-720E-482C-BCA1-57C1B197BAB0}"/>
                  </a:ext>
                </a:extLst>
              </p:cNvPr>
              <p:cNvSpPr>
                <a:spLocks/>
              </p:cNvSpPr>
              <p:nvPr/>
            </p:nvSpPr>
            <p:spPr bwMode="auto">
              <a:xfrm>
                <a:off x="2756637" y="3430145"/>
                <a:ext cx="49743" cy="35153"/>
              </a:xfrm>
              <a:custGeom>
                <a:avLst/>
                <a:gdLst>
                  <a:gd name="T0" fmla="*/ 0 w 13"/>
                  <a:gd name="T1" fmla="*/ 9 h 9"/>
                  <a:gd name="T2" fmla="*/ 13 w 13"/>
                  <a:gd name="T3" fmla="*/ 0 h 9"/>
                </a:gdLst>
                <a:ahLst/>
                <a:cxnLst>
                  <a:cxn ang="0">
                    <a:pos x="T0" y="T1"/>
                  </a:cxn>
                  <a:cxn ang="0">
                    <a:pos x="T2" y="T3"/>
                  </a:cxn>
                </a:cxnLst>
                <a:rect l="0" t="0" r="r" b="b"/>
                <a:pathLst>
                  <a:path w="13" h="9">
                    <a:moveTo>
                      <a:pt x="0" y="9"/>
                    </a:moveTo>
                    <a:cubicBezTo>
                      <a:pt x="5" y="5"/>
                      <a:pt x="8" y="3"/>
                      <a:pt x="13"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1" name="Freeform 190">
                <a:extLst>
                  <a:ext uri="{FF2B5EF4-FFF2-40B4-BE49-F238E27FC236}">
                    <a16:creationId xmlns="" xmlns:a16="http://schemas.microsoft.com/office/drawing/2014/main" id="{AD424B7E-0BFD-4388-B5FA-7A0D33A9A9D9}"/>
                  </a:ext>
                </a:extLst>
              </p:cNvPr>
              <p:cNvSpPr>
                <a:spLocks/>
              </p:cNvSpPr>
              <p:nvPr/>
            </p:nvSpPr>
            <p:spPr bwMode="auto">
              <a:xfrm>
                <a:off x="2828633" y="3485579"/>
                <a:ext cx="37961" cy="27041"/>
              </a:xfrm>
              <a:custGeom>
                <a:avLst/>
                <a:gdLst>
                  <a:gd name="T0" fmla="*/ 0 w 10"/>
                  <a:gd name="T1" fmla="*/ 7 h 7"/>
                  <a:gd name="T2" fmla="*/ 10 w 10"/>
                  <a:gd name="T3" fmla="*/ 0 h 7"/>
                </a:gdLst>
                <a:ahLst/>
                <a:cxnLst>
                  <a:cxn ang="0">
                    <a:pos x="T0" y="T1"/>
                  </a:cxn>
                  <a:cxn ang="0">
                    <a:pos x="T2" y="T3"/>
                  </a:cxn>
                </a:cxnLst>
                <a:rect l="0" t="0" r="r" b="b"/>
                <a:pathLst>
                  <a:path w="10" h="7">
                    <a:moveTo>
                      <a:pt x="0" y="7"/>
                    </a:moveTo>
                    <a:cubicBezTo>
                      <a:pt x="4" y="4"/>
                      <a:pt x="6" y="3"/>
                      <a:pt x="10"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2" name="Freeform 191">
                <a:extLst>
                  <a:ext uri="{FF2B5EF4-FFF2-40B4-BE49-F238E27FC236}">
                    <a16:creationId xmlns="" xmlns:a16="http://schemas.microsoft.com/office/drawing/2014/main" id="{4758EA0A-8472-4222-AEC8-AE47B651BA8E}"/>
                  </a:ext>
                </a:extLst>
              </p:cNvPr>
              <p:cNvSpPr>
                <a:spLocks/>
              </p:cNvSpPr>
              <p:nvPr/>
            </p:nvSpPr>
            <p:spPr bwMode="auto">
              <a:xfrm>
                <a:off x="2954299" y="3116468"/>
                <a:ext cx="113884" cy="133853"/>
              </a:xfrm>
              <a:custGeom>
                <a:avLst/>
                <a:gdLst>
                  <a:gd name="T0" fmla="*/ 9 w 30"/>
                  <a:gd name="T1" fmla="*/ 14 h 34"/>
                  <a:gd name="T2" fmla="*/ 17 w 30"/>
                  <a:gd name="T3" fmla="*/ 24 h 34"/>
                  <a:gd name="T4" fmla="*/ 20 w 30"/>
                  <a:gd name="T5" fmla="*/ 31 h 34"/>
                  <a:gd name="T6" fmla="*/ 25 w 30"/>
                  <a:gd name="T7" fmla="*/ 33 h 34"/>
                  <a:gd name="T8" fmla="*/ 30 w 30"/>
                  <a:gd name="T9" fmla="*/ 26 h 34"/>
                  <a:gd name="T10" fmla="*/ 24 w 30"/>
                  <a:gd name="T11" fmla="*/ 9 h 34"/>
                  <a:gd name="T12" fmla="*/ 8 w 30"/>
                  <a:gd name="T13" fmla="*/ 1 h 34"/>
                  <a:gd name="T14" fmla="*/ 9 w 30"/>
                  <a:gd name="T15" fmla="*/ 1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34">
                    <a:moveTo>
                      <a:pt x="9" y="14"/>
                    </a:moveTo>
                    <a:cubicBezTo>
                      <a:pt x="13" y="16"/>
                      <a:pt x="16" y="20"/>
                      <a:pt x="17" y="24"/>
                    </a:cubicBezTo>
                    <a:cubicBezTo>
                      <a:pt x="18" y="26"/>
                      <a:pt x="19" y="29"/>
                      <a:pt x="20" y="31"/>
                    </a:cubicBezTo>
                    <a:cubicBezTo>
                      <a:pt x="21" y="32"/>
                      <a:pt x="23" y="34"/>
                      <a:pt x="25" y="33"/>
                    </a:cubicBezTo>
                    <a:cubicBezTo>
                      <a:pt x="29" y="33"/>
                      <a:pt x="30" y="29"/>
                      <a:pt x="30" y="26"/>
                    </a:cubicBezTo>
                    <a:cubicBezTo>
                      <a:pt x="30" y="20"/>
                      <a:pt x="28" y="14"/>
                      <a:pt x="24" y="9"/>
                    </a:cubicBezTo>
                    <a:cubicBezTo>
                      <a:pt x="21" y="6"/>
                      <a:pt x="13" y="0"/>
                      <a:pt x="8" y="1"/>
                    </a:cubicBezTo>
                    <a:cubicBezTo>
                      <a:pt x="0" y="4"/>
                      <a:pt x="5" y="11"/>
                      <a:pt x="9" y="14"/>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3" name="Freeform 192">
                <a:extLst>
                  <a:ext uri="{FF2B5EF4-FFF2-40B4-BE49-F238E27FC236}">
                    <a16:creationId xmlns="" xmlns:a16="http://schemas.microsoft.com/office/drawing/2014/main" id="{461EB068-6095-4924-B09B-02FA49CFEE3D}"/>
                  </a:ext>
                </a:extLst>
              </p:cNvPr>
              <p:cNvSpPr>
                <a:spLocks/>
              </p:cNvSpPr>
              <p:nvPr/>
            </p:nvSpPr>
            <p:spPr bwMode="auto">
              <a:xfrm>
                <a:off x="3019750" y="3285475"/>
                <a:ext cx="44507" cy="51378"/>
              </a:xfrm>
              <a:custGeom>
                <a:avLst/>
                <a:gdLst>
                  <a:gd name="T0" fmla="*/ 4 w 12"/>
                  <a:gd name="T1" fmla="*/ 1 h 13"/>
                  <a:gd name="T2" fmla="*/ 12 w 12"/>
                  <a:gd name="T3" fmla="*/ 7 h 13"/>
                  <a:gd name="T4" fmla="*/ 4 w 12"/>
                  <a:gd name="T5" fmla="*/ 12 h 13"/>
                  <a:gd name="T6" fmla="*/ 3 w 12"/>
                  <a:gd name="T7" fmla="*/ 2 h 13"/>
                </a:gdLst>
                <a:ahLst/>
                <a:cxnLst>
                  <a:cxn ang="0">
                    <a:pos x="T0" y="T1"/>
                  </a:cxn>
                  <a:cxn ang="0">
                    <a:pos x="T2" y="T3"/>
                  </a:cxn>
                  <a:cxn ang="0">
                    <a:pos x="T4" y="T5"/>
                  </a:cxn>
                  <a:cxn ang="0">
                    <a:pos x="T6" y="T7"/>
                  </a:cxn>
                </a:cxnLst>
                <a:rect l="0" t="0" r="r" b="b"/>
                <a:pathLst>
                  <a:path w="12" h="13">
                    <a:moveTo>
                      <a:pt x="4" y="1"/>
                    </a:moveTo>
                    <a:cubicBezTo>
                      <a:pt x="8" y="0"/>
                      <a:pt x="12" y="3"/>
                      <a:pt x="12" y="7"/>
                    </a:cubicBezTo>
                    <a:cubicBezTo>
                      <a:pt x="12" y="10"/>
                      <a:pt x="8" y="13"/>
                      <a:pt x="4" y="12"/>
                    </a:cubicBezTo>
                    <a:cubicBezTo>
                      <a:pt x="1" y="10"/>
                      <a:pt x="0" y="5"/>
                      <a:pt x="3" y="2"/>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4" name="Freeform 193">
                <a:extLst>
                  <a:ext uri="{FF2B5EF4-FFF2-40B4-BE49-F238E27FC236}">
                    <a16:creationId xmlns="" xmlns:a16="http://schemas.microsoft.com/office/drawing/2014/main" id="{DC1BA28F-285A-49F8-AB54-092D553C36B3}"/>
                  </a:ext>
                </a:extLst>
              </p:cNvPr>
              <p:cNvSpPr>
                <a:spLocks noEditPoints="1"/>
              </p:cNvSpPr>
              <p:nvPr/>
            </p:nvSpPr>
            <p:spPr bwMode="auto">
              <a:xfrm>
                <a:off x="2668932" y="1484535"/>
                <a:ext cx="514445" cy="544879"/>
              </a:xfrm>
              <a:custGeom>
                <a:avLst/>
                <a:gdLst>
                  <a:gd name="T0" fmla="*/ 67 w 135"/>
                  <a:gd name="T1" fmla="*/ 0 h 139"/>
                  <a:gd name="T2" fmla="*/ 0 w 135"/>
                  <a:gd name="T3" fmla="*/ 62 h 139"/>
                  <a:gd name="T4" fmla="*/ 17 w 135"/>
                  <a:gd name="T5" fmla="*/ 103 h 139"/>
                  <a:gd name="T6" fmla="*/ 25 w 135"/>
                  <a:gd name="T7" fmla="*/ 122 h 139"/>
                  <a:gd name="T8" fmla="*/ 25 w 135"/>
                  <a:gd name="T9" fmla="*/ 139 h 139"/>
                  <a:gd name="T10" fmla="*/ 44 w 135"/>
                  <a:gd name="T11" fmla="*/ 126 h 139"/>
                  <a:gd name="T12" fmla="*/ 56 w 135"/>
                  <a:gd name="T13" fmla="*/ 123 h 139"/>
                  <a:gd name="T14" fmla="*/ 67 w 135"/>
                  <a:gd name="T15" fmla="*/ 124 h 139"/>
                  <a:gd name="T16" fmla="*/ 135 w 135"/>
                  <a:gd name="T17" fmla="*/ 62 h 139"/>
                  <a:gd name="T18" fmla="*/ 67 w 135"/>
                  <a:gd name="T19" fmla="*/ 0 h 139"/>
                  <a:gd name="T20" fmla="*/ 71 w 135"/>
                  <a:gd name="T21" fmla="*/ 75 h 139"/>
                  <a:gd name="T22" fmla="*/ 62 w 135"/>
                  <a:gd name="T23" fmla="*/ 65 h 139"/>
                  <a:gd name="T24" fmla="*/ 53 w 135"/>
                  <a:gd name="T25" fmla="*/ 64 h 139"/>
                  <a:gd name="T26" fmla="*/ 25 w 135"/>
                  <a:gd name="T27" fmla="*/ 80 h 139"/>
                  <a:gd name="T28" fmla="*/ 56 w 135"/>
                  <a:gd name="T29" fmla="*/ 46 h 139"/>
                  <a:gd name="T30" fmla="*/ 63 w 135"/>
                  <a:gd name="T31" fmla="*/ 46 h 139"/>
                  <a:gd name="T32" fmla="*/ 73 w 135"/>
                  <a:gd name="T33" fmla="*/ 57 h 139"/>
                  <a:gd name="T34" fmla="*/ 82 w 135"/>
                  <a:gd name="T35" fmla="*/ 58 h 139"/>
                  <a:gd name="T36" fmla="*/ 110 w 135"/>
                  <a:gd name="T37" fmla="*/ 42 h 139"/>
                  <a:gd name="T38" fmla="*/ 81 w 135"/>
                  <a:gd name="T39" fmla="*/ 75 h 139"/>
                  <a:gd name="T40" fmla="*/ 71 w 135"/>
                  <a:gd name="T41" fmla="*/ 7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5" h="139">
                    <a:moveTo>
                      <a:pt x="67" y="0"/>
                    </a:moveTo>
                    <a:cubicBezTo>
                      <a:pt x="30" y="0"/>
                      <a:pt x="0" y="28"/>
                      <a:pt x="0" y="62"/>
                    </a:cubicBezTo>
                    <a:cubicBezTo>
                      <a:pt x="0" y="78"/>
                      <a:pt x="6" y="92"/>
                      <a:pt x="17" y="103"/>
                    </a:cubicBezTo>
                    <a:cubicBezTo>
                      <a:pt x="22" y="108"/>
                      <a:pt x="25" y="115"/>
                      <a:pt x="25" y="122"/>
                    </a:cubicBezTo>
                    <a:cubicBezTo>
                      <a:pt x="25" y="139"/>
                      <a:pt x="25" y="139"/>
                      <a:pt x="25" y="139"/>
                    </a:cubicBezTo>
                    <a:cubicBezTo>
                      <a:pt x="44" y="126"/>
                      <a:pt x="44" y="126"/>
                      <a:pt x="44" y="126"/>
                    </a:cubicBezTo>
                    <a:cubicBezTo>
                      <a:pt x="47" y="123"/>
                      <a:pt x="52" y="122"/>
                      <a:pt x="56" y="123"/>
                    </a:cubicBezTo>
                    <a:cubicBezTo>
                      <a:pt x="60" y="124"/>
                      <a:pt x="64" y="124"/>
                      <a:pt x="67" y="124"/>
                    </a:cubicBezTo>
                    <a:cubicBezTo>
                      <a:pt x="105" y="124"/>
                      <a:pt x="135" y="96"/>
                      <a:pt x="135" y="62"/>
                    </a:cubicBezTo>
                    <a:cubicBezTo>
                      <a:pt x="135" y="28"/>
                      <a:pt x="105" y="0"/>
                      <a:pt x="67" y="0"/>
                    </a:cubicBezTo>
                    <a:close/>
                    <a:moveTo>
                      <a:pt x="71" y="75"/>
                    </a:moveTo>
                    <a:cubicBezTo>
                      <a:pt x="62" y="65"/>
                      <a:pt x="62" y="65"/>
                      <a:pt x="62" y="65"/>
                    </a:cubicBezTo>
                    <a:cubicBezTo>
                      <a:pt x="59" y="63"/>
                      <a:pt x="56" y="62"/>
                      <a:pt x="53" y="64"/>
                    </a:cubicBezTo>
                    <a:cubicBezTo>
                      <a:pt x="25" y="80"/>
                      <a:pt x="25" y="80"/>
                      <a:pt x="25" y="80"/>
                    </a:cubicBezTo>
                    <a:cubicBezTo>
                      <a:pt x="56" y="46"/>
                      <a:pt x="56" y="46"/>
                      <a:pt x="56" y="46"/>
                    </a:cubicBezTo>
                    <a:cubicBezTo>
                      <a:pt x="58" y="44"/>
                      <a:pt x="61" y="44"/>
                      <a:pt x="63" y="46"/>
                    </a:cubicBezTo>
                    <a:cubicBezTo>
                      <a:pt x="73" y="57"/>
                      <a:pt x="73" y="57"/>
                      <a:pt x="73" y="57"/>
                    </a:cubicBezTo>
                    <a:cubicBezTo>
                      <a:pt x="76" y="59"/>
                      <a:pt x="79" y="60"/>
                      <a:pt x="82" y="58"/>
                    </a:cubicBezTo>
                    <a:cubicBezTo>
                      <a:pt x="110" y="42"/>
                      <a:pt x="110" y="42"/>
                      <a:pt x="110" y="42"/>
                    </a:cubicBezTo>
                    <a:cubicBezTo>
                      <a:pt x="81" y="75"/>
                      <a:pt x="81" y="75"/>
                      <a:pt x="81" y="75"/>
                    </a:cubicBezTo>
                    <a:cubicBezTo>
                      <a:pt x="78" y="78"/>
                      <a:pt x="73" y="78"/>
                      <a:pt x="71" y="75"/>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5" name="Freeform 194">
                <a:extLst>
                  <a:ext uri="{FF2B5EF4-FFF2-40B4-BE49-F238E27FC236}">
                    <a16:creationId xmlns="" xmlns:a16="http://schemas.microsoft.com/office/drawing/2014/main" id="{CE23E45F-F9EE-46B6-BDA7-533791C19BEB}"/>
                  </a:ext>
                </a:extLst>
              </p:cNvPr>
              <p:cNvSpPr>
                <a:spLocks/>
              </p:cNvSpPr>
              <p:nvPr/>
            </p:nvSpPr>
            <p:spPr bwMode="auto">
              <a:xfrm>
                <a:off x="2501377" y="1327696"/>
                <a:ext cx="137447" cy="140614"/>
              </a:xfrm>
              <a:custGeom>
                <a:avLst/>
                <a:gdLst>
                  <a:gd name="T0" fmla="*/ 36 w 36"/>
                  <a:gd name="T1" fmla="*/ 36 h 36"/>
                  <a:gd name="T2" fmla="*/ 0 w 36"/>
                  <a:gd name="T3" fmla="*/ 0 h 36"/>
                </a:gdLst>
                <a:ahLst/>
                <a:cxnLst>
                  <a:cxn ang="0">
                    <a:pos x="T0" y="T1"/>
                  </a:cxn>
                  <a:cxn ang="0">
                    <a:pos x="T2" y="T3"/>
                  </a:cxn>
                </a:cxnLst>
                <a:rect l="0" t="0" r="r" b="b"/>
                <a:pathLst>
                  <a:path w="36" h="36">
                    <a:moveTo>
                      <a:pt x="36" y="36"/>
                    </a:moveTo>
                    <a:cubicBezTo>
                      <a:pt x="23" y="25"/>
                      <a:pt x="11" y="13"/>
                      <a:pt x="0"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6" name="Freeform 195">
                <a:extLst>
                  <a:ext uri="{FF2B5EF4-FFF2-40B4-BE49-F238E27FC236}">
                    <a16:creationId xmlns="" xmlns:a16="http://schemas.microsoft.com/office/drawing/2014/main" id="{483E0343-C7FC-493C-971C-686809304E19}"/>
                  </a:ext>
                </a:extLst>
              </p:cNvPr>
              <p:cNvSpPr>
                <a:spLocks/>
              </p:cNvSpPr>
              <p:nvPr/>
            </p:nvSpPr>
            <p:spPr bwMode="auto">
              <a:xfrm>
                <a:off x="2680714" y="1197899"/>
                <a:ext cx="117812" cy="175767"/>
              </a:xfrm>
              <a:custGeom>
                <a:avLst/>
                <a:gdLst>
                  <a:gd name="T0" fmla="*/ 31 w 31"/>
                  <a:gd name="T1" fmla="*/ 45 h 45"/>
                  <a:gd name="T2" fmla="*/ 0 w 31"/>
                  <a:gd name="T3" fmla="*/ 0 h 45"/>
                </a:gdLst>
                <a:ahLst/>
                <a:cxnLst>
                  <a:cxn ang="0">
                    <a:pos x="T0" y="T1"/>
                  </a:cxn>
                  <a:cxn ang="0">
                    <a:pos x="T2" y="T3"/>
                  </a:cxn>
                </a:cxnLst>
                <a:rect l="0" t="0" r="r" b="b"/>
                <a:pathLst>
                  <a:path w="31" h="45">
                    <a:moveTo>
                      <a:pt x="31" y="45"/>
                    </a:moveTo>
                    <a:cubicBezTo>
                      <a:pt x="22" y="31"/>
                      <a:pt x="9" y="14"/>
                      <a:pt x="0"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7" name="Freeform 196">
                <a:extLst>
                  <a:ext uri="{FF2B5EF4-FFF2-40B4-BE49-F238E27FC236}">
                    <a16:creationId xmlns="" xmlns:a16="http://schemas.microsoft.com/office/drawing/2014/main" id="{CA80D6F2-865F-4422-AF40-E4DEEADAA74C}"/>
                  </a:ext>
                </a:extLst>
              </p:cNvPr>
              <p:cNvSpPr>
                <a:spLocks/>
              </p:cNvSpPr>
              <p:nvPr/>
            </p:nvSpPr>
            <p:spPr bwMode="auto">
              <a:xfrm>
                <a:off x="2942517" y="1123536"/>
                <a:ext cx="35343" cy="223089"/>
              </a:xfrm>
              <a:custGeom>
                <a:avLst/>
                <a:gdLst>
                  <a:gd name="T0" fmla="*/ 0 w 9"/>
                  <a:gd name="T1" fmla="*/ 57 h 57"/>
                  <a:gd name="T2" fmla="*/ 9 w 9"/>
                  <a:gd name="T3" fmla="*/ 0 h 57"/>
                </a:gdLst>
                <a:ahLst/>
                <a:cxnLst>
                  <a:cxn ang="0">
                    <a:pos x="T0" y="T1"/>
                  </a:cxn>
                  <a:cxn ang="0">
                    <a:pos x="T2" y="T3"/>
                  </a:cxn>
                </a:cxnLst>
                <a:rect l="0" t="0" r="r" b="b"/>
                <a:pathLst>
                  <a:path w="9" h="57">
                    <a:moveTo>
                      <a:pt x="0" y="57"/>
                    </a:moveTo>
                    <a:cubicBezTo>
                      <a:pt x="3" y="38"/>
                      <a:pt x="6" y="19"/>
                      <a:pt x="9"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8" name="Freeform 197">
                <a:extLst>
                  <a:ext uri="{FF2B5EF4-FFF2-40B4-BE49-F238E27FC236}">
                    <a16:creationId xmlns="" xmlns:a16="http://schemas.microsoft.com/office/drawing/2014/main" id="{BFB1EC15-B04B-4718-B80A-8A542C69E897}"/>
                  </a:ext>
                </a:extLst>
              </p:cNvPr>
              <p:cNvSpPr>
                <a:spLocks/>
              </p:cNvSpPr>
              <p:nvPr/>
            </p:nvSpPr>
            <p:spPr bwMode="auto">
              <a:xfrm>
                <a:off x="3121853" y="1247925"/>
                <a:ext cx="117812" cy="154134"/>
              </a:xfrm>
              <a:custGeom>
                <a:avLst/>
                <a:gdLst>
                  <a:gd name="T0" fmla="*/ 0 w 31"/>
                  <a:gd name="T1" fmla="*/ 39 h 39"/>
                  <a:gd name="T2" fmla="*/ 31 w 31"/>
                  <a:gd name="T3" fmla="*/ 0 h 39"/>
                </a:gdLst>
                <a:ahLst/>
                <a:cxnLst>
                  <a:cxn ang="0">
                    <a:pos x="T0" y="T1"/>
                  </a:cxn>
                  <a:cxn ang="0">
                    <a:pos x="T2" y="T3"/>
                  </a:cxn>
                </a:cxnLst>
                <a:rect l="0" t="0" r="r" b="b"/>
                <a:pathLst>
                  <a:path w="31" h="39">
                    <a:moveTo>
                      <a:pt x="0" y="39"/>
                    </a:moveTo>
                    <a:cubicBezTo>
                      <a:pt x="12" y="27"/>
                      <a:pt x="23" y="14"/>
                      <a:pt x="31"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89" name="Freeform 198">
                <a:extLst>
                  <a:ext uri="{FF2B5EF4-FFF2-40B4-BE49-F238E27FC236}">
                    <a16:creationId xmlns="" xmlns:a16="http://schemas.microsoft.com/office/drawing/2014/main" id="{C05BD769-B5D6-48EE-A03B-94189E527B4D}"/>
                  </a:ext>
                </a:extLst>
              </p:cNvPr>
              <p:cNvSpPr>
                <a:spLocks/>
              </p:cNvSpPr>
              <p:nvPr/>
            </p:nvSpPr>
            <p:spPr bwMode="auto">
              <a:xfrm>
                <a:off x="3227884" y="1449381"/>
                <a:ext cx="187190" cy="117629"/>
              </a:xfrm>
              <a:custGeom>
                <a:avLst/>
                <a:gdLst>
                  <a:gd name="T0" fmla="*/ 0 w 49"/>
                  <a:gd name="T1" fmla="*/ 30 h 30"/>
                  <a:gd name="T2" fmla="*/ 49 w 49"/>
                  <a:gd name="T3" fmla="*/ 0 h 30"/>
                </a:gdLst>
                <a:ahLst/>
                <a:cxnLst>
                  <a:cxn ang="0">
                    <a:pos x="T0" y="T1"/>
                  </a:cxn>
                  <a:cxn ang="0">
                    <a:pos x="T2" y="T3"/>
                  </a:cxn>
                </a:cxnLst>
                <a:rect l="0" t="0" r="r" b="b"/>
                <a:pathLst>
                  <a:path w="49" h="30">
                    <a:moveTo>
                      <a:pt x="0" y="30"/>
                    </a:moveTo>
                    <a:cubicBezTo>
                      <a:pt x="15" y="18"/>
                      <a:pt x="32" y="8"/>
                      <a:pt x="49" y="0"/>
                    </a:cubicBezTo>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90" name="Freeform 208">
                <a:extLst>
                  <a:ext uri="{FF2B5EF4-FFF2-40B4-BE49-F238E27FC236}">
                    <a16:creationId xmlns="" xmlns:a16="http://schemas.microsoft.com/office/drawing/2014/main" id="{9A4E7125-FE55-4A4C-AD65-F20E632C0E98}"/>
                  </a:ext>
                </a:extLst>
              </p:cNvPr>
              <p:cNvSpPr>
                <a:spLocks noEditPoints="1"/>
              </p:cNvSpPr>
              <p:nvPr/>
            </p:nvSpPr>
            <p:spPr bwMode="auto">
              <a:xfrm>
                <a:off x="1143923" y="3987192"/>
                <a:ext cx="722580" cy="440771"/>
              </a:xfrm>
              <a:custGeom>
                <a:avLst/>
                <a:gdLst>
                  <a:gd name="T0" fmla="*/ 179 w 190"/>
                  <a:gd name="T1" fmla="*/ 80 h 112"/>
                  <a:gd name="T2" fmla="*/ 176 w 190"/>
                  <a:gd name="T3" fmla="*/ 79 h 112"/>
                  <a:gd name="T4" fmla="*/ 161 w 190"/>
                  <a:gd name="T5" fmla="*/ 75 h 112"/>
                  <a:gd name="T6" fmla="*/ 130 w 190"/>
                  <a:gd name="T7" fmla="*/ 66 h 112"/>
                  <a:gd name="T8" fmla="*/ 121 w 190"/>
                  <a:gd name="T9" fmla="*/ 63 h 112"/>
                  <a:gd name="T10" fmla="*/ 113 w 190"/>
                  <a:gd name="T11" fmla="*/ 50 h 112"/>
                  <a:gd name="T12" fmla="*/ 91 w 190"/>
                  <a:gd name="T13" fmla="*/ 12 h 112"/>
                  <a:gd name="T14" fmla="*/ 41 w 190"/>
                  <a:gd name="T15" fmla="*/ 7 h 112"/>
                  <a:gd name="T16" fmla="*/ 22 w 190"/>
                  <a:gd name="T17" fmla="*/ 88 h 112"/>
                  <a:gd name="T18" fmla="*/ 83 w 190"/>
                  <a:gd name="T19" fmla="*/ 102 h 112"/>
                  <a:gd name="T20" fmla="*/ 126 w 190"/>
                  <a:gd name="T21" fmla="*/ 82 h 112"/>
                  <a:gd name="T22" fmla="*/ 158 w 190"/>
                  <a:gd name="T23" fmla="*/ 91 h 112"/>
                  <a:gd name="T24" fmla="*/ 169 w 190"/>
                  <a:gd name="T25" fmla="*/ 95 h 112"/>
                  <a:gd name="T26" fmla="*/ 181 w 190"/>
                  <a:gd name="T27" fmla="*/ 97 h 112"/>
                  <a:gd name="T28" fmla="*/ 188 w 190"/>
                  <a:gd name="T29" fmla="*/ 95 h 112"/>
                  <a:gd name="T30" fmla="*/ 188 w 190"/>
                  <a:gd name="T31" fmla="*/ 85 h 112"/>
                  <a:gd name="T32" fmla="*/ 179 w 190"/>
                  <a:gd name="T33" fmla="*/ 80 h 112"/>
                  <a:gd name="T34" fmla="*/ 80 w 190"/>
                  <a:gd name="T35" fmla="*/ 85 h 112"/>
                  <a:gd name="T36" fmla="*/ 32 w 190"/>
                  <a:gd name="T37" fmla="*/ 73 h 112"/>
                  <a:gd name="T38" fmla="*/ 44 w 190"/>
                  <a:gd name="T39" fmla="*/ 25 h 112"/>
                  <a:gd name="T40" fmla="*/ 92 w 190"/>
                  <a:gd name="T41" fmla="*/ 37 h 112"/>
                  <a:gd name="T42" fmla="*/ 80 w 190"/>
                  <a:gd name="T43" fmla="*/ 8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0" h="112">
                    <a:moveTo>
                      <a:pt x="179" y="80"/>
                    </a:moveTo>
                    <a:cubicBezTo>
                      <a:pt x="178" y="79"/>
                      <a:pt x="177" y="79"/>
                      <a:pt x="176" y="79"/>
                    </a:cubicBezTo>
                    <a:cubicBezTo>
                      <a:pt x="171" y="78"/>
                      <a:pt x="166" y="76"/>
                      <a:pt x="161" y="75"/>
                    </a:cubicBezTo>
                    <a:cubicBezTo>
                      <a:pt x="151" y="72"/>
                      <a:pt x="141" y="69"/>
                      <a:pt x="130" y="66"/>
                    </a:cubicBezTo>
                    <a:cubicBezTo>
                      <a:pt x="130" y="65"/>
                      <a:pt x="125" y="64"/>
                      <a:pt x="121" y="63"/>
                    </a:cubicBezTo>
                    <a:cubicBezTo>
                      <a:pt x="113" y="60"/>
                      <a:pt x="114" y="54"/>
                      <a:pt x="113" y="50"/>
                    </a:cubicBezTo>
                    <a:cubicBezTo>
                      <a:pt x="111" y="36"/>
                      <a:pt x="106" y="22"/>
                      <a:pt x="91" y="12"/>
                    </a:cubicBezTo>
                    <a:cubicBezTo>
                      <a:pt x="76" y="2"/>
                      <a:pt x="57" y="0"/>
                      <a:pt x="41" y="7"/>
                    </a:cubicBezTo>
                    <a:cubicBezTo>
                      <a:pt x="9" y="21"/>
                      <a:pt x="0" y="61"/>
                      <a:pt x="22" y="88"/>
                    </a:cubicBezTo>
                    <a:cubicBezTo>
                      <a:pt x="36" y="106"/>
                      <a:pt x="62" y="112"/>
                      <a:pt x="83" y="102"/>
                    </a:cubicBezTo>
                    <a:cubicBezTo>
                      <a:pt x="103" y="94"/>
                      <a:pt x="109" y="76"/>
                      <a:pt x="126" y="82"/>
                    </a:cubicBezTo>
                    <a:cubicBezTo>
                      <a:pt x="137" y="85"/>
                      <a:pt x="148" y="88"/>
                      <a:pt x="158" y="91"/>
                    </a:cubicBezTo>
                    <a:cubicBezTo>
                      <a:pt x="162" y="92"/>
                      <a:pt x="165" y="93"/>
                      <a:pt x="169" y="95"/>
                    </a:cubicBezTo>
                    <a:cubicBezTo>
                      <a:pt x="173" y="96"/>
                      <a:pt x="177" y="97"/>
                      <a:pt x="181" y="97"/>
                    </a:cubicBezTo>
                    <a:cubicBezTo>
                      <a:pt x="184" y="97"/>
                      <a:pt x="186" y="97"/>
                      <a:pt x="188" y="95"/>
                    </a:cubicBezTo>
                    <a:cubicBezTo>
                      <a:pt x="190" y="92"/>
                      <a:pt x="190" y="87"/>
                      <a:pt x="188" y="85"/>
                    </a:cubicBezTo>
                    <a:cubicBezTo>
                      <a:pt x="186" y="82"/>
                      <a:pt x="183" y="81"/>
                      <a:pt x="179" y="80"/>
                    </a:cubicBezTo>
                    <a:close/>
                    <a:moveTo>
                      <a:pt x="80" y="85"/>
                    </a:moveTo>
                    <a:cubicBezTo>
                      <a:pt x="63" y="95"/>
                      <a:pt x="42" y="89"/>
                      <a:pt x="32" y="73"/>
                    </a:cubicBezTo>
                    <a:cubicBezTo>
                      <a:pt x="22" y="56"/>
                      <a:pt x="27" y="35"/>
                      <a:pt x="44" y="25"/>
                    </a:cubicBezTo>
                    <a:cubicBezTo>
                      <a:pt x="60" y="15"/>
                      <a:pt x="82" y="20"/>
                      <a:pt x="92" y="37"/>
                    </a:cubicBezTo>
                    <a:cubicBezTo>
                      <a:pt x="102" y="53"/>
                      <a:pt x="96" y="75"/>
                      <a:pt x="80" y="85"/>
                    </a:cubicBezTo>
                    <a:close/>
                  </a:path>
                </a:pathLst>
              </a:custGeom>
              <a:noFill/>
              <a:ln w="3175" cap="flat">
                <a:solidFill>
                  <a:srgbClr val="FE5E55">
                    <a:lumMod val="60000"/>
                    <a:lumOff val="40000"/>
                  </a:srgbClr>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sp>
            <p:nvSpPr>
              <p:cNvPr id="291" name="Freeform 209">
                <a:extLst>
                  <a:ext uri="{FF2B5EF4-FFF2-40B4-BE49-F238E27FC236}">
                    <a16:creationId xmlns="" xmlns:a16="http://schemas.microsoft.com/office/drawing/2014/main" id="{80B13173-7941-46D3-81B3-E884134B42FE}"/>
                  </a:ext>
                </a:extLst>
              </p:cNvPr>
              <p:cNvSpPr>
                <a:spLocks/>
              </p:cNvSpPr>
              <p:nvPr/>
            </p:nvSpPr>
            <p:spPr bwMode="auto">
              <a:xfrm>
                <a:off x="1311477" y="4106174"/>
                <a:ext cx="147919" cy="85179"/>
              </a:xfrm>
              <a:custGeom>
                <a:avLst/>
                <a:gdLst>
                  <a:gd name="T0" fmla="*/ 3 w 39"/>
                  <a:gd name="T1" fmla="*/ 8 h 22"/>
                  <a:gd name="T2" fmla="*/ 2 w 39"/>
                  <a:gd name="T3" fmla="*/ 16 h 22"/>
                  <a:gd name="T4" fmla="*/ 10 w 39"/>
                  <a:gd name="T5" fmla="*/ 16 h 22"/>
                  <a:gd name="T6" fmla="*/ 18 w 39"/>
                  <a:gd name="T7" fmla="*/ 15 h 22"/>
                  <a:gd name="T8" fmla="*/ 29 w 39"/>
                  <a:gd name="T9" fmla="*/ 21 h 22"/>
                  <a:gd name="T10" fmla="*/ 36 w 39"/>
                  <a:gd name="T11" fmla="*/ 11 h 22"/>
                  <a:gd name="T12" fmla="*/ 21 w 39"/>
                  <a:gd name="T13" fmla="*/ 1 h 22"/>
                  <a:gd name="T14" fmla="*/ 3 w 39"/>
                  <a:gd name="T15" fmla="*/ 8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22">
                    <a:moveTo>
                      <a:pt x="3" y="8"/>
                    </a:moveTo>
                    <a:cubicBezTo>
                      <a:pt x="1" y="10"/>
                      <a:pt x="0" y="13"/>
                      <a:pt x="2" y="16"/>
                    </a:cubicBezTo>
                    <a:cubicBezTo>
                      <a:pt x="4" y="18"/>
                      <a:pt x="8" y="17"/>
                      <a:pt x="10" y="16"/>
                    </a:cubicBezTo>
                    <a:cubicBezTo>
                      <a:pt x="13" y="15"/>
                      <a:pt x="16" y="14"/>
                      <a:pt x="18" y="15"/>
                    </a:cubicBezTo>
                    <a:cubicBezTo>
                      <a:pt x="22" y="16"/>
                      <a:pt x="26" y="19"/>
                      <a:pt x="29" y="21"/>
                    </a:cubicBezTo>
                    <a:cubicBezTo>
                      <a:pt x="35" y="22"/>
                      <a:pt x="39" y="16"/>
                      <a:pt x="36" y="11"/>
                    </a:cubicBezTo>
                    <a:cubicBezTo>
                      <a:pt x="33" y="5"/>
                      <a:pt x="26" y="2"/>
                      <a:pt x="21" y="1"/>
                    </a:cubicBezTo>
                    <a:cubicBezTo>
                      <a:pt x="14" y="0"/>
                      <a:pt x="7" y="3"/>
                      <a:pt x="3" y="8"/>
                    </a:cubicBezTo>
                    <a:close/>
                  </a:path>
                </a:pathLst>
              </a:custGeom>
              <a:noFill/>
              <a:ln w="3175" cap="rnd">
                <a:solidFill>
                  <a:srgbClr val="FE5E55">
                    <a:lumMod val="60000"/>
                    <a:lumOff val="40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smtClean="0">
                  <a:ln>
                    <a:noFill/>
                  </a:ln>
                  <a:solidFill>
                    <a:prstClr val="black"/>
                  </a:solidFill>
                  <a:effectLst/>
                  <a:uLnTx/>
                  <a:uFillTx/>
                  <a:latin typeface="Segoe UI Light"/>
                </a:endParaRPr>
              </a:p>
            </p:txBody>
          </p:sp>
        </p:grpSp>
        <p:grpSp>
          <p:nvGrpSpPr>
            <p:cNvPr id="155" name="Group 154">
              <a:extLst>
                <a:ext uri="{FF2B5EF4-FFF2-40B4-BE49-F238E27FC236}">
                  <a16:creationId xmlns="" xmlns:a16="http://schemas.microsoft.com/office/drawing/2014/main" id="{AA082F1D-F1E0-40CF-B1DE-855F974CF981}"/>
                </a:ext>
              </a:extLst>
            </p:cNvPr>
            <p:cNvGrpSpPr/>
            <p:nvPr/>
          </p:nvGrpSpPr>
          <p:grpSpPr>
            <a:xfrm flipH="1">
              <a:off x="634829" y="1028492"/>
              <a:ext cx="228600" cy="4801016"/>
              <a:chOff x="4813300" y="1028492"/>
              <a:chExt cx="228600" cy="4801016"/>
            </a:xfrm>
          </p:grpSpPr>
          <p:sp>
            <p:nvSpPr>
              <p:cNvPr id="156" name="Right Triangle 155">
                <a:extLst>
                  <a:ext uri="{FF2B5EF4-FFF2-40B4-BE49-F238E27FC236}">
                    <a16:creationId xmlns="" xmlns:a16="http://schemas.microsoft.com/office/drawing/2014/main" id="{DF43F230-243A-40B5-A5C0-4EDDB783F872}"/>
                  </a:ext>
                </a:extLst>
              </p:cNvPr>
              <p:cNvSpPr/>
              <p:nvPr/>
            </p:nvSpPr>
            <p:spPr>
              <a:xfrm flipV="1">
                <a:off x="4813300" y="5372308"/>
                <a:ext cx="228600" cy="457200"/>
              </a:xfrm>
              <a:prstGeom prst="rtTriangle">
                <a:avLst/>
              </a:prstGeom>
              <a:solidFill>
                <a:srgbClr val="FE5E55">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Segoe UI Light"/>
                  <a:ea typeface="+mn-ea"/>
                  <a:cs typeface="+mn-cs"/>
                </a:endParaRPr>
              </a:p>
            </p:txBody>
          </p:sp>
          <p:sp>
            <p:nvSpPr>
              <p:cNvPr id="157" name="Right Triangle 156">
                <a:extLst>
                  <a:ext uri="{FF2B5EF4-FFF2-40B4-BE49-F238E27FC236}">
                    <a16:creationId xmlns="" xmlns:a16="http://schemas.microsoft.com/office/drawing/2014/main" id="{B851FF25-D236-40B7-9D96-23ED05D9603E}"/>
                  </a:ext>
                </a:extLst>
              </p:cNvPr>
              <p:cNvSpPr/>
              <p:nvPr/>
            </p:nvSpPr>
            <p:spPr>
              <a:xfrm>
                <a:off x="4813300" y="1028492"/>
                <a:ext cx="228600" cy="457200"/>
              </a:xfrm>
              <a:prstGeom prst="rtTriangle">
                <a:avLst/>
              </a:prstGeom>
              <a:solidFill>
                <a:srgbClr val="FE5E55">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Segoe UI Light"/>
                  <a:ea typeface="+mn-ea"/>
                  <a:cs typeface="+mn-cs"/>
                </a:endParaRPr>
              </a:p>
            </p:txBody>
          </p:sp>
        </p:grpSp>
      </p:grpSp>
      <p:sp>
        <p:nvSpPr>
          <p:cNvPr id="294" name="TextBox 293">
            <a:extLst>
              <a:ext uri="{FF2B5EF4-FFF2-40B4-BE49-F238E27FC236}">
                <a16:creationId xmlns="" xmlns:a16="http://schemas.microsoft.com/office/drawing/2014/main" id="{E32DB6D3-732C-4FB9-AA9C-FCB2162A76E6}"/>
              </a:ext>
            </a:extLst>
          </p:cNvPr>
          <p:cNvSpPr txBox="1"/>
          <p:nvPr/>
        </p:nvSpPr>
        <p:spPr>
          <a:xfrm>
            <a:off x="4900884" y="2455553"/>
            <a:ext cx="3495702" cy="1015663"/>
          </a:xfrm>
          <a:prstGeom prst="rect">
            <a:avLst/>
          </a:prstGeom>
          <a:noFill/>
        </p:spPr>
        <p:txBody>
          <a:bodyPr wrap="square" lIns="0" tIns="0" rIns="0" bIns="0" rtlCol="0" anchor="ctr">
            <a:spAutoFit/>
          </a:bodyPr>
          <a:lstStyle/>
          <a:p>
            <a:r>
              <a:rPr lang="en-US" sz="6600" b="1" dirty="0" smtClean="0">
                <a:solidFill>
                  <a:prstClr val="white"/>
                </a:solidFill>
                <a:latin typeface="Arial Narrow" panose="020B0606020202030204" pitchFamily="34" charset="0"/>
              </a:rPr>
              <a:t>THANK</a:t>
            </a:r>
            <a:endParaRPr lang="id-ID" sz="6600" b="1" dirty="0">
              <a:solidFill>
                <a:prstClr val="white"/>
              </a:solidFill>
              <a:latin typeface="Arial Narrow" panose="020B0606020202030204" pitchFamily="34" charset="0"/>
            </a:endParaRPr>
          </a:p>
        </p:txBody>
      </p:sp>
      <p:sp>
        <p:nvSpPr>
          <p:cNvPr id="297" name="TextBox 296">
            <a:extLst>
              <a:ext uri="{FF2B5EF4-FFF2-40B4-BE49-F238E27FC236}">
                <a16:creationId xmlns="" xmlns:a16="http://schemas.microsoft.com/office/drawing/2014/main" id="{E32DB6D3-732C-4FB9-AA9C-FCB2162A76E6}"/>
              </a:ext>
            </a:extLst>
          </p:cNvPr>
          <p:cNvSpPr txBox="1"/>
          <p:nvPr/>
        </p:nvSpPr>
        <p:spPr>
          <a:xfrm>
            <a:off x="4870631" y="3064010"/>
            <a:ext cx="3495702" cy="1015663"/>
          </a:xfrm>
          <a:prstGeom prst="rect">
            <a:avLst/>
          </a:prstGeom>
          <a:noFill/>
        </p:spPr>
        <p:txBody>
          <a:bodyPr wrap="square" lIns="0" tIns="0" rIns="0" bIns="0" rtlCol="0" anchor="ctr">
            <a:spAutoFit/>
          </a:bodyPr>
          <a:lstStyle/>
          <a:p>
            <a:r>
              <a:rPr lang="en-US" sz="6600" b="1" dirty="0" smtClean="0">
                <a:solidFill>
                  <a:prstClr val="white"/>
                </a:solidFill>
                <a:latin typeface="Arial Narrow" panose="020B0606020202030204" pitchFamily="34" charset="0"/>
              </a:rPr>
              <a:t>YOU</a:t>
            </a:r>
            <a:endParaRPr lang="id-ID" sz="6600" b="1" dirty="0">
              <a:solidFill>
                <a:prstClr val="white"/>
              </a:solidFill>
              <a:latin typeface="Arial Narrow" panose="020B0606020202030204"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xmlns="" val="2571250262"/>
              </p:ext>
            </p:extLst>
          </p:nvPr>
        </p:nvGraphicFramePr>
        <p:xfrm>
          <a:off x="1588" y="5188759"/>
          <a:ext cx="9142412" cy="1682750"/>
        </p:xfrm>
        <a:graphic>
          <a:graphicData uri="http://schemas.openxmlformats.org/presentationml/2006/ole">
            <p:oleObj spid="_x0000_s10247" name="CorelDRAW" r:id="rId3" imgW="9142645" imgH="1682529" progId="">
              <p:embed/>
            </p:oleObj>
          </a:graphicData>
        </a:graphic>
      </p:graphicFrame>
    </p:spTree>
    <p:extLst>
      <p:ext uri="{BB962C8B-B14F-4D97-AF65-F5344CB8AC3E}">
        <p14:creationId xmlns:p14="http://schemas.microsoft.com/office/powerpoint/2010/main" xmlns="" val="2642835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2</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45061" name="CorelDRAW" r:id="rId4" imgW="9142645" imgH="1682529" progId="">
              <p:embed/>
            </p:oleObj>
          </a:graphicData>
        </a:graphic>
      </p:graphicFrame>
      <p:sp>
        <p:nvSpPr>
          <p:cNvPr id="28" name="Rectangle 27"/>
          <p:cNvSpPr/>
          <p:nvPr/>
        </p:nvSpPr>
        <p:spPr>
          <a:xfrm>
            <a:off x="2286000" y="1143000"/>
            <a:ext cx="4191000" cy="1162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Problems</a:t>
            </a: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p:nvPr/>
        </p:nvSpPr>
        <p:spPr>
          <a:xfrm>
            <a:off x="762000" y="2628900"/>
            <a:ext cx="6381750" cy="220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US" dirty="0" smtClean="0">
                <a:solidFill>
                  <a:schemeClr val="tx1"/>
                </a:solidFill>
              </a:rPr>
              <a:t>Tutorial encourages students learning. Not the effect of tutorial toward GPA (</a:t>
            </a:r>
            <a:r>
              <a:rPr lang="en-US" dirty="0" err="1" smtClean="0">
                <a:solidFill>
                  <a:schemeClr val="tx1"/>
                </a:solidFill>
              </a:rPr>
              <a:t>Chandrawati</a:t>
            </a:r>
            <a:r>
              <a:rPr lang="en-US" dirty="0" smtClean="0">
                <a:solidFill>
                  <a:schemeClr val="tx1"/>
                </a:solidFill>
              </a:rPr>
              <a:t>, 2018)</a:t>
            </a:r>
          </a:p>
          <a:p>
            <a:pPr marL="342900" indent="-342900" algn="ctr">
              <a:buAutoNum type="arabicPeriod"/>
            </a:pPr>
            <a:r>
              <a:rPr lang="en-US" dirty="0" smtClean="0">
                <a:solidFill>
                  <a:schemeClr val="tx1"/>
                </a:solidFill>
              </a:rPr>
              <a:t>Said &amp; </a:t>
            </a:r>
            <a:r>
              <a:rPr lang="en-US" dirty="0" err="1" smtClean="0">
                <a:solidFill>
                  <a:schemeClr val="tx1"/>
                </a:solidFill>
              </a:rPr>
              <a:t>Syarif</a:t>
            </a:r>
            <a:r>
              <a:rPr lang="en-US" dirty="0" smtClean="0">
                <a:solidFill>
                  <a:schemeClr val="tx1"/>
                </a:solidFill>
              </a:rPr>
              <a:t> (2016) pointed out the importance of design  of online learning.  They did not include effect of tutorial. </a:t>
            </a:r>
            <a:r>
              <a:rPr lang="en-US" dirty="0" smtClean="0"/>
              <a:t>of online learning.</a:t>
            </a:r>
            <a:endParaRPr lang="en-US" dirty="0" smtClean="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3</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47109" name="CorelDRAW" r:id="rId4" imgW="9142645" imgH="1682529" progId="">
              <p:embed/>
            </p:oleObj>
          </a:graphicData>
        </a:graphic>
      </p:graphicFrame>
      <p:sp>
        <p:nvSpPr>
          <p:cNvPr id="28" name="Rectangle 27"/>
          <p:cNvSpPr/>
          <p:nvPr/>
        </p:nvSpPr>
        <p:spPr>
          <a:xfrm>
            <a:off x="1714500" y="3124200"/>
            <a:ext cx="6172200" cy="2705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endParaRPr lang="en-US" dirty="0" smtClean="0">
              <a:solidFill>
                <a:schemeClr val="tx1"/>
              </a:solidFill>
            </a:endParaRPr>
          </a:p>
          <a:p>
            <a:pPr marL="342900" indent="-342900" algn="ctr">
              <a:buAutoNum type="arabicPeriod"/>
            </a:pPr>
            <a:endParaRPr lang="en-US" dirty="0" smtClean="0">
              <a:solidFill>
                <a:schemeClr val="tx1"/>
              </a:solidFill>
            </a:endParaRPr>
          </a:p>
          <a:p>
            <a:pPr marL="342900" indent="-342900" algn="ctr">
              <a:buAutoNum type="arabicPeriod"/>
            </a:pPr>
            <a:r>
              <a:rPr lang="id-ID" dirty="0" smtClean="0">
                <a:solidFill>
                  <a:schemeClr val="tx1"/>
                </a:solidFill>
              </a:rPr>
              <a:t>Tutorials have positive effect toward students in distance education. Koc (2016) showed that students taking online tutorial have better learning outcome. One significant factor of students’ learning outcome is submission in discussion forum during onine tutorial</a:t>
            </a:r>
            <a:r>
              <a:rPr lang="id-ID" dirty="0" smtClean="0"/>
              <a:t>. </a:t>
            </a:r>
            <a:endParaRPr lang="en-US" dirty="0" smtClean="0"/>
          </a:p>
          <a:p>
            <a:pPr marL="342900" indent="-342900" algn="ctr">
              <a:buAutoNum type="arabicPeriod"/>
            </a:pPr>
            <a:endParaRPr lang="en-US" dirty="0" smtClean="0"/>
          </a:p>
          <a:p>
            <a:pPr marL="342900" indent="-342900" algn="ctr">
              <a:buFontTx/>
              <a:buAutoNum type="arabicPeriod"/>
            </a:pPr>
            <a:r>
              <a:rPr lang="id-ID" dirty="0" smtClean="0">
                <a:solidFill>
                  <a:schemeClr val="tx1"/>
                </a:solidFill>
              </a:rPr>
              <a:t>Olivier (2016) also found that students attened online tutorial had higher examination scores.</a:t>
            </a:r>
            <a:endParaRPr lang="en-US" dirty="0" smtClean="0">
              <a:solidFill>
                <a:schemeClr val="tx1"/>
              </a:solidFill>
            </a:endParaRPr>
          </a:p>
          <a:p>
            <a:pPr marL="342900" indent="-342900" algn="ctr">
              <a:buAutoNum type="arabicPeriod"/>
            </a:pPr>
            <a:endParaRPr lang="en-US" dirty="0" smtClean="0"/>
          </a:p>
          <a:p>
            <a:pPr algn="ctr"/>
            <a:endParaRPr lang="en-US" dirty="0" smtClean="0">
              <a:solidFill>
                <a:schemeClr val="tx1"/>
              </a:solidFill>
            </a:endParaRP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p:nvPr/>
        </p:nvSpPr>
        <p:spPr>
          <a:xfrm>
            <a:off x="2286000" y="1162050"/>
            <a:ext cx="4191000" cy="590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Literature review</a:t>
            </a:r>
            <a:r>
              <a:rPr lang="id-ID" dirty="0" smtClean="0"/>
              <a:t>. </a:t>
            </a:r>
            <a:endParaRPr lang="en-US" dirty="0" smtClean="0"/>
          </a:p>
          <a:p>
            <a:pPr algn="ctr"/>
            <a:endParaRPr lang="en-US" dirty="0" smtClean="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4</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49157" name="CorelDRAW" r:id="rId4" imgW="9142645" imgH="1682529" progId="">
              <p:embed/>
            </p:oleObj>
          </a:graphicData>
        </a:graphic>
      </p:graphicFrame>
      <p:sp>
        <p:nvSpPr>
          <p:cNvPr id="28" name="Rectangle 27"/>
          <p:cNvSpPr/>
          <p:nvPr/>
        </p:nvSpPr>
        <p:spPr>
          <a:xfrm>
            <a:off x="2895600" y="2514600"/>
            <a:ext cx="4191000" cy="2114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Research question:</a:t>
            </a:r>
            <a:endParaRPr lang="en-US" dirty="0" smtClean="0">
              <a:solidFill>
                <a:schemeClr val="tx1"/>
              </a:solidFill>
            </a:endParaRPr>
          </a:p>
          <a:p>
            <a:r>
              <a:rPr lang="en-US" dirty="0" smtClean="0">
                <a:solidFill>
                  <a:schemeClr val="tx1"/>
                </a:solidFill>
              </a:rPr>
              <a:t>What is the </a:t>
            </a:r>
            <a:r>
              <a:rPr lang="en-US" b="1" dirty="0" smtClean="0">
                <a:solidFill>
                  <a:schemeClr val="tx1"/>
                </a:solidFill>
              </a:rPr>
              <a:t>pattern of relationship among final exam scores </a:t>
            </a:r>
            <a:r>
              <a:rPr lang="en-US" dirty="0" smtClean="0">
                <a:solidFill>
                  <a:schemeClr val="tx1"/>
                </a:solidFill>
              </a:rPr>
              <a:t>of each </a:t>
            </a:r>
            <a:r>
              <a:rPr lang="en-US" dirty="0" smtClean="0">
                <a:solidFill>
                  <a:schemeClr val="tx1"/>
                </a:solidFill>
              </a:rPr>
              <a:t>courses</a:t>
            </a:r>
          </a:p>
          <a:p>
            <a:r>
              <a:rPr lang="en-US" dirty="0" smtClean="0">
                <a:solidFill>
                  <a:schemeClr val="tx1"/>
                </a:solidFill>
              </a:rPr>
              <a:t> </a:t>
            </a:r>
            <a:r>
              <a:rPr lang="en-US" dirty="0" smtClean="0">
                <a:solidFill>
                  <a:schemeClr val="tx1"/>
                </a:solidFill>
              </a:rPr>
              <a:t>in all semesters of students who do no attend any tutorial in biology and statistics department?</a:t>
            </a: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5</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50181" name="CorelDRAW" r:id="rId4" imgW="9142645" imgH="1682529" progId="">
              <p:embed/>
            </p:oleObj>
          </a:graphicData>
        </a:graphic>
      </p:graphicFrame>
      <p:sp>
        <p:nvSpPr>
          <p:cNvPr id="28" name="Rectangle 27"/>
          <p:cNvSpPr/>
          <p:nvPr/>
        </p:nvSpPr>
        <p:spPr>
          <a:xfrm>
            <a:off x="2895600" y="2514600"/>
            <a:ext cx="4191000" cy="2114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Research method</a:t>
            </a:r>
            <a:endParaRPr lang="en-US" dirty="0" smtClean="0">
              <a:solidFill>
                <a:schemeClr val="tx1"/>
              </a:solidFill>
            </a:endParaRPr>
          </a:p>
          <a:p>
            <a:r>
              <a:rPr lang="en-US" dirty="0" smtClean="0">
                <a:solidFill>
                  <a:schemeClr val="tx1"/>
                </a:solidFill>
              </a:rPr>
              <a:t>Data are raw scores of final exam. There is quantitative variable, which is semester when the exam take place, and qualitative variable, which is department of the students. The research method is </a:t>
            </a:r>
            <a:r>
              <a:rPr lang="en-US" dirty="0" err="1" smtClean="0">
                <a:solidFill>
                  <a:schemeClr val="tx1"/>
                </a:solidFill>
              </a:rPr>
              <a:t>boxplot</a:t>
            </a:r>
            <a:r>
              <a:rPr lang="en-US" dirty="0" smtClean="0">
                <a:solidFill>
                  <a:schemeClr val="tx1"/>
                </a:solidFill>
              </a:rPr>
              <a:t>, multiple factor analysis with quantitative group of variables, and hierarchical </a:t>
            </a:r>
            <a:r>
              <a:rPr lang="en-US" dirty="0" smtClean="0"/>
              <a:t>cluster principal component.</a:t>
            </a: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5017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Research method</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Data are raw scores of final exam. There is quantitative variable, which is semester when the exam take place, and qualitative variable, which is department of the students. The research method is boxplot, multiple factor analysis with quantitative group of variables, and hierarchical cluster principal component.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6</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46085" name="CorelDRAW" r:id="rId4" imgW="9142645" imgH="1682529" progId="">
              <p:embed/>
            </p:oleObj>
          </a:graphicData>
        </a:graphic>
      </p:graphicFrame>
      <p:sp>
        <p:nvSpPr>
          <p:cNvPr id="28" name="Rectangle 27"/>
          <p:cNvSpPr/>
          <p:nvPr/>
        </p:nvSpPr>
        <p:spPr>
          <a:xfrm>
            <a:off x="1562100" y="1619250"/>
            <a:ext cx="5791200" cy="2705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Participants of this study are students </a:t>
            </a:r>
            <a:r>
              <a:rPr lang="en-US" dirty="0" smtClean="0">
                <a:solidFill>
                  <a:srgbClr val="00B0F0"/>
                </a:solidFill>
              </a:rPr>
              <a:t>who do not attend</a:t>
            </a:r>
            <a:r>
              <a:rPr lang="en-US" dirty="0" smtClean="0">
                <a:solidFill>
                  <a:schemeClr val="tx1"/>
                </a:solidFill>
              </a:rPr>
              <a:t> any kinds of tutorial in biology department and statistics department of Faculty of Science and Technology, Universitas Terbuka.</a:t>
            </a:r>
            <a:endParaRPr lang="id-ID" dirty="0" smtClean="0">
              <a:solidFill>
                <a:schemeClr val="tx1"/>
              </a:solidFill>
            </a:endParaRPr>
          </a:p>
          <a:p>
            <a:r>
              <a:rPr lang="en-US" dirty="0" smtClean="0">
                <a:solidFill>
                  <a:schemeClr val="tx1"/>
                </a:solidFill>
              </a:rPr>
              <a:t> There are 61 courses </a:t>
            </a:r>
            <a:r>
              <a:rPr lang="id-ID" dirty="0" smtClean="0">
                <a:solidFill>
                  <a:schemeClr val="tx1"/>
                </a:solidFill>
              </a:rPr>
              <a:t>- </a:t>
            </a:r>
            <a:r>
              <a:rPr lang="en-US" dirty="0" smtClean="0">
                <a:solidFill>
                  <a:schemeClr val="tx1"/>
                </a:solidFill>
              </a:rPr>
              <a:t>32 courses in biology and 29 courses in statistics. </a:t>
            </a:r>
            <a:endParaRPr lang="id-ID" dirty="0" smtClean="0">
              <a:solidFill>
                <a:schemeClr val="tx1"/>
              </a:solidFill>
            </a:endParaRPr>
          </a:p>
          <a:p>
            <a:r>
              <a:rPr lang="en-US" dirty="0" smtClean="0">
                <a:solidFill>
                  <a:schemeClr val="tx1"/>
                </a:solidFill>
              </a:rPr>
              <a:t>The exam scores covers 13 semesters from 2012 through 2018. </a:t>
            </a: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7</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67589" name="CorelDRAW" r:id="rId4" imgW="9142645" imgH="1682529" progId="">
              <p:embed/>
            </p:oleObj>
          </a:graphicData>
        </a:graphic>
      </p:graphicFrame>
      <p:sp>
        <p:nvSpPr>
          <p:cNvPr id="28" name="Rectangle 27"/>
          <p:cNvSpPr/>
          <p:nvPr/>
        </p:nvSpPr>
        <p:spPr>
          <a:xfrm>
            <a:off x="361950" y="1524000"/>
            <a:ext cx="8241137" cy="403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xmlns="" val="2835439358"/>
              </p:ext>
            </p:extLst>
          </p:nvPr>
        </p:nvGraphicFramePr>
        <p:xfrm>
          <a:off x="971549" y="1132332"/>
          <a:ext cx="7142140" cy="4430271"/>
        </p:xfrm>
        <a:graphic>
          <a:graphicData uri="http://schemas.openxmlformats.org/drawingml/2006/table">
            <a:tbl>
              <a:tblPr/>
              <a:tblGrid>
                <a:gridCol w="1480039"/>
                <a:gridCol w="758995"/>
                <a:gridCol w="869048"/>
                <a:gridCol w="806432"/>
                <a:gridCol w="807381"/>
                <a:gridCol w="806432"/>
                <a:gridCol w="807381"/>
                <a:gridCol w="806432"/>
              </a:tblGrid>
              <a:tr h="508525">
                <a:tc>
                  <a:txBody>
                    <a:bodyPr/>
                    <a:lstStyle/>
                    <a:p>
                      <a:pPr marL="0" marR="0">
                        <a:lnSpc>
                          <a:spcPct val="100000"/>
                        </a:lnSpc>
                        <a:spcBef>
                          <a:spcPts val="0"/>
                        </a:spcBef>
                        <a:spcAft>
                          <a:spcPts val="800"/>
                        </a:spcAft>
                      </a:pPr>
                      <a:r>
                        <a:rPr lang="id-ID" sz="1000" dirty="0" smtClean="0">
                          <a:solidFill>
                            <a:srgbClr val="000000"/>
                          </a:solidFill>
                          <a:latin typeface="Arial Narrow"/>
                          <a:ea typeface="Times New Roman"/>
                          <a:cs typeface="Calibri"/>
                        </a:rPr>
                        <a:t>Department</a:t>
                      </a:r>
                      <a:endParaRPr lang="en-US" sz="1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2012.2</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2013.1</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2013.2</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2014.1</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2014.2</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2015.1</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2015.2</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525">
                <a:tc>
                  <a:txBody>
                    <a:bodyPr/>
                    <a:lstStyle/>
                    <a:p>
                      <a:pPr marL="0" marR="0">
                        <a:lnSpc>
                          <a:spcPct val="100000"/>
                        </a:lnSpc>
                        <a:spcBef>
                          <a:spcPts val="0"/>
                        </a:spcBef>
                        <a:spcAft>
                          <a:spcPts val="800"/>
                        </a:spcAft>
                      </a:pPr>
                      <a:r>
                        <a:rPr lang="id-ID" sz="1000" dirty="0">
                          <a:solidFill>
                            <a:srgbClr val="000000"/>
                          </a:solidFill>
                          <a:latin typeface="Arial Narrow"/>
                          <a:ea typeface="Times New Roman"/>
                          <a:cs typeface="Calibri"/>
                        </a:rPr>
                        <a:t>Biology</a:t>
                      </a:r>
                      <a:endParaRPr lang="en-US" sz="1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703</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577</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446</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489</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476</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548</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523</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508525">
                <a:tc>
                  <a:txBody>
                    <a:bodyPr/>
                    <a:lstStyle/>
                    <a:p>
                      <a:pPr marL="0" marR="0">
                        <a:lnSpc>
                          <a:spcPct val="100000"/>
                        </a:lnSpc>
                        <a:spcBef>
                          <a:spcPts val="0"/>
                        </a:spcBef>
                        <a:spcAft>
                          <a:spcPts val="800"/>
                        </a:spcAft>
                      </a:pPr>
                      <a:r>
                        <a:rPr lang="id-ID" sz="1000" dirty="0">
                          <a:solidFill>
                            <a:srgbClr val="000000"/>
                          </a:solidFill>
                          <a:latin typeface="Arial Narrow"/>
                          <a:ea typeface="Times New Roman"/>
                          <a:cs typeface="Calibri"/>
                        </a:rPr>
                        <a:t>Statistics</a:t>
                      </a:r>
                      <a:endParaRPr lang="en-US" sz="1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457</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341</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379</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300</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330</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278</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295</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508525">
                <a:tc>
                  <a:txBody>
                    <a:bodyPr/>
                    <a:lstStyle/>
                    <a:p>
                      <a:pPr marL="0" marR="0">
                        <a:lnSpc>
                          <a:spcPct val="100000"/>
                        </a:lnSpc>
                        <a:spcBef>
                          <a:spcPts val="0"/>
                        </a:spcBef>
                        <a:spcAft>
                          <a:spcPts val="800"/>
                        </a:spcAft>
                      </a:pPr>
                      <a:r>
                        <a:rPr lang="id-ID" sz="1000" b="1" dirty="0">
                          <a:solidFill>
                            <a:srgbClr val="000000"/>
                          </a:solidFill>
                          <a:latin typeface="Arial Narrow"/>
                          <a:ea typeface="Times New Roman"/>
                          <a:cs typeface="Calibri"/>
                        </a:rPr>
                        <a:t>Grand Total</a:t>
                      </a:r>
                      <a:endParaRPr lang="en-US" sz="1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1.160</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918</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825</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789</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806</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826</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818</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870596">
                <a:tc>
                  <a:txBody>
                    <a:bodyPr/>
                    <a:lstStyle/>
                    <a:p>
                      <a:pPr>
                        <a:lnSpc>
                          <a:spcPct val="100000"/>
                        </a:lnSpc>
                      </a:pPr>
                      <a:endParaRPr lang="en-US" sz="1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00000"/>
                        </a:lnSpc>
                        <a:spcBef>
                          <a:spcPts val="0"/>
                        </a:spcBef>
                        <a:spcAft>
                          <a:spcPts val="800"/>
                        </a:spcAft>
                      </a:pPr>
                      <a:r>
                        <a:rPr lang="id-ID" sz="1000" dirty="0">
                          <a:solidFill>
                            <a:srgbClr val="000000"/>
                          </a:solidFill>
                          <a:latin typeface="Arial Narrow"/>
                          <a:ea typeface="Times New Roman"/>
                          <a:cs typeface="Calibri"/>
                        </a:rPr>
                        <a:t>2016.1</a:t>
                      </a:r>
                      <a:endParaRPr lang="en-US" sz="10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2016.2</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dirty="0">
                          <a:solidFill>
                            <a:srgbClr val="000000"/>
                          </a:solidFill>
                          <a:latin typeface="Arial Narrow"/>
                          <a:ea typeface="Times New Roman"/>
                          <a:cs typeface="Calibri"/>
                        </a:rPr>
                        <a:t>2017.1</a:t>
                      </a:r>
                      <a:endParaRPr lang="en-US" sz="10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2017.2</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2018.1</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2018.2</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Grand Total</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508525">
                <a:tc>
                  <a:txBody>
                    <a:bodyPr/>
                    <a:lstStyle/>
                    <a:p>
                      <a:pPr marL="0" marR="0">
                        <a:lnSpc>
                          <a:spcPct val="100000"/>
                        </a:lnSpc>
                        <a:spcBef>
                          <a:spcPts val="0"/>
                        </a:spcBef>
                        <a:spcAft>
                          <a:spcPts val="800"/>
                        </a:spcAft>
                      </a:pPr>
                      <a:r>
                        <a:rPr lang="id-ID" sz="1000">
                          <a:solidFill>
                            <a:srgbClr val="000000"/>
                          </a:solidFill>
                          <a:latin typeface="Arial Narrow"/>
                          <a:ea typeface="Times New Roman"/>
                          <a:cs typeface="Calibri"/>
                        </a:rPr>
                        <a:t>Biology</a:t>
                      </a:r>
                      <a:endParaRPr lang="en-US" sz="1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00000"/>
                        </a:lnSpc>
                        <a:spcBef>
                          <a:spcPts val="0"/>
                        </a:spcBef>
                        <a:spcAft>
                          <a:spcPts val="800"/>
                        </a:spcAft>
                      </a:pPr>
                      <a:r>
                        <a:rPr lang="id-ID" sz="1000" dirty="0">
                          <a:solidFill>
                            <a:srgbClr val="000000"/>
                          </a:solidFill>
                          <a:latin typeface="Arial Narrow"/>
                          <a:ea typeface="Times New Roman"/>
                          <a:cs typeface="Calibri"/>
                        </a:rPr>
                        <a:t>629</a:t>
                      </a:r>
                      <a:endParaRPr lang="en-US" sz="1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564</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584</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549</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583</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459</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7.130</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508525">
                <a:tc>
                  <a:txBody>
                    <a:bodyPr/>
                    <a:lstStyle/>
                    <a:p>
                      <a:pPr marL="0" marR="0">
                        <a:lnSpc>
                          <a:spcPct val="100000"/>
                        </a:lnSpc>
                        <a:spcBef>
                          <a:spcPts val="0"/>
                        </a:spcBef>
                        <a:spcAft>
                          <a:spcPts val="800"/>
                        </a:spcAft>
                      </a:pPr>
                      <a:r>
                        <a:rPr lang="id-ID" sz="1000">
                          <a:solidFill>
                            <a:srgbClr val="000000"/>
                          </a:solidFill>
                          <a:latin typeface="Arial Narrow"/>
                          <a:ea typeface="Times New Roman"/>
                          <a:cs typeface="Calibri"/>
                        </a:rPr>
                        <a:t>Statistics</a:t>
                      </a:r>
                      <a:endParaRPr lang="en-US" sz="1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258</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dirty="0">
                          <a:solidFill>
                            <a:srgbClr val="000000"/>
                          </a:solidFill>
                          <a:latin typeface="Arial Narrow"/>
                          <a:ea typeface="Times New Roman"/>
                          <a:cs typeface="Calibri"/>
                        </a:rPr>
                        <a:t>307</a:t>
                      </a:r>
                      <a:endParaRPr lang="en-US" sz="10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273</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257</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370</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379</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a:solidFill>
                            <a:srgbClr val="000000"/>
                          </a:solidFill>
                          <a:latin typeface="Arial Narrow"/>
                          <a:ea typeface="Times New Roman"/>
                          <a:cs typeface="Calibri"/>
                        </a:rPr>
                        <a:t>4.224</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508525">
                <a:tc>
                  <a:txBody>
                    <a:bodyPr/>
                    <a:lstStyle/>
                    <a:p>
                      <a:pPr marL="0" marR="0">
                        <a:lnSpc>
                          <a:spcPct val="100000"/>
                        </a:lnSpc>
                        <a:spcBef>
                          <a:spcPts val="0"/>
                        </a:spcBef>
                        <a:spcAft>
                          <a:spcPts val="800"/>
                        </a:spcAft>
                      </a:pPr>
                      <a:r>
                        <a:rPr lang="id-ID" sz="1000" b="1">
                          <a:solidFill>
                            <a:srgbClr val="000000"/>
                          </a:solidFill>
                          <a:latin typeface="Arial Narrow"/>
                          <a:ea typeface="Times New Roman"/>
                          <a:cs typeface="Calibri"/>
                        </a:rPr>
                        <a:t>Grand Total</a:t>
                      </a:r>
                      <a:endParaRPr lang="en-US" sz="10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887</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b="1">
                          <a:solidFill>
                            <a:srgbClr val="000000"/>
                          </a:solidFill>
                          <a:latin typeface="Arial Narrow"/>
                          <a:ea typeface="Times New Roman"/>
                          <a:cs typeface="Calibri"/>
                        </a:rPr>
                        <a:t>871</a:t>
                      </a:r>
                      <a:endParaRPr lang="en-US" sz="1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b="1" dirty="0">
                          <a:solidFill>
                            <a:srgbClr val="000000"/>
                          </a:solidFill>
                          <a:latin typeface="Arial Narrow"/>
                          <a:ea typeface="Times New Roman"/>
                          <a:cs typeface="Calibri"/>
                        </a:rPr>
                        <a:t>857</a:t>
                      </a:r>
                      <a:endParaRPr lang="en-US" sz="1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b="1" dirty="0">
                          <a:solidFill>
                            <a:srgbClr val="000000"/>
                          </a:solidFill>
                          <a:latin typeface="Arial Narrow"/>
                          <a:ea typeface="Times New Roman"/>
                          <a:cs typeface="Calibri"/>
                        </a:rPr>
                        <a:t>806</a:t>
                      </a:r>
                      <a:endParaRPr lang="en-US" sz="1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b="1" dirty="0">
                          <a:solidFill>
                            <a:srgbClr val="000000"/>
                          </a:solidFill>
                          <a:latin typeface="Arial Narrow"/>
                          <a:ea typeface="Times New Roman"/>
                          <a:cs typeface="Calibri"/>
                        </a:rPr>
                        <a:t>953</a:t>
                      </a:r>
                      <a:endParaRPr lang="en-US" sz="1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b="1" dirty="0">
                          <a:solidFill>
                            <a:srgbClr val="000000"/>
                          </a:solidFill>
                          <a:latin typeface="Arial Narrow"/>
                          <a:ea typeface="Times New Roman"/>
                          <a:cs typeface="Calibri"/>
                        </a:rPr>
                        <a:t>838</a:t>
                      </a:r>
                      <a:endParaRPr lang="en-US" sz="1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0000"/>
                        </a:lnSpc>
                        <a:spcBef>
                          <a:spcPts val="0"/>
                        </a:spcBef>
                        <a:spcAft>
                          <a:spcPts val="800"/>
                        </a:spcAft>
                      </a:pPr>
                      <a:r>
                        <a:rPr lang="id-ID" sz="1000" b="1" dirty="0">
                          <a:solidFill>
                            <a:srgbClr val="000000"/>
                          </a:solidFill>
                          <a:latin typeface="Arial Narrow"/>
                          <a:ea typeface="Times New Roman"/>
                          <a:cs typeface="Calibri"/>
                        </a:rPr>
                        <a:t>11.354</a:t>
                      </a:r>
                      <a:endParaRPr lang="en-US" sz="1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8</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52229" name="CorelDRAW" r:id="rId4" imgW="9142645" imgH="1682529" progId="">
              <p:embed/>
            </p:oleObj>
          </a:graphicData>
        </a:graphic>
      </p:graphicFrame>
      <p:sp>
        <p:nvSpPr>
          <p:cNvPr id="28" name="Rectangle 27"/>
          <p:cNvSpPr/>
          <p:nvPr/>
        </p:nvSpPr>
        <p:spPr>
          <a:xfrm>
            <a:off x="1333500" y="4495800"/>
            <a:ext cx="6781800" cy="1638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solidFill>
                <a:schemeClr val="tx1"/>
              </a:solidFill>
            </a:endParaRPr>
          </a:p>
          <a:p>
            <a:r>
              <a:rPr lang="id-ID" dirty="0" smtClean="0">
                <a:solidFill>
                  <a:schemeClr val="tx1"/>
                </a:solidFill>
              </a:rPr>
              <a:t> </a:t>
            </a:r>
            <a:endParaRPr lang="en-US" dirty="0" smtClean="0">
              <a:solidFill>
                <a:schemeClr val="tx1"/>
              </a:solidFill>
            </a:endParaRPr>
          </a:p>
          <a:p>
            <a:r>
              <a:rPr lang="id-ID" dirty="0" smtClean="0">
                <a:solidFill>
                  <a:schemeClr val="tx1"/>
                </a:solidFill>
              </a:rPr>
              <a:t>Figure 1. </a:t>
            </a:r>
            <a:endParaRPr lang="en-US" dirty="0" smtClean="0">
              <a:solidFill>
                <a:schemeClr val="tx1"/>
              </a:solidFill>
            </a:endParaRPr>
          </a:p>
          <a:p>
            <a:r>
              <a:rPr lang="id-ID" dirty="0" smtClean="0">
                <a:solidFill>
                  <a:schemeClr val="tx1"/>
                </a:solidFill>
              </a:rPr>
              <a:t>Boxplot of Final Exam Scores by Year.s and Study Program</a:t>
            </a:r>
            <a:endParaRPr lang="en-US" dirty="0" smtClean="0">
              <a:solidFill>
                <a:schemeClr val="tx1"/>
              </a:solidFill>
            </a:endParaRPr>
          </a:p>
          <a:p>
            <a:r>
              <a:rPr lang="id-ID" dirty="0" smtClean="0">
                <a:solidFill>
                  <a:schemeClr val="tx1"/>
                </a:solidFill>
              </a:rPr>
              <a:t>(Notes: Horizontal reference line is a cut of point equal to 30 at the scores</a:t>
            </a:r>
            <a:r>
              <a:rPr lang="id-ID" dirty="0" smtClean="0"/>
              <a:t>)</a:t>
            </a:r>
            <a:endParaRPr lang="en-US" dirty="0" smtClean="0"/>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pic>
        <p:nvPicPr>
          <p:cNvPr id="19" name="Picture 18"/>
          <p:cNvPicPr/>
          <p:nvPr/>
        </p:nvPicPr>
        <p:blipFill>
          <a:blip r:embed="rId5"/>
          <a:srcRect/>
          <a:stretch>
            <a:fillRect/>
          </a:stretch>
        </p:blipFill>
        <p:spPr bwMode="auto">
          <a:xfrm>
            <a:off x="2747326" y="1178873"/>
            <a:ext cx="3954147" cy="3319153"/>
          </a:xfrm>
          <a:prstGeom prst="rect">
            <a:avLst/>
          </a:prstGeom>
          <a:noFill/>
          <a:ln w="9525">
            <a:noFill/>
            <a:miter lim="800000"/>
            <a:headEnd/>
            <a:tailEnd/>
          </a:ln>
        </p:spPr>
      </p:pic>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 xmlns:a16="http://schemas.microsoft.com/office/drawing/2014/main" id="{3C69D153-035E-445F-A22C-A0A4A7E7FA01}"/>
              </a:ext>
            </a:extLst>
          </p:cNvPr>
          <p:cNvSpPr/>
          <p:nvPr/>
        </p:nvSpPr>
        <p:spPr>
          <a:xfrm>
            <a:off x="0" y="266700"/>
            <a:ext cx="9144000" cy="5524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Slide Number Placeholder 3">
            <a:extLst>
              <a:ext uri="{FF2B5EF4-FFF2-40B4-BE49-F238E27FC236}">
                <a16:creationId xmlns="" xmlns:a16="http://schemas.microsoft.com/office/drawing/2014/main" id="{084F14E6-8F6F-44EA-9B18-8CA80D68D35E}"/>
              </a:ext>
            </a:extLst>
          </p:cNvPr>
          <p:cNvSpPr>
            <a:spLocks noGrp="1"/>
          </p:cNvSpPr>
          <p:nvPr>
            <p:ph type="sldNum" sz="quarter" idx="12"/>
          </p:nvPr>
        </p:nvSpPr>
        <p:spPr>
          <a:xfrm>
            <a:off x="8219148" y="6425362"/>
            <a:ext cx="285750" cy="365125"/>
          </a:xfrm>
        </p:spPr>
        <p:txBody>
          <a:bodyPr/>
          <a:lstStyle/>
          <a:p>
            <a:fld id="{9F1BBE41-C744-4DDD-949A-38A612802160}" type="slidenum">
              <a:rPr lang="en-US" smtClean="0"/>
              <a:pPr/>
              <a:t>9</a:t>
            </a:fld>
            <a:endParaRPr lang="en-US" dirty="0"/>
          </a:p>
        </p:txBody>
      </p:sp>
      <p:sp>
        <p:nvSpPr>
          <p:cNvPr id="5" name="Rectangle 4"/>
          <p:cNvSpPr/>
          <p:nvPr/>
        </p:nvSpPr>
        <p:spPr>
          <a:xfrm>
            <a:off x="1360258" y="3486729"/>
            <a:ext cx="2340204" cy="369332"/>
          </a:xfrm>
          <a:prstGeom prst="rect">
            <a:avLst/>
          </a:prstGeom>
        </p:spPr>
        <p:txBody>
          <a:bodyPr wrap="square">
            <a:spAutoFit/>
          </a:bodyPr>
          <a:lstStyle/>
          <a:p>
            <a:pPr lvl="0" algn="r"/>
            <a:r>
              <a:rPr lang="en-US" b="1" dirty="0" smtClean="0">
                <a:solidFill>
                  <a:schemeClr val="tx1">
                    <a:lumMod val="65000"/>
                    <a:lumOff val="35000"/>
                  </a:schemeClr>
                </a:solidFill>
                <a:latin typeface="Arial Narrow" panose="020B0606020202030204" pitchFamily="34" charset="0"/>
              </a:rPr>
              <a:t>.</a:t>
            </a:r>
            <a:endParaRPr lang="en-US" b="1" dirty="0">
              <a:solidFill>
                <a:schemeClr val="tx1">
                  <a:lumMod val="65000"/>
                  <a:lumOff val="35000"/>
                </a:schemeClr>
              </a:solidFill>
              <a:latin typeface="Arial Narrow" panose="020B0606020202030204" pitchFamily="34" charset="0"/>
            </a:endParaRPr>
          </a:p>
        </p:txBody>
      </p:sp>
      <p:grpSp>
        <p:nvGrpSpPr>
          <p:cNvPr id="3" name="Group 70">
            <a:extLst>
              <a:ext uri="{FF2B5EF4-FFF2-40B4-BE49-F238E27FC236}">
                <a16:creationId xmlns="" xmlns:a16="http://schemas.microsoft.com/office/drawing/2014/main" id="{30C2E1CF-1673-4E5B-B51D-B23CC92B4533}"/>
              </a:ext>
            </a:extLst>
          </p:cNvPr>
          <p:cNvGrpSpPr/>
          <p:nvPr/>
        </p:nvGrpSpPr>
        <p:grpSpPr>
          <a:xfrm>
            <a:off x="1686542" y="515037"/>
            <a:ext cx="301895" cy="301895"/>
            <a:chOff x="11045825" y="835025"/>
            <a:chExt cx="258763" cy="258763"/>
          </a:xfrm>
          <a:solidFill>
            <a:schemeClr val="bg1"/>
          </a:solidFill>
        </p:grpSpPr>
        <p:sp>
          <p:nvSpPr>
            <p:cNvPr id="72" name="Freeform 2131">
              <a:extLst>
                <a:ext uri="{FF2B5EF4-FFF2-40B4-BE49-F238E27FC236}">
                  <a16:creationId xmlns="" xmlns:a16="http://schemas.microsoft.com/office/drawing/2014/main" id="{9EEADD3B-34A7-476E-85E1-CB41359FF267}"/>
                </a:ext>
              </a:extLst>
            </p:cNvPr>
            <p:cNvSpPr>
              <a:spLocks/>
            </p:cNvSpPr>
            <p:nvPr/>
          </p:nvSpPr>
          <p:spPr bwMode="auto">
            <a:xfrm>
              <a:off x="11156950" y="1065213"/>
              <a:ext cx="38100" cy="9525"/>
            </a:xfrm>
            <a:custGeom>
              <a:avLst/>
              <a:gdLst>
                <a:gd name="T0" fmla="*/ 105 w 120"/>
                <a:gd name="T1" fmla="*/ 0 h 29"/>
                <a:gd name="T2" fmla="*/ 14 w 120"/>
                <a:gd name="T3" fmla="*/ 0 h 29"/>
                <a:gd name="T4" fmla="*/ 8 w 120"/>
                <a:gd name="T5" fmla="*/ 1 h 29"/>
                <a:gd name="T6" fmla="*/ 3 w 120"/>
                <a:gd name="T7" fmla="*/ 4 h 29"/>
                <a:gd name="T8" fmla="*/ 1 w 120"/>
                <a:gd name="T9" fmla="*/ 9 h 29"/>
                <a:gd name="T10" fmla="*/ 0 w 120"/>
                <a:gd name="T11" fmla="*/ 15 h 29"/>
                <a:gd name="T12" fmla="*/ 1 w 120"/>
                <a:gd name="T13" fmla="*/ 21 h 29"/>
                <a:gd name="T14" fmla="*/ 3 w 120"/>
                <a:gd name="T15" fmla="*/ 26 h 29"/>
                <a:gd name="T16" fmla="*/ 8 w 120"/>
                <a:gd name="T17" fmla="*/ 28 h 29"/>
                <a:gd name="T18" fmla="*/ 14 w 120"/>
                <a:gd name="T19" fmla="*/ 29 h 29"/>
                <a:gd name="T20" fmla="*/ 105 w 120"/>
                <a:gd name="T21" fmla="*/ 29 h 29"/>
                <a:gd name="T22" fmla="*/ 111 w 120"/>
                <a:gd name="T23" fmla="*/ 28 h 29"/>
                <a:gd name="T24" fmla="*/ 116 w 120"/>
                <a:gd name="T25" fmla="*/ 26 h 29"/>
                <a:gd name="T26" fmla="*/ 118 w 120"/>
                <a:gd name="T27" fmla="*/ 21 h 29"/>
                <a:gd name="T28" fmla="*/ 120 w 120"/>
                <a:gd name="T29" fmla="*/ 15 h 29"/>
                <a:gd name="T30" fmla="*/ 118 w 120"/>
                <a:gd name="T31" fmla="*/ 9 h 29"/>
                <a:gd name="T32" fmla="*/ 116 w 120"/>
                <a:gd name="T33" fmla="*/ 4 h 29"/>
                <a:gd name="T34" fmla="*/ 111 w 120"/>
                <a:gd name="T35" fmla="*/ 1 h 29"/>
                <a:gd name="T36" fmla="*/ 105 w 120"/>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29">
                  <a:moveTo>
                    <a:pt x="105" y="0"/>
                  </a:moveTo>
                  <a:lnTo>
                    <a:pt x="14" y="0"/>
                  </a:lnTo>
                  <a:lnTo>
                    <a:pt x="8" y="1"/>
                  </a:lnTo>
                  <a:lnTo>
                    <a:pt x="3" y="4"/>
                  </a:lnTo>
                  <a:lnTo>
                    <a:pt x="1" y="9"/>
                  </a:lnTo>
                  <a:lnTo>
                    <a:pt x="0" y="15"/>
                  </a:lnTo>
                  <a:lnTo>
                    <a:pt x="1" y="21"/>
                  </a:lnTo>
                  <a:lnTo>
                    <a:pt x="3" y="26"/>
                  </a:lnTo>
                  <a:lnTo>
                    <a:pt x="8" y="28"/>
                  </a:lnTo>
                  <a:lnTo>
                    <a:pt x="14" y="29"/>
                  </a:lnTo>
                  <a:lnTo>
                    <a:pt x="105" y="29"/>
                  </a:lnTo>
                  <a:lnTo>
                    <a:pt x="111" y="28"/>
                  </a:lnTo>
                  <a:lnTo>
                    <a:pt x="116" y="26"/>
                  </a:lnTo>
                  <a:lnTo>
                    <a:pt x="118" y="21"/>
                  </a:lnTo>
                  <a:lnTo>
                    <a:pt x="120" y="15"/>
                  </a:lnTo>
                  <a:lnTo>
                    <a:pt x="118" y="9"/>
                  </a:lnTo>
                  <a:lnTo>
                    <a:pt x="116" y="4"/>
                  </a:lnTo>
                  <a:lnTo>
                    <a:pt x="111" y="1"/>
                  </a:lnTo>
                  <a:lnTo>
                    <a:pt x="10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132">
              <a:extLst>
                <a:ext uri="{FF2B5EF4-FFF2-40B4-BE49-F238E27FC236}">
                  <a16:creationId xmlns="" xmlns:a16="http://schemas.microsoft.com/office/drawing/2014/main" id="{4A70EA04-8490-4665-9857-6ACD2BE561A6}"/>
                </a:ext>
              </a:extLst>
            </p:cNvPr>
            <p:cNvSpPr>
              <a:spLocks/>
            </p:cNvSpPr>
            <p:nvPr/>
          </p:nvSpPr>
          <p:spPr bwMode="auto">
            <a:xfrm>
              <a:off x="11166475" y="1084263"/>
              <a:ext cx="19050" cy="9525"/>
            </a:xfrm>
            <a:custGeom>
              <a:avLst/>
              <a:gdLst>
                <a:gd name="T0" fmla="*/ 45 w 61"/>
                <a:gd name="T1" fmla="*/ 0 h 30"/>
                <a:gd name="T2" fmla="*/ 16 w 61"/>
                <a:gd name="T3" fmla="*/ 0 h 30"/>
                <a:gd name="T4" fmla="*/ 10 w 61"/>
                <a:gd name="T5" fmla="*/ 1 h 30"/>
                <a:gd name="T6" fmla="*/ 5 w 61"/>
                <a:gd name="T7" fmla="*/ 5 h 30"/>
                <a:gd name="T8" fmla="*/ 1 w 61"/>
                <a:gd name="T9" fmla="*/ 8 h 30"/>
                <a:gd name="T10" fmla="*/ 0 w 61"/>
                <a:gd name="T11" fmla="*/ 14 h 30"/>
                <a:gd name="T12" fmla="*/ 1 w 61"/>
                <a:gd name="T13" fmla="*/ 21 h 30"/>
                <a:gd name="T14" fmla="*/ 5 w 61"/>
                <a:gd name="T15" fmla="*/ 25 h 30"/>
                <a:gd name="T16" fmla="*/ 10 w 61"/>
                <a:gd name="T17" fmla="*/ 29 h 30"/>
                <a:gd name="T18" fmla="*/ 16 w 61"/>
                <a:gd name="T19" fmla="*/ 30 h 30"/>
                <a:gd name="T20" fmla="*/ 45 w 61"/>
                <a:gd name="T21" fmla="*/ 30 h 30"/>
                <a:gd name="T22" fmla="*/ 51 w 61"/>
                <a:gd name="T23" fmla="*/ 29 h 30"/>
                <a:gd name="T24" fmla="*/ 56 w 61"/>
                <a:gd name="T25" fmla="*/ 25 h 30"/>
                <a:gd name="T26" fmla="*/ 60 w 61"/>
                <a:gd name="T27" fmla="*/ 21 h 30"/>
                <a:gd name="T28" fmla="*/ 61 w 61"/>
                <a:gd name="T29" fmla="*/ 14 h 30"/>
                <a:gd name="T30" fmla="*/ 60 w 61"/>
                <a:gd name="T31" fmla="*/ 8 h 30"/>
                <a:gd name="T32" fmla="*/ 56 w 61"/>
                <a:gd name="T33" fmla="*/ 5 h 30"/>
                <a:gd name="T34" fmla="*/ 51 w 61"/>
                <a:gd name="T35" fmla="*/ 1 h 30"/>
                <a:gd name="T36" fmla="*/ 45 w 61"/>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30">
                  <a:moveTo>
                    <a:pt x="45" y="0"/>
                  </a:moveTo>
                  <a:lnTo>
                    <a:pt x="16" y="0"/>
                  </a:lnTo>
                  <a:lnTo>
                    <a:pt x="10" y="1"/>
                  </a:lnTo>
                  <a:lnTo>
                    <a:pt x="5" y="5"/>
                  </a:lnTo>
                  <a:lnTo>
                    <a:pt x="1" y="8"/>
                  </a:lnTo>
                  <a:lnTo>
                    <a:pt x="0" y="14"/>
                  </a:lnTo>
                  <a:lnTo>
                    <a:pt x="1" y="21"/>
                  </a:lnTo>
                  <a:lnTo>
                    <a:pt x="5" y="25"/>
                  </a:lnTo>
                  <a:lnTo>
                    <a:pt x="10" y="29"/>
                  </a:lnTo>
                  <a:lnTo>
                    <a:pt x="16" y="30"/>
                  </a:lnTo>
                  <a:lnTo>
                    <a:pt x="45" y="30"/>
                  </a:lnTo>
                  <a:lnTo>
                    <a:pt x="51" y="29"/>
                  </a:lnTo>
                  <a:lnTo>
                    <a:pt x="56" y="25"/>
                  </a:lnTo>
                  <a:lnTo>
                    <a:pt x="60" y="21"/>
                  </a:lnTo>
                  <a:lnTo>
                    <a:pt x="61" y="14"/>
                  </a:lnTo>
                  <a:lnTo>
                    <a:pt x="60" y="8"/>
                  </a:lnTo>
                  <a:lnTo>
                    <a:pt x="56" y="5"/>
                  </a:lnTo>
                  <a:lnTo>
                    <a:pt x="51" y="1"/>
                  </a:lnTo>
                  <a:lnTo>
                    <a:pt x="4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133">
              <a:extLst>
                <a:ext uri="{FF2B5EF4-FFF2-40B4-BE49-F238E27FC236}">
                  <a16:creationId xmlns="" xmlns:a16="http://schemas.microsoft.com/office/drawing/2014/main" id="{B6E237D7-79FB-4028-8EDD-E83900546D1F}"/>
                </a:ext>
              </a:extLst>
            </p:cNvPr>
            <p:cNvSpPr>
              <a:spLocks/>
            </p:cNvSpPr>
            <p:nvPr/>
          </p:nvSpPr>
          <p:spPr bwMode="auto">
            <a:xfrm>
              <a:off x="11095028" y="877888"/>
              <a:ext cx="161925" cy="177800"/>
            </a:xfrm>
            <a:custGeom>
              <a:avLst/>
              <a:gdLst>
                <a:gd name="T0" fmla="*/ 242 w 511"/>
                <a:gd name="T1" fmla="*/ 1 h 556"/>
                <a:gd name="T2" fmla="*/ 217 w 511"/>
                <a:gd name="T3" fmla="*/ 3 h 556"/>
                <a:gd name="T4" fmla="*/ 192 w 511"/>
                <a:gd name="T5" fmla="*/ 8 h 556"/>
                <a:gd name="T6" fmla="*/ 168 w 511"/>
                <a:gd name="T7" fmla="*/ 15 h 556"/>
                <a:gd name="T8" fmla="*/ 134 w 511"/>
                <a:gd name="T9" fmla="*/ 31 h 556"/>
                <a:gd name="T10" fmla="*/ 93 w 511"/>
                <a:gd name="T11" fmla="*/ 58 h 556"/>
                <a:gd name="T12" fmla="*/ 59 w 511"/>
                <a:gd name="T13" fmla="*/ 94 h 556"/>
                <a:gd name="T14" fmla="*/ 31 w 511"/>
                <a:gd name="T15" fmla="*/ 134 h 556"/>
                <a:gd name="T16" fmla="*/ 15 w 511"/>
                <a:gd name="T17" fmla="*/ 168 h 556"/>
                <a:gd name="T18" fmla="*/ 8 w 511"/>
                <a:gd name="T19" fmla="*/ 191 h 556"/>
                <a:gd name="T20" fmla="*/ 3 w 511"/>
                <a:gd name="T21" fmla="*/ 217 h 556"/>
                <a:gd name="T22" fmla="*/ 0 w 511"/>
                <a:gd name="T23" fmla="*/ 243 h 556"/>
                <a:gd name="T24" fmla="*/ 0 w 511"/>
                <a:gd name="T25" fmla="*/ 277 h 556"/>
                <a:gd name="T26" fmla="*/ 8 w 511"/>
                <a:gd name="T27" fmla="*/ 317 h 556"/>
                <a:gd name="T28" fmla="*/ 20 w 511"/>
                <a:gd name="T29" fmla="*/ 355 h 556"/>
                <a:gd name="T30" fmla="*/ 39 w 511"/>
                <a:gd name="T31" fmla="*/ 392 h 556"/>
                <a:gd name="T32" fmla="*/ 63 w 511"/>
                <a:gd name="T33" fmla="*/ 423 h 556"/>
                <a:gd name="T34" fmla="*/ 91 w 511"/>
                <a:gd name="T35" fmla="*/ 451 h 556"/>
                <a:gd name="T36" fmla="*/ 124 w 511"/>
                <a:gd name="T37" fmla="*/ 475 h 556"/>
                <a:gd name="T38" fmla="*/ 160 w 511"/>
                <a:gd name="T39" fmla="*/ 493 h 556"/>
                <a:gd name="T40" fmla="*/ 180 w 511"/>
                <a:gd name="T41" fmla="*/ 542 h 556"/>
                <a:gd name="T42" fmla="*/ 185 w 511"/>
                <a:gd name="T43" fmla="*/ 552 h 556"/>
                <a:gd name="T44" fmla="*/ 196 w 511"/>
                <a:gd name="T45" fmla="*/ 556 h 556"/>
                <a:gd name="T46" fmla="*/ 322 w 511"/>
                <a:gd name="T47" fmla="*/ 555 h 556"/>
                <a:gd name="T48" fmla="*/ 330 w 511"/>
                <a:gd name="T49" fmla="*/ 547 h 556"/>
                <a:gd name="T50" fmla="*/ 331 w 511"/>
                <a:gd name="T51" fmla="*/ 500 h 556"/>
                <a:gd name="T52" fmla="*/ 369 w 511"/>
                <a:gd name="T53" fmla="*/ 484 h 556"/>
                <a:gd name="T54" fmla="*/ 405 w 511"/>
                <a:gd name="T55" fmla="*/ 464 h 556"/>
                <a:gd name="T56" fmla="*/ 435 w 511"/>
                <a:gd name="T57" fmla="*/ 438 h 556"/>
                <a:gd name="T58" fmla="*/ 461 w 511"/>
                <a:gd name="T59" fmla="*/ 407 h 556"/>
                <a:gd name="T60" fmla="*/ 483 w 511"/>
                <a:gd name="T61" fmla="*/ 373 h 556"/>
                <a:gd name="T62" fmla="*/ 499 w 511"/>
                <a:gd name="T63" fmla="*/ 337 h 556"/>
                <a:gd name="T64" fmla="*/ 508 w 511"/>
                <a:gd name="T65" fmla="*/ 298 h 556"/>
                <a:gd name="T66" fmla="*/ 511 w 511"/>
                <a:gd name="T67" fmla="*/ 256 h 556"/>
                <a:gd name="T68" fmla="*/ 510 w 511"/>
                <a:gd name="T69" fmla="*/ 229 h 556"/>
                <a:gd name="T70" fmla="*/ 506 w 511"/>
                <a:gd name="T71" fmla="*/ 205 h 556"/>
                <a:gd name="T72" fmla="*/ 500 w 511"/>
                <a:gd name="T73" fmla="*/ 179 h 556"/>
                <a:gd name="T74" fmla="*/ 491 w 511"/>
                <a:gd name="T75" fmla="*/ 156 h 556"/>
                <a:gd name="T76" fmla="*/ 468 w 511"/>
                <a:gd name="T77" fmla="*/ 113 h 556"/>
                <a:gd name="T78" fmla="*/ 436 w 511"/>
                <a:gd name="T79" fmla="*/ 75 h 556"/>
                <a:gd name="T80" fmla="*/ 399 w 511"/>
                <a:gd name="T81" fmla="*/ 44 h 556"/>
                <a:gd name="T82" fmla="*/ 355 w 511"/>
                <a:gd name="T83" fmla="*/ 20 h 556"/>
                <a:gd name="T84" fmla="*/ 331 w 511"/>
                <a:gd name="T85" fmla="*/ 12 h 556"/>
                <a:gd name="T86" fmla="*/ 307 w 511"/>
                <a:gd name="T87" fmla="*/ 6 h 556"/>
                <a:gd name="T88" fmla="*/ 281 w 511"/>
                <a:gd name="T89" fmla="*/ 1 h 556"/>
                <a:gd name="T90" fmla="*/ 256 w 511"/>
                <a:gd name="T9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1" h="556">
                  <a:moveTo>
                    <a:pt x="256" y="0"/>
                  </a:moveTo>
                  <a:lnTo>
                    <a:pt x="242" y="1"/>
                  </a:lnTo>
                  <a:lnTo>
                    <a:pt x="230" y="1"/>
                  </a:lnTo>
                  <a:lnTo>
                    <a:pt x="217" y="3"/>
                  </a:lnTo>
                  <a:lnTo>
                    <a:pt x="204" y="6"/>
                  </a:lnTo>
                  <a:lnTo>
                    <a:pt x="192" y="8"/>
                  </a:lnTo>
                  <a:lnTo>
                    <a:pt x="180" y="12"/>
                  </a:lnTo>
                  <a:lnTo>
                    <a:pt x="168" y="15"/>
                  </a:lnTo>
                  <a:lnTo>
                    <a:pt x="157" y="20"/>
                  </a:lnTo>
                  <a:lnTo>
                    <a:pt x="134" y="31"/>
                  </a:lnTo>
                  <a:lnTo>
                    <a:pt x="113" y="44"/>
                  </a:lnTo>
                  <a:lnTo>
                    <a:pt x="93" y="58"/>
                  </a:lnTo>
                  <a:lnTo>
                    <a:pt x="75" y="75"/>
                  </a:lnTo>
                  <a:lnTo>
                    <a:pt x="59" y="94"/>
                  </a:lnTo>
                  <a:lnTo>
                    <a:pt x="43" y="113"/>
                  </a:lnTo>
                  <a:lnTo>
                    <a:pt x="31" y="134"/>
                  </a:lnTo>
                  <a:lnTo>
                    <a:pt x="20" y="156"/>
                  </a:lnTo>
                  <a:lnTo>
                    <a:pt x="15" y="168"/>
                  </a:lnTo>
                  <a:lnTo>
                    <a:pt x="11" y="179"/>
                  </a:lnTo>
                  <a:lnTo>
                    <a:pt x="8" y="191"/>
                  </a:lnTo>
                  <a:lnTo>
                    <a:pt x="5" y="205"/>
                  </a:lnTo>
                  <a:lnTo>
                    <a:pt x="3" y="217"/>
                  </a:lnTo>
                  <a:lnTo>
                    <a:pt x="2" y="229"/>
                  </a:lnTo>
                  <a:lnTo>
                    <a:pt x="0" y="243"/>
                  </a:lnTo>
                  <a:lnTo>
                    <a:pt x="0" y="256"/>
                  </a:lnTo>
                  <a:lnTo>
                    <a:pt x="0" y="277"/>
                  </a:lnTo>
                  <a:lnTo>
                    <a:pt x="3" y="298"/>
                  </a:lnTo>
                  <a:lnTo>
                    <a:pt x="8" y="317"/>
                  </a:lnTo>
                  <a:lnTo>
                    <a:pt x="13" y="337"/>
                  </a:lnTo>
                  <a:lnTo>
                    <a:pt x="20" y="355"/>
                  </a:lnTo>
                  <a:lnTo>
                    <a:pt x="28" y="373"/>
                  </a:lnTo>
                  <a:lnTo>
                    <a:pt x="39" y="392"/>
                  </a:lnTo>
                  <a:lnTo>
                    <a:pt x="50" y="407"/>
                  </a:lnTo>
                  <a:lnTo>
                    <a:pt x="63" y="423"/>
                  </a:lnTo>
                  <a:lnTo>
                    <a:pt x="76" y="438"/>
                  </a:lnTo>
                  <a:lnTo>
                    <a:pt x="91" y="451"/>
                  </a:lnTo>
                  <a:lnTo>
                    <a:pt x="107" y="464"/>
                  </a:lnTo>
                  <a:lnTo>
                    <a:pt x="124" y="475"/>
                  </a:lnTo>
                  <a:lnTo>
                    <a:pt x="142" y="484"/>
                  </a:lnTo>
                  <a:lnTo>
                    <a:pt x="160" y="493"/>
                  </a:lnTo>
                  <a:lnTo>
                    <a:pt x="180" y="500"/>
                  </a:lnTo>
                  <a:lnTo>
                    <a:pt x="180" y="542"/>
                  </a:lnTo>
                  <a:lnTo>
                    <a:pt x="181" y="547"/>
                  </a:lnTo>
                  <a:lnTo>
                    <a:pt x="185" y="552"/>
                  </a:lnTo>
                  <a:lnTo>
                    <a:pt x="190" y="555"/>
                  </a:lnTo>
                  <a:lnTo>
                    <a:pt x="196" y="556"/>
                  </a:lnTo>
                  <a:lnTo>
                    <a:pt x="316" y="556"/>
                  </a:lnTo>
                  <a:lnTo>
                    <a:pt x="322" y="555"/>
                  </a:lnTo>
                  <a:lnTo>
                    <a:pt x="327" y="552"/>
                  </a:lnTo>
                  <a:lnTo>
                    <a:pt x="330" y="547"/>
                  </a:lnTo>
                  <a:lnTo>
                    <a:pt x="331" y="542"/>
                  </a:lnTo>
                  <a:lnTo>
                    <a:pt x="331" y="500"/>
                  </a:lnTo>
                  <a:lnTo>
                    <a:pt x="351" y="493"/>
                  </a:lnTo>
                  <a:lnTo>
                    <a:pt x="369" y="484"/>
                  </a:lnTo>
                  <a:lnTo>
                    <a:pt x="388" y="475"/>
                  </a:lnTo>
                  <a:lnTo>
                    <a:pt x="405" y="464"/>
                  </a:lnTo>
                  <a:lnTo>
                    <a:pt x="421" y="451"/>
                  </a:lnTo>
                  <a:lnTo>
                    <a:pt x="435" y="438"/>
                  </a:lnTo>
                  <a:lnTo>
                    <a:pt x="449" y="423"/>
                  </a:lnTo>
                  <a:lnTo>
                    <a:pt x="461" y="407"/>
                  </a:lnTo>
                  <a:lnTo>
                    <a:pt x="473" y="392"/>
                  </a:lnTo>
                  <a:lnTo>
                    <a:pt x="483" y="373"/>
                  </a:lnTo>
                  <a:lnTo>
                    <a:pt x="491" y="355"/>
                  </a:lnTo>
                  <a:lnTo>
                    <a:pt x="499" y="337"/>
                  </a:lnTo>
                  <a:lnTo>
                    <a:pt x="504" y="317"/>
                  </a:lnTo>
                  <a:lnTo>
                    <a:pt x="508" y="298"/>
                  </a:lnTo>
                  <a:lnTo>
                    <a:pt x="511" y="277"/>
                  </a:lnTo>
                  <a:lnTo>
                    <a:pt x="511" y="256"/>
                  </a:lnTo>
                  <a:lnTo>
                    <a:pt x="511" y="243"/>
                  </a:lnTo>
                  <a:lnTo>
                    <a:pt x="510" y="229"/>
                  </a:lnTo>
                  <a:lnTo>
                    <a:pt x="508" y="217"/>
                  </a:lnTo>
                  <a:lnTo>
                    <a:pt x="506" y="205"/>
                  </a:lnTo>
                  <a:lnTo>
                    <a:pt x="504" y="191"/>
                  </a:lnTo>
                  <a:lnTo>
                    <a:pt x="500" y="179"/>
                  </a:lnTo>
                  <a:lnTo>
                    <a:pt x="496" y="168"/>
                  </a:lnTo>
                  <a:lnTo>
                    <a:pt x="491" y="156"/>
                  </a:lnTo>
                  <a:lnTo>
                    <a:pt x="480" y="134"/>
                  </a:lnTo>
                  <a:lnTo>
                    <a:pt x="468" y="113"/>
                  </a:lnTo>
                  <a:lnTo>
                    <a:pt x="452" y="94"/>
                  </a:lnTo>
                  <a:lnTo>
                    <a:pt x="436" y="75"/>
                  </a:lnTo>
                  <a:lnTo>
                    <a:pt x="418" y="58"/>
                  </a:lnTo>
                  <a:lnTo>
                    <a:pt x="399" y="44"/>
                  </a:lnTo>
                  <a:lnTo>
                    <a:pt x="378" y="31"/>
                  </a:lnTo>
                  <a:lnTo>
                    <a:pt x="355" y="20"/>
                  </a:lnTo>
                  <a:lnTo>
                    <a:pt x="344" y="15"/>
                  </a:lnTo>
                  <a:lnTo>
                    <a:pt x="331" y="12"/>
                  </a:lnTo>
                  <a:lnTo>
                    <a:pt x="319" y="8"/>
                  </a:lnTo>
                  <a:lnTo>
                    <a:pt x="307" y="6"/>
                  </a:lnTo>
                  <a:lnTo>
                    <a:pt x="295" y="3"/>
                  </a:lnTo>
                  <a:lnTo>
                    <a:pt x="281" y="1"/>
                  </a:lnTo>
                  <a:lnTo>
                    <a:pt x="269" y="1"/>
                  </a:lnTo>
                  <a:lnTo>
                    <a:pt x="25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2134">
              <a:extLst>
                <a:ext uri="{FF2B5EF4-FFF2-40B4-BE49-F238E27FC236}">
                  <a16:creationId xmlns="" xmlns:a16="http://schemas.microsoft.com/office/drawing/2014/main" id="{2867825B-CF93-4DD9-B584-6E6652CB50D7}"/>
                </a:ext>
              </a:extLst>
            </p:cNvPr>
            <p:cNvSpPr>
              <a:spLocks/>
            </p:cNvSpPr>
            <p:nvPr/>
          </p:nvSpPr>
          <p:spPr bwMode="auto">
            <a:xfrm>
              <a:off x="11045825" y="949325"/>
              <a:ext cx="28575" cy="11113"/>
            </a:xfrm>
            <a:custGeom>
              <a:avLst/>
              <a:gdLst>
                <a:gd name="T0" fmla="*/ 76 w 90"/>
                <a:gd name="T1" fmla="*/ 0 h 31"/>
                <a:gd name="T2" fmla="*/ 16 w 90"/>
                <a:gd name="T3" fmla="*/ 0 h 31"/>
                <a:gd name="T4" fmla="*/ 10 w 90"/>
                <a:gd name="T5" fmla="*/ 2 h 31"/>
                <a:gd name="T6" fmla="*/ 5 w 90"/>
                <a:gd name="T7" fmla="*/ 5 h 31"/>
                <a:gd name="T8" fmla="*/ 1 w 90"/>
                <a:gd name="T9" fmla="*/ 10 h 31"/>
                <a:gd name="T10" fmla="*/ 0 w 90"/>
                <a:gd name="T11" fmla="*/ 15 h 31"/>
                <a:gd name="T12" fmla="*/ 1 w 90"/>
                <a:gd name="T13" fmla="*/ 21 h 31"/>
                <a:gd name="T14" fmla="*/ 5 w 90"/>
                <a:gd name="T15" fmla="*/ 26 h 31"/>
                <a:gd name="T16" fmla="*/ 10 w 90"/>
                <a:gd name="T17" fmla="*/ 30 h 31"/>
                <a:gd name="T18" fmla="*/ 16 w 90"/>
                <a:gd name="T19" fmla="*/ 31 h 31"/>
                <a:gd name="T20" fmla="*/ 76 w 90"/>
                <a:gd name="T21" fmla="*/ 31 h 31"/>
                <a:gd name="T22" fmla="*/ 82 w 90"/>
                <a:gd name="T23" fmla="*/ 30 h 31"/>
                <a:gd name="T24" fmla="*/ 87 w 90"/>
                <a:gd name="T25" fmla="*/ 26 h 31"/>
                <a:gd name="T26" fmla="*/ 89 w 90"/>
                <a:gd name="T27" fmla="*/ 21 h 31"/>
                <a:gd name="T28" fmla="*/ 90 w 90"/>
                <a:gd name="T29" fmla="*/ 15 h 31"/>
                <a:gd name="T30" fmla="*/ 89 w 90"/>
                <a:gd name="T31" fmla="*/ 10 h 31"/>
                <a:gd name="T32" fmla="*/ 87 w 90"/>
                <a:gd name="T33" fmla="*/ 5 h 31"/>
                <a:gd name="T34" fmla="*/ 82 w 90"/>
                <a:gd name="T35" fmla="*/ 2 h 31"/>
                <a:gd name="T36" fmla="*/ 76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6" y="0"/>
                  </a:moveTo>
                  <a:lnTo>
                    <a:pt x="16" y="0"/>
                  </a:lnTo>
                  <a:lnTo>
                    <a:pt x="10" y="2"/>
                  </a:lnTo>
                  <a:lnTo>
                    <a:pt x="5" y="5"/>
                  </a:lnTo>
                  <a:lnTo>
                    <a:pt x="1" y="10"/>
                  </a:lnTo>
                  <a:lnTo>
                    <a:pt x="0" y="15"/>
                  </a:lnTo>
                  <a:lnTo>
                    <a:pt x="1" y="21"/>
                  </a:lnTo>
                  <a:lnTo>
                    <a:pt x="5" y="26"/>
                  </a:lnTo>
                  <a:lnTo>
                    <a:pt x="10" y="30"/>
                  </a:lnTo>
                  <a:lnTo>
                    <a:pt x="16" y="31"/>
                  </a:lnTo>
                  <a:lnTo>
                    <a:pt x="76" y="31"/>
                  </a:lnTo>
                  <a:lnTo>
                    <a:pt x="82" y="30"/>
                  </a:lnTo>
                  <a:lnTo>
                    <a:pt x="87" y="26"/>
                  </a:lnTo>
                  <a:lnTo>
                    <a:pt x="89" y="21"/>
                  </a:lnTo>
                  <a:lnTo>
                    <a:pt x="90" y="15"/>
                  </a:lnTo>
                  <a:lnTo>
                    <a:pt x="89" y="10"/>
                  </a:lnTo>
                  <a:lnTo>
                    <a:pt x="87" y="5"/>
                  </a:lnTo>
                  <a:lnTo>
                    <a:pt x="82" y="2"/>
                  </a:lnTo>
                  <a:lnTo>
                    <a:pt x="7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2135">
              <a:extLst>
                <a:ext uri="{FF2B5EF4-FFF2-40B4-BE49-F238E27FC236}">
                  <a16:creationId xmlns="" xmlns:a16="http://schemas.microsoft.com/office/drawing/2014/main" id="{D35F8E8D-4C57-426E-AD69-94B212CF8806}"/>
                </a:ext>
              </a:extLst>
            </p:cNvPr>
            <p:cNvSpPr>
              <a:spLocks/>
            </p:cNvSpPr>
            <p:nvPr/>
          </p:nvSpPr>
          <p:spPr bwMode="auto">
            <a:xfrm>
              <a:off x="11074400" y="863600"/>
              <a:ext cx="34925" cy="34925"/>
            </a:xfrm>
            <a:custGeom>
              <a:avLst/>
              <a:gdLst>
                <a:gd name="T0" fmla="*/ 91 w 107"/>
                <a:gd name="T1" fmla="*/ 107 h 107"/>
                <a:gd name="T2" fmla="*/ 97 w 107"/>
                <a:gd name="T3" fmla="*/ 105 h 107"/>
                <a:gd name="T4" fmla="*/ 102 w 107"/>
                <a:gd name="T5" fmla="*/ 102 h 107"/>
                <a:gd name="T6" fmla="*/ 105 w 107"/>
                <a:gd name="T7" fmla="*/ 97 h 107"/>
                <a:gd name="T8" fmla="*/ 107 w 107"/>
                <a:gd name="T9" fmla="*/ 91 h 107"/>
                <a:gd name="T10" fmla="*/ 105 w 107"/>
                <a:gd name="T11" fmla="*/ 86 h 107"/>
                <a:gd name="T12" fmla="*/ 102 w 107"/>
                <a:gd name="T13" fmla="*/ 81 h 107"/>
                <a:gd name="T14" fmla="*/ 26 w 107"/>
                <a:gd name="T15" fmla="*/ 5 h 107"/>
                <a:gd name="T16" fmla="*/ 21 w 107"/>
                <a:gd name="T17" fmla="*/ 2 h 107"/>
                <a:gd name="T18" fmla="*/ 16 w 107"/>
                <a:gd name="T19" fmla="*/ 0 h 107"/>
                <a:gd name="T20" fmla="*/ 10 w 107"/>
                <a:gd name="T21" fmla="*/ 2 h 107"/>
                <a:gd name="T22" fmla="*/ 5 w 107"/>
                <a:gd name="T23" fmla="*/ 5 h 107"/>
                <a:gd name="T24" fmla="*/ 2 w 107"/>
                <a:gd name="T25" fmla="*/ 10 h 107"/>
                <a:gd name="T26" fmla="*/ 0 w 107"/>
                <a:gd name="T27" fmla="*/ 16 h 107"/>
                <a:gd name="T28" fmla="*/ 2 w 107"/>
                <a:gd name="T29" fmla="*/ 21 h 107"/>
                <a:gd name="T30" fmla="*/ 5 w 107"/>
                <a:gd name="T31" fmla="*/ 26 h 107"/>
                <a:gd name="T32" fmla="*/ 81 w 107"/>
                <a:gd name="T33" fmla="*/ 102 h 107"/>
                <a:gd name="T34" fmla="*/ 86 w 107"/>
                <a:gd name="T35" fmla="*/ 105 h 107"/>
                <a:gd name="T36" fmla="*/ 91 w 107"/>
                <a:gd name="T37"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7" h="107">
                  <a:moveTo>
                    <a:pt x="91" y="107"/>
                  </a:moveTo>
                  <a:lnTo>
                    <a:pt x="97" y="105"/>
                  </a:lnTo>
                  <a:lnTo>
                    <a:pt x="102" y="102"/>
                  </a:lnTo>
                  <a:lnTo>
                    <a:pt x="105" y="97"/>
                  </a:lnTo>
                  <a:lnTo>
                    <a:pt x="107" y="91"/>
                  </a:lnTo>
                  <a:lnTo>
                    <a:pt x="105" y="86"/>
                  </a:lnTo>
                  <a:lnTo>
                    <a:pt x="102" y="81"/>
                  </a:lnTo>
                  <a:lnTo>
                    <a:pt x="26" y="5"/>
                  </a:lnTo>
                  <a:lnTo>
                    <a:pt x="21" y="2"/>
                  </a:lnTo>
                  <a:lnTo>
                    <a:pt x="16" y="0"/>
                  </a:lnTo>
                  <a:lnTo>
                    <a:pt x="10" y="2"/>
                  </a:lnTo>
                  <a:lnTo>
                    <a:pt x="5" y="5"/>
                  </a:lnTo>
                  <a:lnTo>
                    <a:pt x="2" y="10"/>
                  </a:lnTo>
                  <a:lnTo>
                    <a:pt x="0" y="16"/>
                  </a:lnTo>
                  <a:lnTo>
                    <a:pt x="2" y="21"/>
                  </a:lnTo>
                  <a:lnTo>
                    <a:pt x="5" y="26"/>
                  </a:lnTo>
                  <a:lnTo>
                    <a:pt x="81" y="102"/>
                  </a:lnTo>
                  <a:lnTo>
                    <a:pt x="86" y="105"/>
                  </a:lnTo>
                  <a:lnTo>
                    <a:pt x="91"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136">
              <a:extLst>
                <a:ext uri="{FF2B5EF4-FFF2-40B4-BE49-F238E27FC236}">
                  <a16:creationId xmlns="" xmlns:a16="http://schemas.microsoft.com/office/drawing/2014/main" id="{29E8F291-2F37-4023-B1B2-59685DD91F56}"/>
                </a:ext>
              </a:extLst>
            </p:cNvPr>
            <p:cNvSpPr>
              <a:spLocks/>
            </p:cNvSpPr>
            <p:nvPr/>
          </p:nvSpPr>
          <p:spPr bwMode="auto">
            <a:xfrm>
              <a:off x="11171238" y="835025"/>
              <a:ext cx="9525" cy="28575"/>
            </a:xfrm>
            <a:custGeom>
              <a:avLst/>
              <a:gdLst>
                <a:gd name="T0" fmla="*/ 15 w 29"/>
                <a:gd name="T1" fmla="*/ 90 h 90"/>
                <a:gd name="T2" fmla="*/ 21 w 29"/>
                <a:gd name="T3" fmla="*/ 89 h 90"/>
                <a:gd name="T4" fmla="*/ 26 w 29"/>
                <a:gd name="T5" fmla="*/ 87 h 90"/>
                <a:gd name="T6" fmla="*/ 28 w 29"/>
                <a:gd name="T7" fmla="*/ 82 h 90"/>
                <a:gd name="T8" fmla="*/ 29 w 29"/>
                <a:gd name="T9" fmla="*/ 76 h 90"/>
                <a:gd name="T10" fmla="*/ 29 w 29"/>
                <a:gd name="T11" fmla="*/ 16 h 90"/>
                <a:gd name="T12" fmla="*/ 28 w 29"/>
                <a:gd name="T13" fmla="*/ 10 h 90"/>
                <a:gd name="T14" fmla="*/ 26 w 29"/>
                <a:gd name="T15" fmla="*/ 5 h 90"/>
                <a:gd name="T16" fmla="*/ 21 w 29"/>
                <a:gd name="T17" fmla="*/ 1 h 90"/>
                <a:gd name="T18" fmla="*/ 15 w 29"/>
                <a:gd name="T19" fmla="*/ 0 h 90"/>
                <a:gd name="T20" fmla="*/ 9 w 29"/>
                <a:gd name="T21" fmla="*/ 1 h 90"/>
                <a:gd name="T22" fmla="*/ 4 w 29"/>
                <a:gd name="T23" fmla="*/ 5 h 90"/>
                <a:gd name="T24" fmla="*/ 1 w 29"/>
                <a:gd name="T25" fmla="*/ 10 h 90"/>
                <a:gd name="T26" fmla="*/ 0 w 29"/>
                <a:gd name="T27" fmla="*/ 16 h 90"/>
                <a:gd name="T28" fmla="*/ 0 w 29"/>
                <a:gd name="T29" fmla="*/ 76 h 90"/>
                <a:gd name="T30" fmla="*/ 1 w 29"/>
                <a:gd name="T31" fmla="*/ 82 h 90"/>
                <a:gd name="T32" fmla="*/ 4 w 29"/>
                <a:gd name="T33" fmla="*/ 87 h 90"/>
                <a:gd name="T34" fmla="*/ 9 w 29"/>
                <a:gd name="T35" fmla="*/ 89 h 90"/>
                <a:gd name="T36" fmla="*/ 15 w 29"/>
                <a:gd name="T3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90">
                  <a:moveTo>
                    <a:pt x="15" y="90"/>
                  </a:moveTo>
                  <a:lnTo>
                    <a:pt x="21" y="89"/>
                  </a:lnTo>
                  <a:lnTo>
                    <a:pt x="26" y="87"/>
                  </a:lnTo>
                  <a:lnTo>
                    <a:pt x="28" y="82"/>
                  </a:lnTo>
                  <a:lnTo>
                    <a:pt x="29" y="76"/>
                  </a:lnTo>
                  <a:lnTo>
                    <a:pt x="29" y="16"/>
                  </a:lnTo>
                  <a:lnTo>
                    <a:pt x="28" y="10"/>
                  </a:lnTo>
                  <a:lnTo>
                    <a:pt x="26" y="5"/>
                  </a:lnTo>
                  <a:lnTo>
                    <a:pt x="21" y="1"/>
                  </a:lnTo>
                  <a:lnTo>
                    <a:pt x="15" y="0"/>
                  </a:lnTo>
                  <a:lnTo>
                    <a:pt x="9" y="1"/>
                  </a:lnTo>
                  <a:lnTo>
                    <a:pt x="4" y="5"/>
                  </a:lnTo>
                  <a:lnTo>
                    <a:pt x="1" y="10"/>
                  </a:lnTo>
                  <a:lnTo>
                    <a:pt x="0" y="16"/>
                  </a:lnTo>
                  <a:lnTo>
                    <a:pt x="0" y="76"/>
                  </a:lnTo>
                  <a:lnTo>
                    <a:pt x="1" y="82"/>
                  </a:lnTo>
                  <a:lnTo>
                    <a:pt x="4" y="87"/>
                  </a:lnTo>
                  <a:lnTo>
                    <a:pt x="9" y="89"/>
                  </a:lnTo>
                  <a:lnTo>
                    <a:pt x="15" y="9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37">
              <a:extLst>
                <a:ext uri="{FF2B5EF4-FFF2-40B4-BE49-F238E27FC236}">
                  <a16:creationId xmlns="" xmlns:a16="http://schemas.microsoft.com/office/drawing/2014/main" id="{F2EAF5E3-DF68-43DE-B706-00A037806287}"/>
                </a:ext>
              </a:extLst>
            </p:cNvPr>
            <p:cNvSpPr>
              <a:spLocks/>
            </p:cNvSpPr>
            <p:nvPr/>
          </p:nvSpPr>
          <p:spPr bwMode="auto">
            <a:xfrm>
              <a:off x="11242675" y="863600"/>
              <a:ext cx="33338" cy="34925"/>
            </a:xfrm>
            <a:custGeom>
              <a:avLst/>
              <a:gdLst>
                <a:gd name="T0" fmla="*/ 101 w 106"/>
                <a:gd name="T1" fmla="*/ 5 h 107"/>
                <a:gd name="T2" fmla="*/ 96 w 106"/>
                <a:gd name="T3" fmla="*/ 2 h 107"/>
                <a:gd name="T4" fmla="*/ 90 w 106"/>
                <a:gd name="T5" fmla="*/ 0 h 107"/>
                <a:gd name="T6" fmla="*/ 85 w 106"/>
                <a:gd name="T7" fmla="*/ 2 h 107"/>
                <a:gd name="T8" fmla="*/ 80 w 106"/>
                <a:gd name="T9" fmla="*/ 5 h 107"/>
                <a:gd name="T10" fmla="*/ 5 w 106"/>
                <a:gd name="T11" fmla="*/ 80 h 107"/>
                <a:gd name="T12" fmla="*/ 1 w 106"/>
                <a:gd name="T13" fmla="*/ 86 h 107"/>
                <a:gd name="T14" fmla="*/ 0 w 106"/>
                <a:gd name="T15" fmla="*/ 91 h 107"/>
                <a:gd name="T16" fmla="*/ 1 w 106"/>
                <a:gd name="T17" fmla="*/ 97 h 107"/>
                <a:gd name="T18" fmla="*/ 5 w 106"/>
                <a:gd name="T19" fmla="*/ 102 h 107"/>
                <a:gd name="T20" fmla="*/ 10 w 106"/>
                <a:gd name="T21" fmla="*/ 105 h 107"/>
                <a:gd name="T22" fmla="*/ 16 w 106"/>
                <a:gd name="T23" fmla="*/ 107 h 107"/>
                <a:gd name="T24" fmla="*/ 21 w 106"/>
                <a:gd name="T25" fmla="*/ 105 h 107"/>
                <a:gd name="T26" fmla="*/ 25 w 106"/>
                <a:gd name="T27" fmla="*/ 102 h 107"/>
                <a:gd name="T28" fmla="*/ 101 w 106"/>
                <a:gd name="T29" fmla="*/ 26 h 107"/>
                <a:gd name="T30" fmla="*/ 105 w 106"/>
                <a:gd name="T31" fmla="*/ 21 h 107"/>
                <a:gd name="T32" fmla="*/ 106 w 106"/>
                <a:gd name="T33" fmla="*/ 16 h 107"/>
                <a:gd name="T34" fmla="*/ 105 w 106"/>
                <a:gd name="T35" fmla="*/ 10 h 107"/>
                <a:gd name="T36" fmla="*/ 101 w 106"/>
                <a:gd name="T37" fmla="*/ 5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107">
                  <a:moveTo>
                    <a:pt x="101" y="5"/>
                  </a:moveTo>
                  <a:lnTo>
                    <a:pt x="96" y="2"/>
                  </a:lnTo>
                  <a:lnTo>
                    <a:pt x="90" y="0"/>
                  </a:lnTo>
                  <a:lnTo>
                    <a:pt x="85" y="2"/>
                  </a:lnTo>
                  <a:lnTo>
                    <a:pt x="80" y="5"/>
                  </a:lnTo>
                  <a:lnTo>
                    <a:pt x="5" y="80"/>
                  </a:lnTo>
                  <a:lnTo>
                    <a:pt x="1" y="86"/>
                  </a:lnTo>
                  <a:lnTo>
                    <a:pt x="0" y="91"/>
                  </a:lnTo>
                  <a:lnTo>
                    <a:pt x="1" y="97"/>
                  </a:lnTo>
                  <a:lnTo>
                    <a:pt x="5" y="102"/>
                  </a:lnTo>
                  <a:lnTo>
                    <a:pt x="10" y="105"/>
                  </a:lnTo>
                  <a:lnTo>
                    <a:pt x="16" y="107"/>
                  </a:lnTo>
                  <a:lnTo>
                    <a:pt x="21" y="105"/>
                  </a:lnTo>
                  <a:lnTo>
                    <a:pt x="25" y="102"/>
                  </a:lnTo>
                  <a:lnTo>
                    <a:pt x="101" y="26"/>
                  </a:lnTo>
                  <a:lnTo>
                    <a:pt x="105" y="21"/>
                  </a:lnTo>
                  <a:lnTo>
                    <a:pt x="106" y="16"/>
                  </a:lnTo>
                  <a:lnTo>
                    <a:pt x="105" y="10"/>
                  </a:lnTo>
                  <a:lnTo>
                    <a:pt x="101" y="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138">
              <a:extLst>
                <a:ext uri="{FF2B5EF4-FFF2-40B4-BE49-F238E27FC236}">
                  <a16:creationId xmlns="" xmlns:a16="http://schemas.microsoft.com/office/drawing/2014/main" id="{465A9606-3593-4F02-A33A-594CC09215B0}"/>
                </a:ext>
              </a:extLst>
            </p:cNvPr>
            <p:cNvSpPr>
              <a:spLocks/>
            </p:cNvSpPr>
            <p:nvPr/>
          </p:nvSpPr>
          <p:spPr bwMode="auto">
            <a:xfrm>
              <a:off x="11276013" y="949325"/>
              <a:ext cx="28575" cy="11113"/>
            </a:xfrm>
            <a:custGeom>
              <a:avLst/>
              <a:gdLst>
                <a:gd name="T0" fmla="*/ 75 w 90"/>
                <a:gd name="T1" fmla="*/ 0 h 31"/>
                <a:gd name="T2" fmla="*/ 15 w 90"/>
                <a:gd name="T3" fmla="*/ 0 h 31"/>
                <a:gd name="T4" fmla="*/ 9 w 90"/>
                <a:gd name="T5" fmla="*/ 2 h 31"/>
                <a:gd name="T6" fmla="*/ 4 w 90"/>
                <a:gd name="T7" fmla="*/ 5 h 31"/>
                <a:gd name="T8" fmla="*/ 1 w 90"/>
                <a:gd name="T9" fmla="*/ 10 h 31"/>
                <a:gd name="T10" fmla="*/ 0 w 90"/>
                <a:gd name="T11" fmla="*/ 15 h 31"/>
                <a:gd name="T12" fmla="*/ 1 w 90"/>
                <a:gd name="T13" fmla="*/ 21 h 31"/>
                <a:gd name="T14" fmla="*/ 4 w 90"/>
                <a:gd name="T15" fmla="*/ 26 h 31"/>
                <a:gd name="T16" fmla="*/ 9 w 90"/>
                <a:gd name="T17" fmla="*/ 30 h 31"/>
                <a:gd name="T18" fmla="*/ 15 w 90"/>
                <a:gd name="T19" fmla="*/ 31 h 31"/>
                <a:gd name="T20" fmla="*/ 75 w 90"/>
                <a:gd name="T21" fmla="*/ 31 h 31"/>
                <a:gd name="T22" fmla="*/ 81 w 90"/>
                <a:gd name="T23" fmla="*/ 30 h 31"/>
                <a:gd name="T24" fmla="*/ 86 w 90"/>
                <a:gd name="T25" fmla="*/ 26 h 31"/>
                <a:gd name="T26" fmla="*/ 89 w 90"/>
                <a:gd name="T27" fmla="*/ 21 h 31"/>
                <a:gd name="T28" fmla="*/ 90 w 90"/>
                <a:gd name="T29" fmla="*/ 15 h 31"/>
                <a:gd name="T30" fmla="*/ 89 w 90"/>
                <a:gd name="T31" fmla="*/ 10 h 31"/>
                <a:gd name="T32" fmla="*/ 86 w 90"/>
                <a:gd name="T33" fmla="*/ 5 h 31"/>
                <a:gd name="T34" fmla="*/ 81 w 90"/>
                <a:gd name="T35" fmla="*/ 2 h 31"/>
                <a:gd name="T36" fmla="*/ 75 w 90"/>
                <a:gd name="T3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31">
                  <a:moveTo>
                    <a:pt x="75" y="0"/>
                  </a:moveTo>
                  <a:lnTo>
                    <a:pt x="15" y="0"/>
                  </a:lnTo>
                  <a:lnTo>
                    <a:pt x="9" y="2"/>
                  </a:lnTo>
                  <a:lnTo>
                    <a:pt x="4" y="5"/>
                  </a:lnTo>
                  <a:lnTo>
                    <a:pt x="1" y="10"/>
                  </a:lnTo>
                  <a:lnTo>
                    <a:pt x="0" y="15"/>
                  </a:lnTo>
                  <a:lnTo>
                    <a:pt x="1" y="21"/>
                  </a:lnTo>
                  <a:lnTo>
                    <a:pt x="4" y="26"/>
                  </a:lnTo>
                  <a:lnTo>
                    <a:pt x="9" y="30"/>
                  </a:lnTo>
                  <a:lnTo>
                    <a:pt x="15" y="31"/>
                  </a:lnTo>
                  <a:lnTo>
                    <a:pt x="75" y="31"/>
                  </a:lnTo>
                  <a:lnTo>
                    <a:pt x="81" y="30"/>
                  </a:lnTo>
                  <a:lnTo>
                    <a:pt x="86" y="26"/>
                  </a:lnTo>
                  <a:lnTo>
                    <a:pt x="89" y="21"/>
                  </a:lnTo>
                  <a:lnTo>
                    <a:pt x="90" y="15"/>
                  </a:lnTo>
                  <a:lnTo>
                    <a:pt x="89" y="10"/>
                  </a:lnTo>
                  <a:lnTo>
                    <a:pt x="86" y="5"/>
                  </a:lnTo>
                  <a:lnTo>
                    <a:pt x="81" y="2"/>
                  </a:lnTo>
                  <a:lnTo>
                    <a:pt x="75"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 name="Object 1"/>
          <p:cNvGraphicFramePr>
            <a:graphicFrameLocks noChangeAspect="1"/>
          </p:cNvGraphicFramePr>
          <p:nvPr>
            <p:extLst>
              <p:ext uri="{D42A27DB-BD31-4B8C-83A1-F6EECF244321}">
                <p14:modId xmlns:p14="http://schemas.microsoft.com/office/powerpoint/2010/main" xmlns="" val="1999020467"/>
              </p:ext>
            </p:extLst>
          </p:nvPr>
        </p:nvGraphicFramePr>
        <p:xfrm>
          <a:off x="1588" y="5155678"/>
          <a:ext cx="9142412" cy="1682750"/>
        </p:xfrm>
        <a:graphic>
          <a:graphicData uri="http://schemas.openxmlformats.org/presentationml/2006/ole">
            <p:oleObj spid="_x0000_s51205" name="CorelDRAW" r:id="rId4" imgW="9142645" imgH="1682529" progId="">
              <p:embed/>
            </p:oleObj>
          </a:graphicData>
        </a:graphic>
      </p:graphicFrame>
      <p:sp>
        <p:nvSpPr>
          <p:cNvPr id="28" name="Rectangle 27"/>
          <p:cNvSpPr/>
          <p:nvPr/>
        </p:nvSpPr>
        <p:spPr>
          <a:xfrm>
            <a:off x="1276350" y="2514600"/>
            <a:ext cx="6705600" cy="2114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smtClean="0">
                <a:solidFill>
                  <a:schemeClr val="tx1"/>
                </a:solidFill>
              </a:rPr>
              <a:t>Plot in Figure 1 is to measure distribution of final exam score in each semester of all courses in each department. </a:t>
            </a:r>
            <a:r>
              <a:rPr lang="id-ID" dirty="0" smtClean="0">
                <a:solidFill>
                  <a:schemeClr val="tx1"/>
                </a:solidFill>
              </a:rPr>
              <a:t>Plot </a:t>
            </a:r>
            <a:r>
              <a:rPr lang="en-US" dirty="0" smtClean="0">
                <a:solidFill>
                  <a:schemeClr val="tx1"/>
                </a:solidFill>
              </a:rPr>
              <a:t>at Figure </a:t>
            </a:r>
            <a:r>
              <a:rPr lang="id-ID" dirty="0" smtClean="0">
                <a:solidFill>
                  <a:schemeClr val="tx1"/>
                </a:solidFill>
              </a:rPr>
              <a:t>1 </a:t>
            </a:r>
            <a:r>
              <a:rPr lang="en-US" dirty="0" smtClean="0">
                <a:solidFill>
                  <a:schemeClr val="tx1"/>
                </a:solidFill>
              </a:rPr>
              <a:t>shows distribution of exam score of all samples of all courses in each department. </a:t>
            </a:r>
            <a:r>
              <a:rPr lang="id-ID" dirty="0" smtClean="0">
                <a:solidFill>
                  <a:schemeClr val="tx1"/>
                </a:solidFill>
              </a:rPr>
              <a:t>BIOL and SATS have 32 and 29 core courses, respectively.</a:t>
            </a:r>
            <a:endParaRPr lang="en-US" dirty="0" smtClean="0">
              <a:solidFill>
                <a:schemeClr val="tx1"/>
              </a:solidFill>
            </a:endParaRPr>
          </a:p>
          <a:p>
            <a:pPr lvl="0"/>
            <a:r>
              <a:rPr lang="en-US" dirty="0" smtClean="0">
                <a:solidFill>
                  <a:schemeClr val="tx1"/>
                </a:solidFill>
              </a:rPr>
              <a:t>Exam score of biology is 75% above cutting point of 30 to get minimum D. Meanwhile exam score of statistics  are 50% above 30 point of minimum score. Exam score of biology students are slightly higher than statistics students. </a:t>
            </a:r>
          </a:p>
          <a:p>
            <a:pPr lvl="0"/>
            <a:r>
              <a:rPr lang="en-US" dirty="0" smtClean="0">
                <a:solidFill>
                  <a:schemeClr val="tx1"/>
                </a:solidFill>
              </a:rPr>
              <a:t>Distribution of exam score between departments are </a:t>
            </a:r>
            <a:r>
              <a:rPr lang="en-US" dirty="0" err="1" smtClean="0">
                <a:solidFill>
                  <a:schemeClr val="tx1"/>
                </a:solidFill>
              </a:rPr>
              <a:t>heterogenous</a:t>
            </a:r>
            <a:r>
              <a:rPr lang="en-US" dirty="0" smtClean="0">
                <a:solidFill>
                  <a:schemeClr val="tx1"/>
                </a:solidFill>
              </a:rPr>
              <a:t>. Variation of scores in statistics are higher than biology. </a:t>
            </a:r>
          </a:p>
          <a:p>
            <a:pPr algn="ctr"/>
            <a:endParaRPr lang="en-US" dirty="0">
              <a:solidFill>
                <a:schemeClr val="tx1"/>
              </a:solidFill>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Exam score pattern of distance learning students who do not attend tutorial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028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1_Office Theme">
  <a:themeElements>
    <a:clrScheme name="Custom 117">
      <a:dk1>
        <a:sysClr val="windowText" lastClr="000000"/>
      </a:dk1>
      <a:lt1>
        <a:sysClr val="window" lastClr="FFFFFF"/>
      </a:lt1>
      <a:dk2>
        <a:srgbClr val="3F3F3F"/>
      </a:dk2>
      <a:lt2>
        <a:srgbClr val="E7E6E6"/>
      </a:lt2>
      <a:accent1>
        <a:srgbClr val="11545D"/>
      </a:accent1>
      <a:accent2>
        <a:srgbClr val="FE5E55"/>
      </a:accent2>
      <a:accent3>
        <a:srgbClr val="FED424"/>
      </a:accent3>
      <a:accent4>
        <a:srgbClr val="98EAE7"/>
      </a:accent4>
      <a:accent5>
        <a:srgbClr val="11545D"/>
      </a:accent5>
      <a:accent6>
        <a:srgbClr val="FE5E55"/>
      </a:accent6>
      <a:hlink>
        <a:srgbClr val="0563C1"/>
      </a:hlink>
      <a:folHlink>
        <a:srgbClr val="954F72"/>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734</TotalTime>
  <Words>1127</Words>
  <Application>Microsoft Office PowerPoint</Application>
  <PresentationFormat>On-screen Show (4:3)</PresentationFormat>
  <Paragraphs>191</Paragraphs>
  <Slides>14</Slides>
  <Notes>12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1_Office Theme</vt:lpstr>
      <vt:lpstr>Office Theme</vt:lpstr>
      <vt:lpstr>CorelDRAW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user</cp:lastModifiedBy>
  <cp:revision>50</cp:revision>
  <dcterms:created xsi:type="dcterms:W3CDTF">2019-09-25T14:05:45Z</dcterms:created>
  <dcterms:modified xsi:type="dcterms:W3CDTF">2019-10-14T04:12:37Z</dcterms:modified>
</cp:coreProperties>
</file>