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75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8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80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E1771-A7B1-4A91-958F-4C50DD45F4D7}" type="datetimeFigureOut">
              <a:rPr lang="en-PH" smtClean="0"/>
              <a:t>10/14/2019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B96F3-AB3B-4A44-870F-2FBB5484A87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5773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B96F3-AB3B-4A44-870F-2FBB5484A874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167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B96F3-AB3B-4A44-870F-2FBB5484A874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02323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B96F3-AB3B-4A44-870F-2FBB5484A874}" type="slidenum">
              <a:rPr lang="en-PH" smtClean="0"/>
              <a:t>16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167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1318" y="3048000"/>
            <a:ext cx="7476564" cy="838200"/>
          </a:xfrm>
        </p:spPr>
        <p:txBody>
          <a:bodyPr>
            <a:normAutofit/>
          </a:bodyPr>
          <a:lstStyle>
            <a:lvl1pPr>
              <a:defRPr sz="4800">
                <a:gradFill flip="none" rotWithShape="1">
                  <a:gsLst>
                    <a:gs pos="0">
                      <a:srgbClr val="3B8686">
                        <a:shade val="30000"/>
                        <a:satMod val="115000"/>
                      </a:srgbClr>
                    </a:gs>
                    <a:gs pos="50000">
                      <a:srgbClr val="3B8686">
                        <a:shade val="67500"/>
                        <a:satMod val="115000"/>
                      </a:srgbClr>
                    </a:gs>
                    <a:gs pos="100000">
                      <a:srgbClr val="3B868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467600" cy="990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19050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867400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877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877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893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89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2855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49593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81200"/>
            <a:ext cx="2855913" cy="4144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1"/>
            <a:ext cx="5486400" cy="3889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960658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65" y="1524000"/>
            <a:ext cx="836407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Verdana" pitchFamily="34" charset="0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B868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B868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B868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B868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B868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google.com/" TargetMode="External"/><Relationship Id="rId2" Type="http://schemas.openxmlformats.org/officeDocument/2006/relationships/hyperlink" Target="http://accounts.googl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ntl/en-GB/forms/about/" TargetMode="External"/><Relationship Id="rId2" Type="http://schemas.openxmlformats.org/officeDocument/2006/relationships/hyperlink" Target="http://accounts.googl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sites.google.com/a/knou.ac.kr/lib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02404" y="2209800"/>
            <a:ext cx="8436796" cy="1676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1" kern="1200">
                <a:gradFill flip="none" rotWithShape="1">
                  <a:gsLst>
                    <a:gs pos="0">
                      <a:srgbClr val="3B8686">
                        <a:shade val="30000"/>
                        <a:satMod val="115000"/>
                      </a:srgbClr>
                    </a:gs>
                    <a:gs pos="50000">
                      <a:srgbClr val="3B8686">
                        <a:shade val="67500"/>
                        <a:satMod val="115000"/>
                      </a:srgbClr>
                    </a:gs>
                    <a:gs pos="100000">
                      <a:srgbClr val="3B868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Arial Black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pPr algn="ctr"/>
            <a:r>
              <a:rPr lang="en-US" altLang="ko-KR" sz="2800" dirty="0">
                <a:latin typeface="Arial" pitchFamily="34" charset="0"/>
                <a:ea typeface="HY견고딕" pitchFamily="18" charset="-127"/>
              </a:rPr>
              <a:t>Achievement and Limitation of </a:t>
            </a:r>
            <a:r>
              <a:rPr lang="en-US" altLang="ko-KR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HY견고딕" pitchFamily="18" charset="-127"/>
              </a:rPr>
              <a:t>Online Library Instruction</a:t>
            </a:r>
            <a:r>
              <a:rPr lang="en-US" altLang="ko-KR" sz="2800" dirty="0">
                <a:latin typeface="Arial" pitchFamily="34" charset="0"/>
                <a:ea typeface="HY견고딕" pitchFamily="18" charset="-127"/>
              </a:rPr>
              <a:t> in Distance University Using </a:t>
            </a:r>
            <a:r>
              <a:rPr lang="en-US" altLang="ko-KR" sz="2800" dirty="0">
                <a:solidFill>
                  <a:srgbClr val="FF0000"/>
                </a:solidFill>
                <a:latin typeface="Arial" pitchFamily="34" charset="0"/>
                <a:ea typeface="HY견고딕" pitchFamily="18" charset="-127"/>
              </a:rPr>
              <a:t>Google Web Applications</a:t>
            </a:r>
            <a:endParaRPr lang="ko-KR" altLang="en-US" sz="2800" dirty="0">
              <a:solidFill>
                <a:srgbClr val="FF0000"/>
              </a:solidFill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8291" y="4114800"/>
            <a:ext cx="6934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1" kern="1200">
                <a:gradFill flip="none" rotWithShape="1">
                  <a:gsLst>
                    <a:gs pos="0">
                      <a:srgbClr val="3B8686">
                        <a:shade val="30000"/>
                        <a:satMod val="115000"/>
                      </a:srgbClr>
                    </a:gs>
                    <a:gs pos="50000">
                      <a:srgbClr val="3B8686">
                        <a:shade val="67500"/>
                        <a:satMod val="115000"/>
                      </a:srgbClr>
                    </a:gs>
                    <a:gs pos="100000">
                      <a:srgbClr val="3B868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Arial Black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pPr algn="ctr"/>
            <a:r>
              <a:rPr lang="en-PH" sz="2200" b="0" dirty="0">
                <a:latin typeface="Arial" pitchFamily="34" charset="0"/>
                <a:ea typeface="HY견고딕" pitchFamily="18" charset="-127"/>
              </a:rPr>
              <a:t>Library of Korea National Open University</a:t>
            </a:r>
          </a:p>
          <a:p>
            <a:pPr algn="ctr"/>
            <a:r>
              <a:rPr lang="en-PH" sz="2200" b="0" dirty="0">
                <a:latin typeface="Arial" pitchFamily="34" charset="0"/>
                <a:ea typeface="HY견고딕" pitchFamily="18" charset="-127"/>
              </a:rPr>
              <a:t>coolarmani@knou.ac.kr</a:t>
            </a:r>
          </a:p>
        </p:txBody>
      </p:sp>
    </p:spTree>
    <p:extLst>
      <p:ext uri="{BB962C8B-B14F-4D97-AF65-F5344CB8AC3E}">
        <p14:creationId xmlns:p14="http://schemas.microsoft.com/office/powerpoint/2010/main" val="3473445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60658" cy="838200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Arial" pitchFamily="34" charset="0"/>
              </a:rPr>
              <a:t>Processing of Online library instruction</a:t>
            </a:r>
            <a:endParaRPr lang="en-PH" sz="2800" dirty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536" y="1752600"/>
            <a:ext cx="774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2. Creating Web Page for Online library instruction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286000"/>
            <a:ext cx="83904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Live Streaming Section</a:t>
            </a: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: Streams library instructions video to users</a:t>
            </a:r>
            <a:endParaRPr lang="ko-KR" altLang="en-US" sz="20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58220"/>
            <a:ext cx="754792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736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60658" cy="838200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Arial" pitchFamily="34" charset="0"/>
              </a:rPr>
              <a:t>Processing of Online library instruction</a:t>
            </a:r>
            <a:endParaRPr lang="en-PH" sz="2800" dirty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536" y="1752600"/>
            <a:ext cx="774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2. Creating Web Page for Online library instruction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860" y="2286000"/>
            <a:ext cx="840314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Real-time Conversation Section</a:t>
            </a: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: Allows users to ask and answer questions in real-time during the instruction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7396"/>
            <a:ext cx="6400800" cy="321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874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60658" cy="838200"/>
          </a:xfrm>
        </p:spPr>
        <p:txBody>
          <a:bodyPr>
            <a:normAutofit/>
          </a:bodyPr>
          <a:lstStyle/>
          <a:p>
            <a:r>
              <a:rPr lang="en-PH" sz="2200" dirty="0">
                <a:latin typeface="Arial" pitchFamily="34" charset="0"/>
              </a:rPr>
              <a:t>Results of providing online library instruction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3008" y="1372816"/>
            <a:ext cx="7217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1) Currents status of conducting </a:t>
            </a:r>
            <a:r>
              <a:rPr lang="en-US" altLang="ko-KR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online library instruction</a:t>
            </a:r>
            <a:endParaRPr lang="ko-KR" alt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79772"/>
              </p:ext>
            </p:extLst>
          </p:nvPr>
        </p:nvGraphicFramePr>
        <p:xfrm>
          <a:off x="381000" y="1914045"/>
          <a:ext cx="8136905" cy="2051059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435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9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9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0" spc="0" dirty="0">
                          <a:effectLst/>
                          <a:latin typeface="+mn-ea"/>
                          <a:ea typeface="+mn-ea"/>
                        </a:rPr>
                        <a:t>Classification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0" spc="0" dirty="0">
                          <a:effectLst/>
                          <a:latin typeface="+mn-ea"/>
                          <a:ea typeface="+mn-ea"/>
                        </a:rPr>
                        <a:t>Number of time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0" spc="0" dirty="0">
                          <a:effectLst/>
                          <a:latin typeface="+mn-ea"/>
                          <a:ea typeface="+mn-ea"/>
                        </a:rPr>
                        <a:t>Participants in Online library user’s education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0" spc="0" dirty="0">
                          <a:effectLst/>
                          <a:latin typeface="+mn-ea"/>
                          <a:ea typeface="+mn-ea"/>
                        </a:rPr>
                        <a:t>Average number of participants Per session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0" spc="0" dirty="0">
                          <a:effectLst/>
                          <a:latin typeface="+mn-ea"/>
                          <a:ea typeface="+mn-ea"/>
                        </a:rPr>
                        <a:t>Year-on-year growth rate of average participants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2017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2,727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682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11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2018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2,949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737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8.1%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8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lang="en-US" sz="1000" kern="0" spc="0" baseline="3000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st</a:t>
                      </a: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Semester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2019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6,437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1,609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118.3%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5016" y="4243844"/>
            <a:ext cx="7970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2) Currents status of conducting face-to-face library instruction</a:t>
            </a:r>
            <a:r>
              <a:rPr lang="ko-KR" altLang="en-US" sz="2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187349"/>
              </p:ext>
            </p:extLst>
          </p:nvPr>
        </p:nvGraphicFramePr>
        <p:xfrm>
          <a:off x="439304" y="4712608"/>
          <a:ext cx="8078600" cy="1916792"/>
        </p:xfrm>
        <a:graphic>
          <a:graphicData uri="http://schemas.openxmlformats.org/drawingml/2006/table">
            <a:tbl>
              <a:tblPr/>
              <a:tblGrid>
                <a:gridCol w="145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Classification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time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Participants in Online library user’s education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Average number of participants Per session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Year-on-year growth rate of average participants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2017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62</a:t>
                      </a: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1,277</a:t>
                      </a: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44</a:t>
                      </a: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2018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47</a:t>
                      </a: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863</a:t>
                      </a: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35</a:t>
                      </a: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△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20%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7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lang="en-US" sz="1000" kern="0" spc="0" baseline="3000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st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Semester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2019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21</a:t>
                      </a: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234</a:t>
                      </a: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</a:t>
                      </a: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△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68%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8580" marR="6858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853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PH" sz="2800" dirty="0">
                <a:latin typeface="Arial" pitchFamily="34" charset="0"/>
              </a:rPr>
              <a:t>Achievement and limitation of online library instruction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0080" y="1752600"/>
            <a:ext cx="8220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altLang="ko-KR" sz="2400" b="1" dirty="0">
                <a:latin typeface="Arial" pitchFamily="34" charset="0"/>
                <a:cs typeface="Arial" pitchFamily="34" charset="0"/>
              </a:rPr>
              <a:t>Sharp Increase in the number of participants each year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860" y="2286000"/>
            <a:ext cx="840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Average number of participants per session soaring 118.3% on year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    (1</a:t>
            </a:r>
            <a:r>
              <a:rPr lang="en-US" altLang="ko-KR" sz="2000" baseline="30000" dirty="0">
                <a:latin typeface="Arial" pitchFamily="34" charset="0"/>
                <a:cs typeface="Arial" pitchFamily="34" charset="0"/>
              </a:rPr>
              <a:t>st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 Semester 2019)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576935"/>
            <a:ext cx="1277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WHY??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165937"/>
            <a:ext cx="840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Combination of changes in the use of ICT and E-environment.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     especially, video using trends are becoming more prevalent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5181600"/>
            <a:ext cx="840314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Demand for distance university’s users to conduct online learning.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038" y="5939135"/>
            <a:ext cx="8665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C00000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It’s time to improve quality rather than increasing quantity</a:t>
            </a:r>
            <a:endParaRPr lang="ko-KR" altLang="en-US" sz="2400" b="1" dirty="0">
              <a:solidFill>
                <a:srgbClr val="C00000"/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79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PH" sz="2800" dirty="0">
                <a:latin typeface="Arial" pitchFamily="34" charset="0"/>
              </a:rPr>
              <a:t>Achievement and limitation of online library instruction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06044" y="1752600"/>
            <a:ext cx="921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1.Need to create various instructions for each participant level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860" y="2286000"/>
            <a:ext cx="840314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Two-way communication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is essential value for effective instruction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7060" y="4572000"/>
            <a:ext cx="840314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Various online library instructions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by level of participants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060" y="2866072"/>
            <a:ext cx="840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Various level(Information literacy level, Information devices skillfulness) of participants essential value for effective instruction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Less than 10 times per session on average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(questions)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오른쪽 화살표 2"/>
          <p:cNvSpPr/>
          <p:nvPr/>
        </p:nvSpPr>
        <p:spPr>
          <a:xfrm>
            <a:off x="1219200" y="39624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93260" y="5152072"/>
            <a:ext cx="840314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Active discussions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effective instruction</a:t>
            </a:r>
            <a:endParaRPr lang="ko-KR" altLang="ko-K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오른쪽 화살표 14"/>
          <p:cNvSpPr/>
          <p:nvPr/>
        </p:nvSpPr>
        <p:spPr>
          <a:xfrm>
            <a:off x="1219200" y="53340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295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PH" sz="2800" dirty="0">
                <a:latin typeface="Arial" pitchFamily="34" charset="0"/>
              </a:rPr>
              <a:t>Achievement and limitation of online library instruction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1983" y="1752600"/>
            <a:ext cx="7476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2. Shortening the time of online library instruction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860" y="2286000"/>
            <a:ext cx="840314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Easy to be loss of concentration (Online </a:t>
            </a:r>
            <a:r>
              <a:rPr lang="en-US" altLang="ko-K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&lt;-&gt; Face-to-Face)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7060" y="4627602"/>
            <a:ext cx="840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Change access platform (Web pages </a:t>
            </a:r>
            <a:r>
              <a:rPr lang="en-US" altLang="ko-K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 Video platform)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2866072"/>
            <a:ext cx="840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Mostly about 10 minutes of instruction time (YouTube video clips</a:t>
            </a:r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)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3429000"/>
            <a:ext cx="840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90 minutes of current instruction time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1063" y="4186535"/>
            <a:ext cx="7669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3. Preparing an online Information literacy program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237202"/>
            <a:ext cx="840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Characteristics of learner at Distance university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5846802"/>
            <a:ext cx="840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cs typeface="Arial" pitchFamily="34" charset="0"/>
              </a:rPr>
              <a:t>Expanded to various information literacy programs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69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02622"/>
            <a:ext cx="8305800" cy="838200"/>
          </a:xfrm>
        </p:spPr>
        <p:txBody>
          <a:bodyPr>
            <a:noAutofit/>
          </a:bodyPr>
          <a:lstStyle/>
          <a:p>
            <a:pPr algn="ctr"/>
            <a:r>
              <a:rPr lang="en-US" altLang="ko-KR" sz="6600" b="0" dirty="0">
                <a:latin typeface="Arial" pitchFamily="34" charset="0"/>
                <a:ea typeface="HY견고딕" pitchFamily="18" charset="-127"/>
              </a:rPr>
              <a:t>Thank you</a:t>
            </a:r>
            <a:endParaRPr lang="en-PH" sz="6600" b="0" dirty="0">
              <a:latin typeface="Arial" pitchFamily="34" charset="0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568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41774" y="1753782"/>
            <a:ext cx="8192625" cy="3972674"/>
          </a:xfrm>
          <a:prstGeom prst="rect">
            <a:avLst/>
          </a:prstGeom>
          <a:solidFill>
            <a:schemeClr val="accent3">
              <a:lumMod val="7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rgbClr val="FF0000"/>
              </a:buClr>
              <a:buFont typeface="Wingdings" pitchFamily="2" charset="2"/>
              <a:buChar char="ü"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838200"/>
          </a:xfrm>
        </p:spPr>
        <p:txBody>
          <a:bodyPr>
            <a:noAutofit/>
          </a:bodyPr>
          <a:lstStyle/>
          <a:p>
            <a:r>
              <a:rPr lang="en-US" altLang="ko-KR" sz="3000" dirty="0">
                <a:latin typeface="Arial" pitchFamily="34" charset="0"/>
                <a:ea typeface="HY견고딕" pitchFamily="18" charset="-127"/>
              </a:rPr>
              <a:t>Characteristics of Students at K.N.O.U. and Limitation of library instruction.</a:t>
            </a:r>
            <a:endParaRPr lang="en-PH" sz="3000" dirty="0"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121" y="2209800"/>
            <a:ext cx="81032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ko-KR" altLang="en-US" sz="22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2200" dirty="0">
                <a:latin typeface="Arial" pitchFamily="34" charset="0"/>
                <a:ea typeface="HY견고딕" pitchFamily="18" charset="-127"/>
                <a:cs typeface="Arial" pitchFamily="34" charset="0"/>
              </a:rPr>
              <a:t>Self-Directed Learning, Perform Online Learning</a:t>
            </a:r>
            <a:endParaRPr lang="ko-KR" altLang="en-US" sz="22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1122" y="3962400"/>
            <a:ext cx="99424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ko-KR" altLang="en-US" sz="22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2200" dirty="0">
                <a:latin typeface="Arial" pitchFamily="34" charset="0"/>
                <a:ea typeface="HY견고딕" pitchFamily="18" charset="-127"/>
                <a:cs typeface="Arial" pitchFamily="34" charset="0"/>
              </a:rPr>
              <a:t>Library provides Face-to-Face Library Instructions. </a:t>
            </a:r>
            <a:endParaRPr lang="ko-KR" altLang="en-US" sz="22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122" y="4598313"/>
            <a:ext cx="123704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ko-KR" altLang="en-US" sz="22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2200" dirty="0">
                <a:latin typeface="Arial" pitchFamily="34" charset="0"/>
                <a:ea typeface="HY견고딕" pitchFamily="18" charset="-127"/>
                <a:cs typeface="Arial" pitchFamily="34" charset="0"/>
              </a:rPr>
              <a:t>A small number of people are participating.</a:t>
            </a:r>
            <a:endParaRPr lang="ko-KR" altLang="en-US" sz="22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123" y="2895600"/>
            <a:ext cx="8103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ko-KR" altLang="en-US" sz="22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2200" dirty="0">
                <a:latin typeface="Arial" pitchFamily="34" charset="0"/>
                <a:ea typeface="HY견고딕" pitchFamily="18" charset="-127"/>
                <a:cs typeface="Arial" pitchFamily="34" charset="0"/>
              </a:rPr>
              <a:t>Less likely to use physical library, use only limited amount of library data.</a:t>
            </a:r>
            <a:endParaRPr lang="ko-KR" altLang="en-US" sz="22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8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altLang="ko-KR" sz="3000" dirty="0">
                <a:latin typeface="Arial" pitchFamily="34" charset="0"/>
                <a:ea typeface="HY견고딕" pitchFamily="18" charset="-127"/>
              </a:rPr>
              <a:t>Google Web Applications for Online library instruction</a:t>
            </a:r>
            <a:endParaRPr lang="ko-KR" altLang="en-US" sz="3000" dirty="0"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7672" y="1295400"/>
            <a:ext cx="2199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1. Google site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216" y="1885890"/>
            <a:ext cx="3775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Allows to Create a Webpage</a:t>
            </a:r>
            <a:endParaRPr lang="ko-KR" altLang="en-US" sz="20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318" y="2343090"/>
            <a:ext cx="7510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Platform for users who participate in online library instructions</a:t>
            </a:r>
            <a:endParaRPr lang="ko-KR" altLang="en-US" sz="20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pic>
        <p:nvPicPr>
          <p:cNvPr id="9" name="_x185204088" descr="EMB000017e02e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46" y="2819400"/>
            <a:ext cx="7292075" cy="355773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65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838200"/>
          </a:xfrm>
        </p:spPr>
        <p:txBody>
          <a:bodyPr>
            <a:noAutofit/>
          </a:bodyPr>
          <a:lstStyle/>
          <a:p>
            <a:r>
              <a:rPr lang="en-US" altLang="ko-KR" sz="3000" dirty="0">
                <a:latin typeface="Arial" pitchFamily="34" charset="0"/>
                <a:ea typeface="HY견고딕" pitchFamily="18" charset="-127"/>
              </a:rPr>
              <a:t>Google Web Applications for Online library instruction</a:t>
            </a:r>
            <a:endParaRPr lang="ko-KR" altLang="en-US" sz="3000" dirty="0"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5330" y="1412503"/>
            <a:ext cx="1727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2. </a:t>
            </a:r>
            <a:r>
              <a:rPr lang="en-US" altLang="ko-KR" sz="2400" b="1" dirty="0" err="1">
                <a:latin typeface="Arial" pitchFamily="34" charset="0"/>
                <a:ea typeface="HY견고딕" pitchFamily="18" charset="-127"/>
                <a:cs typeface="Arial" pitchFamily="34" charset="0"/>
              </a:rPr>
              <a:t>Youtube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195164"/>
            <a:ext cx="3852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upload and share video clips</a:t>
            </a:r>
            <a:endParaRPr lang="ko-KR" altLang="en-US" sz="20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9686" y="2876339"/>
            <a:ext cx="7297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Expanded to personal broadcasting  through live streaming</a:t>
            </a:r>
            <a:endParaRPr lang="ko-KR" altLang="en-US" sz="20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pic>
        <p:nvPicPr>
          <p:cNvPr id="11" name="_x185203688" descr="EMB000017e02e8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376" y="4503440"/>
            <a:ext cx="356062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14400" y="3562290"/>
            <a:ext cx="7741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Participating in library instruction through </a:t>
            </a:r>
            <a:r>
              <a:rPr lang="en-US" altLang="ko-KR" sz="2000" dirty="0" err="1">
                <a:latin typeface="Arial" pitchFamily="34" charset="0"/>
                <a:ea typeface="HY견고딕" pitchFamily="18" charset="-127"/>
                <a:cs typeface="Arial" pitchFamily="34" charset="0"/>
              </a:rPr>
              <a:t>Youtube</a:t>
            </a: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live streaming</a:t>
            </a:r>
            <a:endParaRPr lang="ko-KR" altLang="en-US" sz="20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8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altLang="ko-KR" sz="3000" dirty="0">
                <a:latin typeface="Arial" pitchFamily="34" charset="0"/>
                <a:ea typeface="HY견고딕" pitchFamily="18" charset="-127"/>
              </a:rPr>
              <a:t>Google Web Applications for Online library instruction</a:t>
            </a:r>
            <a:endParaRPr lang="ko-KR" altLang="en-US" sz="3000" dirty="0">
              <a:latin typeface="Arial" pitchFamily="34" charset="0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244" y="1295400"/>
            <a:ext cx="2438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3. Google Form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905000"/>
            <a:ext cx="7555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Application to manage user surveys and utilizes Google Docs</a:t>
            </a:r>
            <a:endParaRPr lang="ko-KR" altLang="en-US" sz="20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8082" y="2286000"/>
            <a:ext cx="77925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Provide a feature of questions and answers during the lecture</a:t>
            </a:r>
            <a:endParaRPr lang="ko-KR" altLang="en-US" sz="20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2876490"/>
            <a:ext cx="7739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Channel to communicate with lecturers during library instruction</a:t>
            </a:r>
            <a:endParaRPr lang="ko-KR" altLang="en-US" sz="20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pic>
        <p:nvPicPr>
          <p:cNvPr id="11" name="_x187009912" descr="EMB000017e02e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7403130" cy="333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886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60658" cy="8382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</a:rPr>
              <a:t>Processing of Online library instruction</a:t>
            </a:r>
            <a:endParaRPr lang="en-PH" sz="2800" dirty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007" y="1752600"/>
            <a:ext cx="674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1. </a:t>
            </a:r>
            <a:r>
              <a:rPr lang="en-GB" altLang="ko-KR" sz="2400" b="1" dirty="0">
                <a:latin typeface="Arial" pitchFamily="34" charset="0"/>
                <a:cs typeface="Arial" pitchFamily="34" charset="0"/>
              </a:rPr>
              <a:t>Preparing to use Google Web Applications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614" y="3003612"/>
            <a:ext cx="87931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Creating </a:t>
            </a:r>
            <a:r>
              <a:rPr lang="en-US" altLang="ko-KR" sz="20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Google Account</a:t>
            </a: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: For library’s unique settings and information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          </a:t>
            </a:r>
            <a:r>
              <a:rPr lang="en-GB" altLang="ko-KR" sz="2000" u="sng" dirty="0">
                <a:latin typeface="Arial" pitchFamily="34" charset="0"/>
                <a:cs typeface="Arial" pitchFamily="34" charset="0"/>
                <a:hlinkClick r:id="rId2"/>
              </a:rPr>
              <a:t>http://accounts.google.com</a:t>
            </a:r>
            <a:endParaRPr lang="ko-KR" altLang="en-US" sz="20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1614" y="4209357"/>
            <a:ext cx="85779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Creating web page using </a:t>
            </a:r>
            <a:r>
              <a:rPr lang="en-US" altLang="ko-KR" sz="20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Google Site</a:t>
            </a: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: For access point and platform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    of online library instruction          </a:t>
            </a: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  <a:hlinkClick r:id="rId3"/>
              </a:rPr>
              <a:t>http://sites.google.com</a:t>
            </a: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</a:p>
        </p:txBody>
      </p:sp>
      <p:sp>
        <p:nvSpPr>
          <p:cNvPr id="12" name="톱니 모양의 오른쪽 화살표 11"/>
          <p:cNvSpPr/>
          <p:nvPr/>
        </p:nvSpPr>
        <p:spPr>
          <a:xfrm>
            <a:off x="1143000" y="3657600"/>
            <a:ext cx="426737" cy="216024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톱니 모양의 오른쪽 화살표 12"/>
          <p:cNvSpPr/>
          <p:nvPr/>
        </p:nvSpPr>
        <p:spPr>
          <a:xfrm>
            <a:off x="4343400" y="4876800"/>
            <a:ext cx="426737" cy="216024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8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60658" cy="8382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</a:rPr>
              <a:t>Processing of Online library instruction</a:t>
            </a:r>
            <a:endParaRPr lang="en-PH" sz="2800" dirty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007" y="1752600"/>
            <a:ext cx="674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1. </a:t>
            </a:r>
            <a:r>
              <a:rPr lang="en-GB" altLang="ko-KR" sz="2400" b="1" dirty="0">
                <a:latin typeface="Arial" pitchFamily="34" charset="0"/>
                <a:cs typeface="Arial" pitchFamily="34" charset="0"/>
              </a:rPr>
              <a:t>Preparing to use Google Web Applications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0860" y="2669894"/>
            <a:ext cx="82952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Creating </a:t>
            </a:r>
            <a:r>
              <a:rPr lang="en-US" altLang="ko-KR" sz="20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YouTube channel </a:t>
            </a: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: To provide and share live streaming for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    online library instruction, Enables the creation of unique channel 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    for library. It makes us provide unique contents for library.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          </a:t>
            </a:r>
            <a:r>
              <a:rPr lang="en-GB" altLang="ko-KR" sz="2000" u="sng" dirty="0">
                <a:latin typeface="Arial" pitchFamily="34" charset="0"/>
                <a:cs typeface="Arial" pitchFamily="34" charset="0"/>
                <a:hlinkClick r:id="rId2"/>
              </a:rPr>
              <a:t>http://accounts.google.com</a:t>
            </a:r>
            <a:endParaRPr lang="ko-KR" altLang="en-US" sz="20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860" y="4717188"/>
            <a:ext cx="840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Creating </a:t>
            </a:r>
            <a:r>
              <a:rPr lang="en-US" altLang="ko-KR" sz="20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Google Form </a:t>
            </a: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: For </a:t>
            </a:r>
            <a:r>
              <a:rPr lang="en-US" altLang="ko-KR" sz="2000" dirty="0" err="1">
                <a:latin typeface="Arial" pitchFamily="34" charset="0"/>
                <a:ea typeface="HY견고딕" pitchFamily="18" charset="-127"/>
                <a:cs typeface="Arial" pitchFamily="34" charset="0"/>
              </a:rPr>
              <a:t>Realtime</a:t>
            </a: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Feedback.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    To answer real-time question with users during the instruction.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            </a:t>
            </a:r>
            <a:r>
              <a:rPr lang="en-GB" altLang="ko-KR" sz="2000" u="sng" dirty="0">
                <a:latin typeface="Arial" pitchFamily="34" charset="0"/>
                <a:cs typeface="Arial" pitchFamily="34" charset="0"/>
                <a:hlinkClick r:id="rId3"/>
              </a:rPr>
              <a:t>http://www.google.com/intl/en-GB/forms/about/</a:t>
            </a:r>
            <a:r>
              <a:rPr lang="en-GB" altLang="ko-KR" sz="2000" dirty="0">
                <a:latin typeface="Arial" pitchFamily="34" charset="0"/>
                <a:cs typeface="Arial" pitchFamily="34" charset="0"/>
              </a:rPr>
              <a:t> 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톱니 모양의 오른쪽 화살표 11"/>
          <p:cNvSpPr/>
          <p:nvPr/>
        </p:nvSpPr>
        <p:spPr>
          <a:xfrm>
            <a:off x="1145119" y="4248000"/>
            <a:ext cx="426737" cy="216024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톱니 모양의 오른쪽 화살표 12"/>
          <p:cNvSpPr/>
          <p:nvPr/>
        </p:nvSpPr>
        <p:spPr>
          <a:xfrm>
            <a:off x="1219200" y="5832000"/>
            <a:ext cx="426737" cy="216024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49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60658" cy="8382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</a:rPr>
              <a:t>Processing of Online library instruction</a:t>
            </a:r>
            <a:endParaRPr lang="en-PH" sz="2800" dirty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887" y="1295400"/>
            <a:ext cx="7559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2. Creating</a:t>
            </a:r>
            <a:r>
              <a:rPr lang="en-GB" altLang="ko-KR" sz="2400" b="1" dirty="0">
                <a:latin typeface="Arial" pitchFamily="34" charset="0"/>
                <a:cs typeface="Arial" pitchFamily="34" charset="0"/>
              </a:rPr>
              <a:t> Web Page for Online library instruction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636604"/>
            <a:ext cx="840314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             </a:t>
            </a:r>
            <a:r>
              <a:rPr lang="en-GB" altLang="ko-KR" sz="2000" u="sng" dirty="0">
                <a:latin typeface="Arial" pitchFamily="34" charset="0"/>
                <a:cs typeface="Arial" pitchFamily="34" charset="0"/>
                <a:hlinkClick r:id="rId2"/>
              </a:rPr>
              <a:t>https://sites.google.com/a/knou.ac.kr/lib/</a:t>
            </a:r>
            <a:endParaRPr lang="ko-KR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톱니 모양의 오른쪽 화살표 9"/>
          <p:cNvSpPr/>
          <p:nvPr/>
        </p:nvSpPr>
        <p:spPr>
          <a:xfrm>
            <a:off x="1173463" y="1828800"/>
            <a:ext cx="426737" cy="216024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_x186497152" descr="EMB000017e02e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73721"/>
            <a:ext cx="8153400" cy="440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088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60658" cy="838200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Arial" pitchFamily="34" charset="0"/>
              </a:rPr>
              <a:t>Processing of Online library instruction</a:t>
            </a:r>
            <a:endParaRPr lang="en-PH" sz="2800" dirty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536" y="1752600"/>
            <a:ext cx="774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2. Creating Web Page for Online library instruction</a:t>
            </a:r>
            <a:endParaRPr lang="ko-KR" altLang="en-US" sz="2400" b="1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0860" y="2286000"/>
            <a:ext cx="84050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en-US" altLang="ko-KR" sz="2000" b="1" dirty="0">
                <a:latin typeface="Arial" pitchFamily="34" charset="0"/>
                <a:ea typeface="HY견고딕" pitchFamily="18" charset="-127"/>
                <a:cs typeface="Arial" pitchFamily="34" charset="0"/>
              </a:rPr>
              <a:t>Title Head Section</a:t>
            </a:r>
            <a:r>
              <a:rPr lang="en-US" altLang="ko-KR" sz="2000" dirty="0">
                <a:latin typeface="Arial" pitchFamily="34" charset="0"/>
                <a:ea typeface="HY견고딕" pitchFamily="18" charset="-127"/>
                <a:cs typeface="Arial" pitchFamily="34" charset="0"/>
              </a:rPr>
              <a:t>: Guides schedule and significant announcements</a:t>
            </a:r>
            <a:endParaRPr lang="ko-KR" altLang="en-US" sz="2000" dirty="0"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97" y="2980099"/>
            <a:ext cx="769258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29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767</Words>
  <Application>Microsoft Office PowerPoint</Application>
  <PresentationFormat>On-screen Show (4:3)</PresentationFormat>
  <Paragraphs>121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맑은 고딕</vt:lpstr>
      <vt:lpstr>Arial</vt:lpstr>
      <vt:lpstr>Arial Black</vt:lpstr>
      <vt:lpstr>Calibri</vt:lpstr>
      <vt:lpstr>HY견고딕</vt:lpstr>
      <vt:lpstr>Wingdings</vt:lpstr>
      <vt:lpstr>Office Theme</vt:lpstr>
      <vt:lpstr>PowerPoint Presentation</vt:lpstr>
      <vt:lpstr>Characteristics of Students at K.N.O.U. and Limitation of library instruction.</vt:lpstr>
      <vt:lpstr>Google Web Applications for Online library instruction</vt:lpstr>
      <vt:lpstr>Google Web Applications for Online library instruction</vt:lpstr>
      <vt:lpstr>Google Web Applications for Online library instruction</vt:lpstr>
      <vt:lpstr>Processing of Online library instruction</vt:lpstr>
      <vt:lpstr>Processing of Online library instruction</vt:lpstr>
      <vt:lpstr>Processing of Online library instruction</vt:lpstr>
      <vt:lpstr>Processing of Online library instruction</vt:lpstr>
      <vt:lpstr>Processing of Online library instruction</vt:lpstr>
      <vt:lpstr>Processing of Online library instruction</vt:lpstr>
      <vt:lpstr>Results of providing online library instruction</vt:lpstr>
      <vt:lpstr>Achievement and limitation of online library instruction</vt:lpstr>
      <vt:lpstr>Achievement and limitation of online library instruction</vt:lpstr>
      <vt:lpstr>Achievement and limitation of online library instruction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knou</dc:creator>
  <cp:lastModifiedBy>Root</cp:lastModifiedBy>
  <cp:revision>70</cp:revision>
  <dcterms:created xsi:type="dcterms:W3CDTF">2006-08-16T00:00:00Z</dcterms:created>
  <dcterms:modified xsi:type="dcterms:W3CDTF">2019-10-14T06:22:44Z</dcterms:modified>
</cp:coreProperties>
</file>