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924" r:id="rId2"/>
  </p:sldMasterIdLst>
  <p:handoutMasterIdLst>
    <p:handoutMasterId r:id="rId20"/>
  </p:handoutMasterIdLst>
  <p:sldIdLst>
    <p:sldId id="256" r:id="rId3"/>
    <p:sldId id="257" r:id="rId4"/>
    <p:sldId id="275" r:id="rId5"/>
    <p:sldId id="258" r:id="rId6"/>
    <p:sldId id="259" r:id="rId7"/>
    <p:sldId id="260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7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70" d="100"/>
          <a:sy n="70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013CB-384C-4E33-BD47-66FF939FC96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F14D6-1701-4696-9B38-5336C3D67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2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78FC-5C7D-488A-9083-CAC1BAF6A6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E55F-233D-4161-A1A9-CE06B635B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85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78FC-5C7D-488A-9083-CAC1BAF6A6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E55F-233D-4161-A1A9-CE06B635B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87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78FC-5C7D-488A-9083-CAC1BAF6A6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E55F-233D-4161-A1A9-CE06B635B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44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78FC-5C7D-488A-9083-CAC1BAF6A6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C5E55F-233D-4161-A1A9-CE06B635BE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78FC-5C7D-488A-9083-CAC1BAF6A6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2C5E55F-233D-4161-A1A9-CE06B635BE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78FC-5C7D-488A-9083-CAC1BAF6A6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C5E55F-233D-4161-A1A9-CE06B635BEF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C4678FC-5C7D-488A-9083-CAC1BAF6A6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E55F-233D-4161-A1A9-CE06B635BE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78FC-5C7D-488A-9083-CAC1BAF6A6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2C5E55F-233D-4161-A1A9-CE06B635BEF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78FC-5C7D-488A-9083-CAC1BAF6A6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2C5E55F-233D-4161-A1A9-CE06B635B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78FC-5C7D-488A-9083-CAC1BAF6A6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C5E55F-233D-4161-A1A9-CE06B635B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C5E55F-233D-4161-A1A9-CE06B635BEF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78FC-5C7D-488A-9083-CAC1BAF6A6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78FC-5C7D-488A-9083-CAC1BAF6A6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E55F-233D-4161-A1A9-CE06B635B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538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2C5E55F-233D-4161-A1A9-CE06B635BEF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C4678FC-5C7D-488A-9083-CAC1BAF6A6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78FC-5C7D-488A-9083-CAC1BAF6A6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E55F-233D-4161-A1A9-CE06B635BE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2C5E55F-233D-4161-A1A9-CE06B635BEF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78FC-5C7D-488A-9083-CAC1BAF6A6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78FC-5C7D-488A-9083-CAC1BAF6A6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E55F-233D-4161-A1A9-CE06B635B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3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78FC-5C7D-488A-9083-CAC1BAF6A6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E55F-233D-4161-A1A9-CE06B635B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3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78FC-5C7D-488A-9083-CAC1BAF6A6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E55F-233D-4161-A1A9-CE06B635B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4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78FC-5C7D-488A-9083-CAC1BAF6A6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E55F-233D-4161-A1A9-CE06B635B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2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78FC-5C7D-488A-9083-CAC1BAF6A6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E55F-233D-4161-A1A9-CE06B635B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7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78FC-5C7D-488A-9083-CAC1BAF6A6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E55F-233D-4161-A1A9-CE06B635B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66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78FC-5C7D-488A-9083-CAC1BAF6A6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E55F-233D-4161-A1A9-CE06B635B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6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678FC-5C7D-488A-9083-CAC1BAF6A6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5E55F-233D-4161-A1A9-CE06B635B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5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C4678FC-5C7D-488A-9083-CAC1BAF6A6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C5E55F-233D-4161-A1A9-CE06B635BEF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352800"/>
            <a:ext cx="8229600" cy="3276600"/>
          </a:xfrm>
        </p:spPr>
        <p:txBody>
          <a:bodyPr>
            <a:normAutofit/>
          </a:bodyPr>
          <a:lstStyle/>
          <a:p>
            <a:r>
              <a:rPr lang="en-US" sz="2400" cap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Bushra</a:t>
            </a:r>
            <a:r>
              <a:rPr lang="en-US" sz="24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cap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Haleem</a:t>
            </a:r>
            <a:endParaRPr lang="en-US" sz="2400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Instructor</a:t>
            </a:r>
          </a:p>
          <a:p>
            <a:r>
              <a:rPr lang="en-US" sz="20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 Of Education </a:t>
            </a:r>
          </a:p>
          <a:p>
            <a:r>
              <a:rPr lang="en-US" sz="24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Munawar Sultana Mirza</a:t>
            </a:r>
          </a:p>
          <a:p>
            <a:r>
              <a:rPr lang="en-US" sz="2400" b="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Advisor</a:t>
            </a:r>
          </a:p>
          <a:p>
            <a:r>
              <a:rPr lang="en-US" sz="20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Virtual University of Pakistan</a:t>
            </a:r>
          </a:p>
          <a:p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Problems Experienced by Undergraduate Students in Conducting Research in Online Distance Learning Environment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501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Student related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52936466"/>
              </p:ext>
            </p:extLst>
          </p:nvPr>
        </p:nvGraphicFramePr>
        <p:xfrm>
          <a:off x="1" y="762000"/>
          <a:ext cx="9143998" cy="6248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02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95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5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72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625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4349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3703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2060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971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Statement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Strongly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disagree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Disagree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Undecided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Agree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Strongly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agree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SD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4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6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92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Motivation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commitment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10.6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23.4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19.1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31.9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14.9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3.17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1.25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89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Discussion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 supervisor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12.8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21.3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4.3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46.8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14.9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3.30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1.31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160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Lack of time for research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4.3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14.9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14.9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44.7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21.3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3.64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1.10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72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Conflicts between work /family   and study schedule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10.6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14.9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51.1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23.4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3.87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.89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088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Lack of time for assigned task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8.5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23.4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17.0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38.3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12.8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3.23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1.19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54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6096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itchFamily="18" charset="0"/>
              </a:rPr>
              <a:t>Methodology-related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56941543"/>
              </p:ext>
            </p:extLst>
          </p:nvPr>
        </p:nvGraphicFramePr>
        <p:xfrm>
          <a:off x="-2" y="609602"/>
          <a:ext cx="9144001" cy="64036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7969"/>
                <a:gridCol w="1240979"/>
                <a:gridCol w="1240979"/>
                <a:gridCol w="1431899"/>
                <a:gridCol w="932326"/>
                <a:gridCol w="1163551"/>
                <a:gridCol w="851714"/>
                <a:gridCol w="674584"/>
              </a:tblGrid>
              <a:tr h="14289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Statement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Strongly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disagree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Disagree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Undecided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Agree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Strongly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agree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SD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99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6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417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Writing and reporting the results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46.8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29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Tool selection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536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Accessing resources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29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Getting permission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4289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Unwillingness of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participant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46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5800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Institutional related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08132176"/>
              </p:ext>
            </p:extLst>
          </p:nvPr>
        </p:nvGraphicFramePr>
        <p:xfrm>
          <a:off x="40528" y="1007698"/>
          <a:ext cx="9116291" cy="58503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45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06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06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66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178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5385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4461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1745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000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Statement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Strongly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disagree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Disagree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Undecided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Agree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Strongly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agree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94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(%)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(%)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(%)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(%)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6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(%)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63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Adequate resources </a:t>
                      </a:r>
                      <a:r>
                        <a:rPr lang="en-US" sz="1600" dirty="0" smtClean="0">
                          <a:effectLst/>
                        </a:rPr>
                        <a:t>( </a:t>
                      </a:r>
                      <a:r>
                        <a:rPr lang="en-US" sz="1600" dirty="0">
                          <a:effectLst/>
                        </a:rPr>
                        <a:t>IT lab/library, fund)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10.6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17.0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27.7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36.2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8.5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3.15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1.13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607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1050" algn="l"/>
                        </a:tabLst>
                      </a:pPr>
                      <a:r>
                        <a:rPr lang="en-US" sz="1600">
                          <a:effectLst/>
                        </a:rPr>
                        <a:t>Formats and sample of thesis writing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8.5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21.3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14.9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36.2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17.0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3.33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1.24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341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Digital </a:t>
                      </a:r>
                      <a:r>
                        <a:rPr lang="en-US" sz="1600" dirty="0">
                          <a:effectLst/>
                        </a:rPr>
                        <a:t>library resources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8.5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21.3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23.4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25.5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19.1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3.26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1.24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523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Insufficient content and lack of direction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12.8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21.3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23.4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34.0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8.5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1.19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3438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685800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Supervisor related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43020711"/>
              </p:ext>
            </p:extLst>
          </p:nvPr>
        </p:nvGraphicFramePr>
        <p:xfrm>
          <a:off x="76201" y="838201"/>
          <a:ext cx="8991598" cy="5943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11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02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02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80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67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4415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3751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6334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73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Statement 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Strongly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disagree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Disagree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Undecided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Agree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Strongly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agree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Mean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SD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68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(%)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(%)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(%)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(%)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762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(%)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67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Selection of topic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6.4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10.6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44.7</a:t>
                      </a:r>
                      <a:endParaRPr lang="en-US" sz="1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36.2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4.02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1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Give direction to the students properly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21.3</a:t>
                      </a:r>
                      <a:endParaRPr lang="en-US" sz="1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34.0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19.1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10.6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14.9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2.64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1.33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126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information </a:t>
                      </a:r>
                      <a:r>
                        <a:rPr lang="en-US" sz="1200" b="1" dirty="0">
                          <a:effectLst/>
                        </a:rPr>
                        <a:t>about sources of literature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6.4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25.5</a:t>
                      </a:r>
                      <a:endParaRPr lang="en-US" sz="1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6.4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38.3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21.3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3.43</a:t>
                      </a: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1.26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44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200" b="1" dirty="0">
                          <a:effectLst/>
                        </a:rPr>
                        <a:t>Proper guidance from supervisor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19.1</a:t>
                      </a:r>
                      <a:endParaRPr lang="en-US" sz="1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12.8</a:t>
                      </a:r>
                      <a:endParaRPr lang="en-US" sz="1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14.9</a:t>
                      </a:r>
                      <a:endParaRPr lang="en-US" sz="1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34.0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19.1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3.21 </a:t>
                      </a: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1.40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096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Delayed/ineffective feedback on the marked assignments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10.6</a:t>
                      </a:r>
                      <a:endParaRPr lang="en-US" sz="1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53.2</a:t>
                      </a:r>
                      <a:endParaRPr lang="en-US" sz="1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14.9</a:t>
                      </a:r>
                      <a:endParaRPr lang="en-US" sz="1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17.0</a:t>
                      </a:r>
                      <a:endParaRPr lang="en-US" sz="1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lang="en-US" sz="1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2.46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.97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106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Assisted the student in data analysis 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lang="en-US" sz="1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12.8</a:t>
                      </a:r>
                      <a:endParaRPr lang="en-US" sz="1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34.0</a:t>
                      </a:r>
                      <a:endParaRPr lang="en-US" sz="1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36.2</a:t>
                      </a:r>
                      <a:endParaRPr lang="en-US" sz="1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14.9</a:t>
                      </a:r>
                      <a:endParaRPr lang="en-US" sz="1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.97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773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Assisted the student in report writing 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6.4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12.8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29.8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42.6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8.5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3.34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1.02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4" marR="61924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938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295400"/>
            <a:ext cx="8534400" cy="152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Problems on the part of students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discussion with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supervisor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Lack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time 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research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onflicts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between work/ family and study schedule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time for assigned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task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riting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reporting the results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ool/questionnaire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selection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ccessing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resources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etting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permission from institute and Unwillingness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participants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010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Institution related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digital library resources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nsufficient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content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direction, formats and sample of thesis writing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Adequate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resources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Supervisor Related Problems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upervisor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do not give direction to the students properly. 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621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Recommendations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It is recommended that institute may provide digital library resources and also upload the thesis on their website so students can get help from different sources during research conduction.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During their research work institute may help the students in granting permission from different institutes.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Supervisor should guide the students properly in tool selection and report writing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0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downloads\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974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Advantages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ODL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Expansion of educational opportunities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Facilitate individual potential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590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Problems </a:t>
            </a:r>
            <a:r>
              <a:rPr lang="en-US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of ODL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Lack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time on the part of learner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Lack of Commitment &amp; Motivation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Least opportunities for Discussion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Problems in access to study material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016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Objective of the study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To investigate the problems faced by undergraduate students in conducting research in online distance learning environment.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118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Research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What are the supervisor-related problems faced by the undergraduate students in conducting research in online distance learning environment?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How students analyze their own weaknesses and problems in conducting research?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What kind of problems are faced by the students on the part of the VU?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7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Research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Design of the Study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This study adopted a positivist approach involving descriptive research design.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population of this research was 247 undergraduate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students at department of education.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94 (38%)students were selected.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291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Instrument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Questionnaire using five point Likert Scale on following domains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i.e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upervisor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tudent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related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nstitution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related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6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Data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questionnaire was generated in Google form and sent by mail to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Learning Management System, announcement was also made to the students in the announcement sections.</a:t>
            </a:r>
          </a:p>
        </p:txBody>
      </p:sp>
    </p:spTree>
    <p:extLst>
      <p:ext uri="{BB962C8B-B14F-4D97-AF65-F5344CB8AC3E}">
        <p14:creationId xmlns:p14="http://schemas.microsoft.com/office/powerpoint/2010/main" val="802898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1000"/>
            <a:ext cx="8534400" cy="60655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There are three categories of problems that online distance learning students face during their research.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These are supervisor related, student related and institution related problems.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26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</TotalTime>
  <Words>689</Words>
  <Application>Microsoft Office PowerPoint</Application>
  <PresentationFormat>On-screen Show (4:3)</PresentationFormat>
  <Paragraphs>308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Georgia</vt:lpstr>
      <vt:lpstr>Times New Roman</vt:lpstr>
      <vt:lpstr>Wingdings</vt:lpstr>
      <vt:lpstr>Wingdings 2</vt:lpstr>
      <vt:lpstr>Office Theme</vt:lpstr>
      <vt:lpstr>Civic</vt:lpstr>
      <vt:lpstr> Problems Experienced by Undergraduate Students in Conducting Research in Online Distance Learning Environment</vt:lpstr>
      <vt:lpstr>Introduction</vt:lpstr>
      <vt:lpstr>Problems of ODL</vt:lpstr>
      <vt:lpstr>                Objective of the study </vt:lpstr>
      <vt:lpstr>Research Questions</vt:lpstr>
      <vt:lpstr> Research Methodology</vt:lpstr>
      <vt:lpstr>Instrument</vt:lpstr>
      <vt:lpstr>Data Collection</vt:lpstr>
      <vt:lpstr> Findings</vt:lpstr>
      <vt:lpstr>Student related problems</vt:lpstr>
      <vt:lpstr>Methodology-related problems</vt:lpstr>
      <vt:lpstr> Institutional related problems</vt:lpstr>
      <vt:lpstr>Supervisor related problems</vt:lpstr>
      <vt:lpstr> Conclusion Problems on the part of students: </vt:lpstr>
      <vt:lpstr>Institution related problems</vt:lpstr>
      <vt:lpstr>Recommendations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Experienced by Undergraduate Students in Conducting Research in Online Distance Learning Environment</dc:title>
  <dc:creator>Bushra Haleem</dc:creator>
  <cp:lastModifiedBy>DELL</cp:lastModifiedBy>
  <cp:revision>41</cp:revision>
  <cp:lastPrinted>2019-10-11T07:48:00Z</cp:lastPrinted>
  <dcterms:created xsi:type="dcterms:W3CDTF">2019-10-08T05:46:01Z</dcterms:created>
  <dcterms:modified xsi:type="dcterms:W3CDTF">2019-10-14T03:05:51Z</dcterms:modified>
</cp:coreProperties>
</file>