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2" y="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89E7C-7A6A-4497-85C2-47C6FDB51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CD9241-62DF-42CB-924E-2C7C10E35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0DABA-FE78-4B3D-BEFD-35FA55F65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DE72-1DDD-4396-807B-1CB892823502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A37DD-81B0-4F86-975C-1A969B98F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3C82D-BBA7-40F0-A4D3-512E2F072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FDAB-0027-45B0-B32E-700646F2A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64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F28BD-24C0-49F7-BC41-75750AEAA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194F22-FD23-48CF-9C67-F79DB7C57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075FF-0DA2-4BEF-8371-12CB1CBE2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DE72-1DDD-4396-807B-1CB892823502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19FA4-37BB-4002-85A1-8A5ED1EED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53F8D-CAA4-4780-8C3F-8EB529E2F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FDAB-0027-45B0-B32E-700646F2A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79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AD5810-FE17-4D93-8966-A24D24BFB4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EECFBE-9AD1-45A4-B208-4C3D282D7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413C5-5D98-4FAA-8D34-6C0188093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DE72-1DDD-4396-807B-1CB892823502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542DC-C671-4E27-9579-91FE7A072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CAFDC-1ED7-48FC-B110-F49F4C507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FDAB-0027-45B0-B32E-700646F2A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70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E94C5-2ADD-4EC2-B00A-BFC4D03DC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95B4E-250C-43B1-8D6A-680001EBB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64884-D3E8-4CBA-848F-8E27449CB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DE72-1DDD-4396-807B-1CB892823502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00185-31AE-48B3-B3FC-1006A6F10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A6415-A17C-4732-9E4D-FAF3E2777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FDAB-0027-45B0-B32E-700646F2A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1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68A9F-8CA4-490C-A20D-A6A7144A8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AE4DF-A7AF-4C98-A2EE-21D887890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C4FA7-B485-41E0-96DE-21A0C89D9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DE72-1DDD-4396-807B-1CB892823502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4228C-054C-4934-AD9D-27BE60AE7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ED66C-3744-48B5-B173-935EB94E0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FDAB-0027-45B0-B32E-700646F2A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470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01A74-965D-4F7B-AF5A-CB463BE28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B3061-245B-42A8-A3DF-69E06C2529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157D5D-075A-43C3-99DC-847C0D0C0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C70F8A-5119-429A-91D7-CD34AE14B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DE72-1DDD-4396-807B-1CB892823502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D6BB5B-7015-4AA5-9224-471E03ED9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D5045-8B78-4A29-AB7B-0867EE5B0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FDAB-0027-45B0-B32E-700646F2A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97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0D720-5A0D-47AD-82E6-50B6363D8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6F5FE-3CD9-4C31-8304-384933F10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D5E08-01EF-441F-B7CE-54ED9D6427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814DFF-4767-4016-A4B6-B3D6C7D8FD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1086C0-57F3-4AE8-97A3-D6C6AB50DD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1DB719-83A7-4FD7-8816-41F523514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DE72-1DDD-4396-807B-1CB892823502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74409F-741D-4EAC-B0F6-E3391865A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07DF0A-498D-4E9A-9450-EA815DFCD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FDAB-0027-45B0-B32E-700646F2A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84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E21B9-CE9A-4D8F-989A-2BF88D585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7D1D8A-B271-4A01-AE38-E5F1D3127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DE72-1DDD-4396-807B-1CB892823502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4DDEB-AB34-4821-9A3C-C1CE7DCB5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5EFD06-B36F-4A26-AA1B-54A5935F4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FDAB-0027-45B0-B32E-700646F2A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92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A19F79-C142-469C-A53C-3AF06A38C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DE72-1DDD-4396-807B-1CB892823502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7A1E89-46CC-4C19-A254-54F1F4DE4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486C58-715F-446D-87AD-A143EC026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FDAB-0027-45B0-B32E-700646F2A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792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9C048-C0ED-4030-A8FF-4358A8280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D6D54-5970-44CB-AF57-1487FE8E4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C5B9A-6C67-4BBD-942A-D71915968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FB79EE-E024-4D81-B918-DB91F0D23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DE72-1DDD-4396-807B-1CB892823502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D93C34-FEB1-4745-A127-CB2C5F61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D47CE0-7692-45A7-8042-8109BB29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FDAB-0027-45B0-B32E-700646F2A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80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61FE6-4629-41A3-918F-506DA0A0D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4C88E2-208A-4BCE-BB29-CD3DDA8CA3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E340B3-A705-4C41-882A-D55D8C55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34A433-EC36-47C3-AD33-9B4644072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DE72-1DDD-4396-807B-1CB892823502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995B47-DAF2-4E85-B5D9-8697D2A08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419E80-334D-48AC-843B-8B2AFF72F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FDAB-0027-45B0-B32E-700646F2A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695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51CEDD-5A53-4CB4-80A6-616F9B25A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B38AD-1717-44A9-99E5-FF397A78D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69D86-F79F-4982-BEC4-1F36071D0F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BDE72-1DDD-4396-807B-1CB892823502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017EA-482D-4E4D-90B1-4C7147F45F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A134C-D17D-498E-842F-4399B3CC78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BFDAB-0027-45B0-B32E-700646F2A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53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1FB83747-F184-49E7-A099-31AC35412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240" y="229404"/>
            <a:ext cx="9194800" cy="298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Role of Open &amp; Distance Learning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in</a:t>
            </a:r>
            <a:endParaRPr kumimoji="0" lang="en-US" altLang="en-US" sz="320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+mj-lt"/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haroni" panose="02010803020104030203" pitchFamily="2" charset="-79"/>
              </a:rPr>
              <a:t>Defining the Future of Work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in the</a:t>
            </a:r>
          </a:p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44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haroni" panose="02010803020104030203" pitchFamily="2" charset="-79"/>
              </a:rPr>
              <a:t>Fourth Industrial Revolution </a:t>
            </a:r>
          </a:p>
        </p:txBody>
      </p:sp>
      <p:pic>
        <p:nvPicPr>
          <p:cNvPr id="1027" name="Picture 3" descr="AAOU Logo">
            <a:extLst>
              <a:ext uri="{FF2B5EF4-FFF2-40B4-BE49-F238E27FC236}">
                <a16:creationId xmlns:a16="http://schemas.microsoft.com/office/drawing/2014/main" id="{C94FE618-6530-4CF3-B401-6864E7679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9" y="3346023"/>
            <a:ext cx="3190241" cy="319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CECB4C91-A264-4CB7-80D5-3632FDAE6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8960" y="3735498"/>
            <a:ext cx="4906963" cy="2939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400" b="1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Kunstler Script" panose="030304020206070D0D06" pitchFamily="66" charset="0"/>
              </a:rPr>
              <a:t>Azhar Zia-ur-Rehman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CISA CISM CRISC ITIL MS BE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Lead Cybersecurity Manager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ISO27k Certified Lead Auditor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ISO20000 Lead Auditor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ISO22301 Lead Auditor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P.O.Box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 47859. Abu Dhabi, UAE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971 50 6139436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92 316 626 9792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azharzr@rehmaniyah.com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66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12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77280-44E7-4019-86FA-0052B6FD0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9225280" cy="91646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C00000"/>
                </a:solidFill>
                <a:latin typeface="+mn-lt"/>
              </a:rPr>
              <a:t>Scenario 8/8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1C69D7-6484-475C-897B-0EE2C03BAA8A}"/>
              </a:ext>
            </a:extLst>
          </p:cNvPr>
          <p:cNvSpPr txBox="1"/>
          <p:nvPr/>
        </p:nvSpPr>
        <p:spPr>
          <a:xfrm>
            <a:off x="126890" y="2274953"/>
            <a:ext cx="4293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Technological Change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683373-1006-4361-BE7D-08D649A2508C}"/>
              </a:ext>
            </a:extLst>
          </p:cNvPr>
          <p:cNvSpPr txBox="1"/>
          <p:nvPr/>
        </p:nvSpPr>
        <p:spPr>
          <a:xfrm>
            <a:off x="674283" y="3565286"/>
            <a:ext cx="374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Learning Evolution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8D0C0D-F51C-4095-AC8E-1B5A1E6FA881}"/>
              </a:ext>
            </a:extLst>
          </p:cNvPr>
          <p:cNvSpPr txBox="1"/>
          <p:nvPr/>
        </p:nvSpPr>
        <p:spPr>
          <a:xfrm>
            <a:off x="1338504" y="4794065"/>
            <a:ext cx="3082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Talent Mobility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26358B-1B92-4458-A1D4-74E2E3638579}"/>
              </a:ext>
            </a:extLst>
          </p:cNvPr>
          <p:cNvSpPr txBox="1"/>
          <p:nvPr/>
        </p:nvSpPr>
        <p:spPr>
          <a:xfrm>
            <a:off x="5195220" y="2336508"/>
            <a:ext cx="19345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u="sng" dirty="0">
                <a:solidFill>
                  <a:schemeClr val="accent5">
                    <a:lumMod val="75000"/>
                  </a:schemeClr>
                </a:solidFill>
              </a:rPr>
              <a:t>Fast</a:t>
            </a:r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 Change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24C467-F4CE-4534-B9CE-9CE81053C735}"/>
              </a:ext>
            </a:extLst>
          </p:cNvPr>
          <p:cNvSpPr txBox="1"/>
          <p:nvPr/>
        </p:nvSpPr>
        <p:spPr>
          <a:xfrm>
            <a:off x="5195219" y="3626842"/>
            <a:ext cx="2104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u="sng" dirty="0">
                <a:solidFill>
                  <a:schemeClr val="accent5">
                    <a:lumMod val="75000"/>
                  </a:schemeClr>
                </a:solidFill>
              </a:rPr>
              <a:t>Fast</a:t>
            </a:r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 Learning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E1E694F-7B73-479C-8069-331D18A61246}"/>
              </a:ext>
            </a:extLst>
          </p:cNvPr>
          <p:cNvSpPr txBox="1"/>
          <p:nvPr/>
        </p:nvSpPr>
        <p:spPr>
          <a:xfrm>
            <a:off x="5195219" y="4917176"/>
            <a:ext cx="2122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u="sng" dirty="0">
                <a:solidFill>
                  <a:schemeClr val="accent5">
                    <a:lumMod val="75000"/>
                  </a:schemeClr>
                </a:solidFill>
              </a:rPr>
              <a:t>High</a:t>
            </a:r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 mobility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ECADED-0A30-4C36-9C1D-F3134FB483E8}"/>
              </a:ext>
            </a:extLst>
          </p:cNvPr>
          <p:cNvSpPr txBox="1"/>
          <p:nvPr/>
        </p:nvSpPr>
        <p:spPr>
          <a:xfrm>
            <a:off x="4440992" y="1126585"/>
            <a:ext cx="33100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b="1" dirty="0">
                <a:solidFill>
                  <a:srgbClr val="C00000"/>
                </a:solidFill>
              </a:rPr>
              <a:t>Agile Adaptors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054A1A-D0C5-4AAB-A306-F26CB08C5CF8}"/>
              </a:ext>
            </a:extLst>
          </p:cNvPr>
          <p:cNvSpPr txBox="1"/>
          <p:nvPr/>
        </p:nvSpPr>
        <p:spPr>
          <a:xfrm>
            <a:off x="7481700" y="2274953"/>
            <a:ext cx="4456299" cy="3535680"/>
          </a:xfrm>
          <a:prstGeom prst="flowChartDocumen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GB" sz="2400" b="1" dirty="0">
                <a:solidFill>
                  <a:srgbClr val="C00000"/>
                </a:solidFill>
              </a:rPr>
              <a:t>Role of Open &amp; Distance Learning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GB" sz="2000" dirty="0"/>
              <a:t>Track the market needs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GB" sz="2000" dirty="0"/>
              <a:t>Align with the industry 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GB" sz="2000" dirty="0"/>
              <a:t>Keep up with the technology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GB" sz="2000" dirty="0"/>
              <a:t>Integrate with the partners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GB" sz="2000" dirty="0"/>
              <a:t>Revise syllabi very frequently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714CD91-CDFC-4DE2-830E-3130AD0034CD}"/>
              </a:ext>
            </a:extLst>
          </p:cNvPr>
          <p:cNvSpPr/>
          <p:nvPr/>
        </p:nvSpPr>
        <p:spPr>
          <a:xfrm>
            <a:off x="0" y="6388240"/>
            <a:ext cx="22621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6600"/>
                </a:solidFill>
                <a:latin typeface="Kunstler Script" panose="030304020206070D0D06" pitchFamily="66" charset="0"/>
              </a:rPr>
              <a:t>Azhar Zia-ur-Rehman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3EA838-9179-4B9B-A774-5B4152EE0FE5}"/>
              </a:ext>
            </a:extLst>
          </p:cNvPr>
          <p:cNvSpPr/>
          <p:nvPr/>
        </p:nvSpPr>
        <p:spPr>
          <a:xfrm>
            <a:off x="11201408" y="6548735"/>
            <a:ext cx="9905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6600"/>
                </a:solidFill>
              </a:rPr>
              <a:t>AAOU2019</a:t>
            </a:r>
          </a:p>
        </p:txBody>
      </p:sp>
    </p:spTree>
    <p:extLst>
      <p:ext uri="{BB962C8B-B14F-4D97-AF65-F5344CB8AC3E}">
        <p14:creationId xmlns:p14="http://schemas.microsoft.com/office/powerpoint/2010/main" val="37955581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  <p:bldP spid="14" grpId="0"/>
      <p:bldP spid="1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714CD91-CDFC-4DE2-830E-3130AD0034CD}"/>
              </a:ext>
            </a:extLst>
          </p:cNvPr>
          <p:cNvSpPr/>
          <p:nvPr/>
        </p:nvSpPr>
        <p:spPr>
          <a:xfrm>
            <a:off x="0" y="6388240"/>
            <a:ext cx="22621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6600"/>
                </a:solidFill>
                <a:latin typeface="Kunstler Script" panose="030304020206070D0D06" pitchFamily="66" charset="0"/>
              </a:rPr>
              <a:t>Azhar Zia-ur-Rehman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3EA838-9179-4B9B-A774-5B4152EE0FE5}"/>
              </a:ext>
            </a:extLst>
          </p:cNvPr>
          <p:cNvSpPr/>
          <p:nvPr/>
        </p:nvSpPr>
        <p:spPr>
          <a:xfrm>
            <a:off x="11201408" y="6548735"/>
            <a:ext cx="9905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6600"/>
                </a:solidFill>
              </a:rPr>
              <a:t>AAOU2019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0A81CDEA-3AB6-4425-9AE3-F9A7A908C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9225280" cy="91646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C00000"/>
                </a:solidFill>
                <a:latin typeface="+mn-lt"/>
              </a:rPr>
              <a:t>Demands on Open &amp; Distance Learning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AC8DEA-8720-4A07-BA2D-AD053EBD3DC9}"/>
              </a:ext>
            </a:extLst>
          </p:cNvPr>
          <p:cNvSpPr txBox="1"/>
          <p:nvPr/>
        </p:nvSpPr>
        <p:spPr>
          <a:xfrm>
            <a:off x="422996" y="1430903"/>
            <a:ext cx="443422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1. Good governance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972A8C-4665-4369-A908-F3057372EF3E}"/>
              </a:ext>
            </a:extLst>
          </p:cNvPr>
          <p:cNvSpPr txBox="1"/>
          <p:nvPr/>
        </p:nvSpPr>
        <p:spPr>
          <a:xfrm>
            <a:off x="1937039" y="2398603"/>
            <a:ext cx="2252540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2. Quality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F60D38A-46E6-4BAA-9ECD-0D161879E0C8}"/>
              </a:ext>
            </a:extLst>
          </p:cNvPr>
          <p:cNvSpPr txBox="1"/>
          <p:nvPr/>
        </p:nvSpPr>
        <p:spPr>
          <a:xfrm>
            <a:off x="3474797" y="3366303"/>
            <a:ext cx="2052165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3. Agility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5492D11-80FB-4E10-8E8C-63AB20CAE515}"/>
              </a:ext>
            </a:extLst>
          </p:cNvPr>
          <p:cNvSpPr txBox="1"/>
          <p:nvPr/>
        </p:nvSpPr>
        <p:spPr>
          <a:xfrm>
            <a:off x="4979143" y="4334003"/>
            <a:ext cx="4772204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4. Vertical integration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082E06-F9C4-46DA-A969-B6A91AE7A781}"/>
              </a:ext>
            </a:extLst>
          </p:cNvPr>
          <p:cNvSpPr txBox="1"/>
          <p:nvPr/>
        </p:nvSpPr>
        <p:spPr>
          <a:xfrm>
            <a:off x="6544449" y="5301702"/>
            <a:ext cx="5361661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5. Horizontal integration</a:t>
            </a:r>
          </a:p>
        </p:txBody>
      </p:sp>
    </p:spTree>
    <p:extLst>
      <p:ext uri="{BB962C8B-B14F-4D97-AF65-F5344CB8AC3E}">
        <p14:creationId xmlns:p14="http://schemas.microsoft.com/office/powerpoint/2010/main" val="8585569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714CD91-CDFC-4DE2-830E-3130AD0034CD}"/>
              </a:ext>
            </a:extLst>
          </p:cNvPr>
          <p:cNvSpPr/>
          <p:nvPr/>
        </p:nvSpPr>
        <p:spPr>
          <a:xfrm>
            <a:off x="0" y="6388240"/>
            <a:ext cx="22621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6600"/>
                </a:solidFill>
                <a:latin typeface="Kunstler Script" panose="030304020206070D0D06" pitchFamily="66" charset="0"/>
              </a:rPr>
              <a:t>Azhar Zia-ur-Rehman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3EA838-9179-4B9B-A774-5B4152EE0FE5}"/>
              </a:ext>
            </a:extLst>
          </p:cNvPr>
          <p:cNvSpPr/>
          <p:nvPr/>
        </p:nvSpPr>
        <p:spPr>
          <a:xfrm>
            <a:off x="11201408" y="6548735"/>
            <a:ext cx="9905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6600"/>
                </a:solidFill>
              </a:rPr>
              <a:t>AAOU2019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0A81CDEA-3AB6-4425-9AE3-F9A7A908C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9225280" cy="91646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C00000"/>
                </a:solidFill>
                <a:latin typeface="+mn-lt"/>
              </a:rPr>
              <a:t>How to achieve this?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AC8DEA-8720-4A07-BA2D-AD053EBD3DC9}"/>
              </a:ext>
            </a:extLst>
          </p:cNvPr>
          <p:cNvSpPr txBox="1"/>
          <p:nvPr/>
        </p:nvSpPr>
        <p:spPr>
          <a:xfrm>
            <a:off x="422996" y="1237863"/>
            <a:ext cx="443422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1. Good governance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972A8C-4665-4369-A908-F3057372EF3E}"/>
              </a:ext>
            </a:extLst>
          </p:cNvPr>
          <p:cNvSpPr txBox="1"/>
          <p:nvPr/>
        </p:nvSpPr>
        <p:spPr>
          <a:xfrm>
            <a:off x="422996" y="2205563"/>
            <a:ext cx="2252540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2. Quality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F60D38A-46E6-4BAA-9ECD-0D161879E0C8}"/>
              </a:ext>
            </a:extLst>
          </p:cNvPr>
          <p:cNvSpPr txBox="1"/>
          <p:nvPr/>
        </p:nvSpPr>
        <p:spPr>
          <a:xfrm>
            <a:off x="422996" y="3173263"/>
            <a:ext cx="2052165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3. Agility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5492D11-80FB-4E10-8E8C-63AB20CAE515}"/>
              </a:ext>
            </a:extLst>
          </p:cNvPr>
          <p:cNvSpPr txBox="1"/>
          <p:nvPr/>
        </p:nvSpPr>
        <p:spPr>
          <a:xfrm>
            <a:off x="422996" y="4140963"/>
            <a:ext cx="4772204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4. Vertical integration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082E06-F9C4-46DA-A969-B6A91AE7A781}"/>
              </a:ext>
            </a:extLst>
          </p:cNvPr>
          <p:cNvSpPr txBox="1"/>
          <p:nvPr/>
        </p:nvSpPr>
        <p:spPr>
          <a:xfrm>
            <a:off x="422996" y="5108662"/>
            <a:ext cx="5361661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5. Horizontal integration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DB0970-6D07-449A-A0B6-46D9B74D77FE}"/>
              </a:ext>
            </a:extLst>
          </p:cNvPr>
          <p:cNvSpPr/>
          <p:nvPr/>
        </p:nvSpPr>
        <p:spPr>
          <a:xfrm>
            <a:off x="6617777" y="2058133"/>
            <a:ext cx="378606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Adopt and implement standards</a:t>
            </a:r>
          </a:p>
        </p:txBody>
      </p:sp>
    </p:spTree>
    <p:extLst>
      <p:ext uri="{BB962C8B-B14F-4D97-AF65-F5344CB8AC3E}">
        <p14:creationId xmlns:p14="http://schemas.microsoft.com/office/powerpoint/2010/main" val="3848131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714CD91-CDFC-4DE2-830E-3130AD0034CD}"/>
              </a:ext>
            </a:extLst>
          </p:cNvPr>
          <p:cNvSpPr/>
          <p:nvPr/>
        </p:nvSpPr>
        <p:spPr>
          <a:xfrm>
            <a:off x="0" y="6388240"/>
            <a:ext cx="22621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6600"/>
                </a:solidFill>
                <a:latin typeface="Kunstler Script" panose="030304020206070D0D06" pitchFamily="66" charset="0"/>
              </a:rPr>
              <a:t>Azhar Zia-ur-Rehman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3EA838-9179-4B9B-A774-5B4152EE0FE5}"/>
              </a:ext>
            </a:extLst>
          </p:cNvPr>
          <p:cNvSpPr/>
          <p:nvPr/>
        </p:nvSpPr>
        <p:spPr>
          <a:xfrm>
            <a:off x="11201408" y="6548735"/>
            <a:ext cx="9905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6600"/>
                </a:solidFill>
              </a:rPr>
              <a:t>AAOU2019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0A81CDEA-3AB6-4425-9AE3-F9A7A908C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9225280" cy="91646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C00000"/>
                </a:solidFill>
                <a:latin typeface="+mn-lt"/>
              </a:rPr>
              <a:t>Which Standard?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DB0970-6D07-449A-A0B6-46D9B74D77FE}"/>
              </a:ext>
            </a:extLst>
          </p:cNvPr>
          <p:cNvSpPr/>
          <p:nvPr/>
        </p:nvSpPr>
        <p:spPr>
          <a:xfrm>
            <a:off x="491297" y="2136338"/>
            <a:ext cx="378606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Adopt and implement standards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A08AD8-7359-41A5-AE2E-241ECFDD23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5441" y="18255"/>
            <a:ext cx="32521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0959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714CD91-CDFC-4DE2-830E-3130AD0034CD}"/>
              </a:ext>
            </a:extLst>
          </p:cNvPr>
          <p:cNvSpPr/>
          <p:nvPr/>
        </p:nvSpPr>
        <p:spPr>
          <a:xfrm>
            <a:off x="0" y="6388240"/>
            <a:ext cx="22621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6600"/>
                </a:solidFill>
                <a:latin typeface="Kunstler Script" panose="030304020206070D0D06" pitchFamily="66" charset="0"/>
              </a:rPr>
              <a:t>Azhar Zia-ur-Rehman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3EA838-9179-4B9B-A774-5B4152EE0FE5}"/>
              </a:ext>
            </a:extLst>
          </p:cNvPr>
          <p:cNvSpPr/>
          <p:nvPr/>
        </p:nvSpPr>
        <p:spPr>
          <a:xfrm>
            <a:off x="11201408" y="6548735"/>
            <a:ext cx="9905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6600"/>
                </a:solidFill>
              </a:rPr>
              <a:t>AAOU2019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0A81CDEA-3AB6-4425-9AE3-F9A7A908C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9225280" cy="91646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C00000"/>
                </a:solidFill>
                <a:latin typeface="+mn-lt"/>
              </a:rPr>
              <a:t>ISO 21001:2018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A08AD8-7359-41A5-AE2E-241ECFDD23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6080" y="655426"/>
            <a:ext cx="5735328" cy="1209439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71527A0-E223-42C3-B802-65BE78B36F75}"/>
              </a:ext>
            </a:extLst>
          </p:cNvPr>
          <p:cNvSpPr txBox="1"/>
          <p:nvPr/>
        </p:nvSpPr>
        <p:spPr>
          <a:xfrm>
            <a:off x="466698" y="1452880"/>
            <a:ext cx="5332998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68325" indent="-568325">
              <a:spcAft>
                <a:spcPts val="1200"/>
              </a:spcAft>
              <a:buAutoNum type="arabicPeriod"/>
            </a:pPr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Leadership</a:t>
            </a:r>
          </a:p>
          <a:p>
            <a:pPr marL="568325" indent="-568325">
              <a:spcAft>
                <a:spcPts val="1200"/>
              </a:spcAft>
              <a:buAutoNum type="arabicPeriod"/>
            </a:pPr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Planning</a:t>
            </a:r>
          </a:p>
          <a:p>
            <a:pPr marL="568325" indent="-568325">
              <a:spcAft>
                <a:spcPts val="1200"/>
              </a:spcAft>
              <a:buAutoNum type="arabicPeriod"/>
            </a:pPr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Support</a:t>
            </a:r>
          </a:p>
          <a:p>
            <a:pPr marL="568325" indent="-568325">
              <a:spcAft>
                <a:spcPts val="1200"/>
              </a:spcAft>
              <a:buAutoNum type="arabicPeriod"/>
            </a:pPr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Operation</a:t>
            </a:r>
          </a:p>
          <a:p>
            <a:pPr marL="568325" indent="-568325">
              <a:spcAft>
                <a:spcPts val="1200"/>
              </a:spcAft>
              <a:buAutoNum type="arabicPeriod"/>
            </a:pPr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Performance Evaluation</a:t>
            </a:r>
          </a:p>
          <a:p>
            <a:pPr marL="568325" indent="-568325">
              <a:spcAft>
                <a:spcPts val="1200"/>
              </a:spcAft>
              <a:buAutoNum type="arabicPeriod"/>
            </a:pPr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Improvement</a:t>
            </a:r>
          </a:p>
        </p:txBody>
      </p:sp>
    </p:spTree>
    <p:extLst>
      <p:ext uri="{BB962C8B-B14F-4D97-AF65-F5344CB8AC3E}">
        <p14:creationId xmlns:p14="http://schemas.microsoft.com/office/powerpoint/2010/main" val="5596860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714CD91-CDFC-4DE2-830E-3130AD0034CD}"/>
              </a:ext>
            </a:extLst>
          </p:cNvPr>
          <p:cNvSpPr/>
          <p:nvPr/>
        </p:nvSpPr>
        <p:spPr>
          <a:xfrm>
            <a:off x="0" y="6388240"/>
            <a:ext cx="22621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6600"/>
                </a:solidFill>
                <a:latin typeface="Kunstler Script" panose="030304020206070D0D06" pitchFamily="66" charset="0"/>
              </a:rPr>
              <a:t>Azhar Zia-ur-Rehman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3EA838-9179-4B9B-A774-5B4152EE0FE5}"/>
              </a:ext>
            </a:extLst>
          </p:cNvPr>
          <p:cNvSpPr/>
          <p:nvPr/>
        </p:nvSpPr>
        <p:spPr>
          <a:xfrm>
            <a:off x="11201408" y="6548735"/>
            <a:ext cx="9905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6600"/>
                </a:solidFill>
              </a:rPr>
              <a:t>AAOU2019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0A81CDEA-3AB6-4425-9AE3-F9A7A908C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9225280" cy="91646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C00000"/>
                </a:solidFill>
                <a:latin typeface="+mn-lt"/>
              </a:rPr>
              <a:t>Implementing ISO 21001:2018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1527A0-E223-42C3-B802-65BE78B36F75}"/>
              </a:ext>
            </a:extLst>
          </p:cNvPr>
          <p:cNvSpPr txBox="1"/>
          <p:nvPr/>
        </p:nvSpPr>
        <p:spPr>
          <a:xfrm>
            <a:off x="2262159" y="934720"/>
            <a:ext cx="843679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8325" indent="-568325">
              <a:spcAft>
                <a:spcPts val="1200"/>
              </a:spcAft>
              <a:buAutoNum type="arabicPeriod"/>
            </a:pPr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Utilize the faculty under the leadership of an expert</a:t>
            </a:r>
          </a:p>
          <a:p>
            <a:pPr marL="568325" indent="-568325">
              <a:spcAft>
                <a:spcPts val="1200"/>
              </a:spcAft>
              <a:buAutoNum type="arabicPeriod"/>
            </a:pPr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Set the tone at the at the top – Leadership/Governance</a:t>
            </a:r>
          </a:p>
          <a:p>
            <a:pPr marL="568325" indent="-568325">
              <a:spcAft>
                <a:spcPts val="1200"/>
              </a:spcAft>
              <a:buAutoNum type="arabicPeriod"/>
            </a:pPr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Document processes smartly</a:t>
            </a:r>
          </a:p>
          <a:p>
            <a:pPr marL="568325" indent="-568325">
              <a:spcAft>
                <a:spcPts val="1200"/>
              </a:spcAft>
              <a:buAutoNum type="arabicPeriod"/>
            </a:pPr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Implement enterprise risk management</a:t>
            </a:r>
          </a:p>
          <a:p>
            <a:pPr marL="568325" indent="-568325">
              <a:spcAft>
                <a:spcPts val="1200"/>
              </a:spcAft>
              <a:buAutoNum type="arabicPeriod"/>
            </a:pPr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Implement data governance</a:t>
            </a:r>
          </a:p>
          <a:p>
            <a:pPr marL="568325" indent="-568325">
              <a:spcAft>
                <a:spcPts val="1200"/>
              </a:spcAft>
              <a:buAutoNum type="arabicPeriod"/>
            </a:pPr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Transform to a quality culture</a:t>
            </a:r>
          </a:p>
        </p:txBody>
      </p:sp>
    </p:spTree>
    <p:extLst>
      <p:ext uri="{BB962C8B-B14F-4D97-AF65-F5344CB8AC3E}">
        <p14:creationId xmlns:p14="http://schemas.microsoft.com/office/powerpoint/2010/main" val="18200956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714CD91-CDFC-4DE2-830E-3130AD0034CD}"/>
              </a:ext>
            </a:extLst>
          </p:cNvPr>
          <p:cNvSpPr/>
          <p:nvPr/>
        </p:nvSpPr>
        <p:spPr>
          <a:xfrm>
            <a:off x="0" y="6388240"/>
            <a:ext cx="22621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6600"/>
                </a:solidFill>
                <a:latin typeface="Kunstler Script" panose="030304020206070D0D06" pitchFamily="66" charset="0"/>
              </a:rPr>
              <a:t>Azhar Zia-ur-Rehman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3EA838-9179-4B9B-A774-5B4152EE0FE5}"/>
              </a:ext>
            </a:extLst>
          </p:cNvPr>
          <p:cNvSpPr/>
          <p:nvPr/>
        </p:nvSpPr>
        <p:spPr>
          <a:xfrm>
            <a:off x="11201408" y="6548735"/>
            <a:ext cx="9905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6600"/>
                </a:solidFill>
              </a:rPr>
              <a:t>AAOU2019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7E80DD-7283-474C-B07E-95612A9FCCC2}"/>
              </a:ext>
            </a:extLst>
          </p:cNvPr>
          <p:cNvSpPr/>
          <p:nvPr/>
        </p:nvSpPr>
        <p:spPr>
          <a:xfrm>
            <a:off x="4196954" y="1233128"/>
            <a:ext cx="37980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The future is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005D440-9417-488A-9D75-BF9B7CEBB652}"/>
              </a:ext>
            </a:extLst>
          </p:cNvPr>
          <p:cNvSpPr/>
          <p:nvPr/>
        </p:nvSpPr>
        <p:spPr>
          <a:xfrm>
            <a:off x="2262159" y="2893762"/>
            <a:ext cx="76337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Open &amp; Distance Learning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3B86BA-8E42-414D-9689-A87F73673D8D}"/>
              </a:ext>
            </a:extLst>
          </p:cNvPr>
          <p:cNvSpPr/>
          <p:nvPr/>
        </p:nvSpPr>
        <p:spPr>
          <a:xfrm>
            <a:off x="3644716" y="3994670"/>
            <a:ext cx="4868642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cap="none" spc="0" dirty="0">
                <a:ln w="5715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BUT …</a:t>
            </a:r>
          </a:p>
        </p:txBody>
      </p:sp>
    </p:spTree>
    <p:extLst>
      <p:ext uri="{BB962C8B-B14F-4D97-AF65-F5344CB8AC3E}">
        <p14:creationId xmlns:p14="http://schemas.microsoft.com/office/powerpoint/2010/main" val="16973813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C81341D7-48D4-4F4E-B114-0D3A057FE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" y="3623738"/>
            <a:ext cx="4906963" cy="2939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400" b="1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Kunstler Script" panose="030304020206070D0D06" pitchFamily="66" charset="0"/>
              </a:rPr>
              <a:t>Azhar Zia-ur-Rehman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CISA CISM CRISC ITIL MS BE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Lead Cybersecurity Manager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ISO27k Certified Lead Auditor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ISO20000 Lead Auditor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ISO22301 Lead Auditor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P.O.Box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 47859. Abu Dhabi, UAE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971 50 6139436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92 316 626 9792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azharzr@rehmaniyah.com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66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B6700E-1CC1-4308-84A7-8E7A9E4122C2}"/>
              </a:ext>
            </a:extLst>
          </p:cNvPr>
          <p:cNvSpPr txBox="1"/>
          <p:nvPr/>
        </p:nvSpPr>
        <p:spPr>
          <a:xfrm>
            <a:off x="6532880" y="660400"/>
            <a:ext cx="4495141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800" b="1" dirty="0">
                <a:solidFill>
                  <a:schemeClr val="accent6">
                    <a:lumMod val="75000"/>
                  </a:schemeClr>
                </a:solidFill>
                <a:latin typeface="Kunstler Script" panose="030304020206070D0D06" pitchFamily="66" charset="0"/>
              </a:rPr>
              <a:t>Thanks!</a:t>
            </a:r>
          </a:p>
        </p:txBody>
      </p:sp>
      <p:pic>
        <p:nvPicPr>
          <p:cNvPr id="6" name="Picture 3" descr="AAOU Logo">
            <a:extLst>
              <a:ext uri="{FF2B5EF4-FFF2-40B4-BE49-F238E27FC236}">
                <a16:creationId xmlns:a16="http://schemas.microsoft.com/office/drawing/2014/main" id="{E56448EB-B13D-4C6E-B1BD-3D0243637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329" y="3498428"/>
            <a:ext cx="3190241" cy="319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0486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77280-44E7-4019-86FA-0052B6FD0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9225280" cy="91646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C00000"/>
                </a:solidFill>
                <a:latin typeface="+mn-lt"/>
              </a:rPr>
              <a:t>Major factors effecting the Future of Work?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1C69D7-6484-475C-897B-0EE2C03BAA8A}"/>
              </a:ext>
            </a:extLst>
          </p:cNvPr>
          <p:cNvSpPr txBox="1"/>
          <p:nvPr/>
        </p:nvSpPr>
        <p:spPr>
          <a:xfrm>
            <a:off x="1316311" y="1601917"/>
            <a:ext cx="4293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Technological Change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683373-1006-4361-BE7D-08D649A2508C}"/>
              </a:ext>
            </a:extLst>
          </p:cNvPr>
          <p:cNvSpPr txBox="1"/>
          <p:nvPr/>
        </p:nvSpPr>
        <p:spPr>
          <a:xfrm>
            <a:off x="4540281" y="2588608"/>
            <a:ext cx="374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Learning Evolution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8D0C0D-F51C-4095-AC8E-1B5A1E6FA881}"/>
              </a:ext>
            </a:extLst>
          </p:cNvPr>
          <p:cNvSpPr txBox="1"/>
          <p:nvPr/>
        </p:nvSpPr>
        <p:spPr>
          <a:xfrm>
            <a:off x="7216857" y="3575299"/>
            <a:ext cx="3082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Talent Mobility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B36720-A554-4223-96A4-B91027623C65}"/>
              </a:ext>
            </a:extLst>
          </p:cNvPr>
          <p:cNvSpPr txBox="1"/>
          <p:nvPr/>
        </p:nvSpPr>
        <p:spPr>
          <a:xfrm>
            <a:off x="2913782" y="4888827"/>
            <a:ext cx="6364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>
                    <a:lumMod val="75000"/>
                  </a:schemeClr>
                </a:solidFill>
              </a:rPr>
              <a:t>These factors may change fast or gradually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9BB132-3FE6-4E02-93B6-068F7220FE4A}"/>
              </a:ext>
            </a:extLst>
          </p:cNvPr>
          <p:cNvSpPr txBox="1"/>
          <p:nvPr/>
        </p:nvSpPr>
        <p:spPr>
          <a:xfrm>
            <a:off x="3617372" y="5417635"/>
            <a:ext cx="49572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>
                    <a:lumMod val="75000"/>
                  </a:schemeClr>
                </a:solidFill>
              </a:rPr>
              <a:t>giving rise to 8 distinct scenarios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BD6F1F-C789-4816-8CF9-C12AB52D1874}"/>
              </a:ext>
            </a:extLst>
          </p:cNvPr>
          <p:cNvSpPr/>
          <p:nvPr/>
        </p:nvSpPr>
        <p:spPr>
          <a:xfrm>
            <a:off x="0" y="6388240"/>
            <a:ext cx="22621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6600"/>
                </a:solidFill>
                <a:latin typeface="Kunstler Script" panose="030304020206070D0D06" pitchFamily="66" charset="0"/>
              </a:rPr>
              <a:t>Azhar Zia-ur-Rehman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FB21CC-D068-4C61-A340-D69B33E51547}"/>
              </a:ext>
            </a:extLst>
          </p:cNvPr>
          <p:cNvSpPr/>
          <p:nvPr/>
        </p:nvSpPr>
        <p:spPr>
          <a:xfrm>
            <a:off x="11201408" y="6548735"/>
            <a:ext cx="9905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6600"/>
                </a:solidFill>
              </a:rPr>
              <a:t>AAOU2019</a:t>
            </a:r>
          </a:p>
        </p:txBody>
      </p:sp>
    </p:spTree>
    <p:extLst>
      <p:ext uri="{BB962C8B-B14F-4D97-AF65-F5344CB8AC3E}">
        <p14:creationId xmlns:p14="http://schemas.microsoft.com/office/powerpoint/2010/main" val="199160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3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77280-44E7-4019-86FA-0052B6FD0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9225280" cy="91646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C00000"/>
                </a:solidFill>
                <a:latin typeface="+mn-lt"/>
              </a:rPr>
              <a:t>Scenario 1/8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1C69D7-6484-475C-897B-0EE2C03BAA8A}"/>
              </a:ext>
            </a:extLst>
          </p:cNvPr>
          <p:cNvSpPr txBox="1"/>
          <p:nvPr/>
        </p:nvSpPr>
        <p:spPr>
          <a:xfrm>
            <a:off x="126890" y="2274953"/>
            <a:ext cx="4293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Technological Change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683373-1006-4361-BE7D-08D649A2508C}"/>
              </a:ext>
            </a:extLst>
          </p:cNvPr>
          <p:cNvSpPr txBox="1"/>
          <p:nvPr/>
        </p:nvSpPr>
        <p:spPr>
          <a:xfrm>
            <a:off x="674283" y="3565286"/>
            <a:ext cx="374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Learning Evolution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8D0C0D-F51C-4095-AC8E-1B5A1E6FA881}"/>
              </a:ext>
            </a:extLst>
          </p:cNvPr>
          <p:cNvSpPr txBox="1"/>
          <p:nvPr/>
        </p:nvSpPr>
        <p:spPr>
          <a:xfrm>
            <a:off x="1338504" y="4794065"/>
            <a:ext cx="3082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Talent Mobility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26358B-1B92-4458-A1D4-74E2E3638579}"/>
              </a:ext>
            </a:extLst>
          </p:cNvPr>
          <p:cNvSpPr txBox="1"/>
          <p:nvPr/>
        </p:nvSpPr>
        <p:spPr>
          <a:xfrm>
            <a:off x="5195220" y="2336508"/>
            <a:ext cx="2041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Slow Change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24C467-F4CE-4534-B9CE-9CE81053C735}"/>
              </a:ext>
            </a:extLst>
          </p:cNvPr>
          <p:cNvSpPr txBox="1"/>
          <p:nvPr/>
        </p:nvSpPr>
        <p:spPr>
          <a:xfrm>
            <a:off x="5195219" y="3626842"/>
            <a:ext cx="2211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Slow Learning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E1E694F-7B73-479C-8069-331D18A61246}"/>
              </a:ext>
            </a:extLst>
          </p:cNvPr>
          <p:cNvSpPr txBox="1"/>
          <p:nvPr/>
        </p:nvSpPr>
        <p:spPr>
          <a:xfrm>
            <a:off x="5195219" y="4917176"/>
            <a:ext cx="20539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Low mobility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ECADED-0A30-4C36-9C1D-F3134FB483E8}"/>
              </a:ext>
            </a:extLst>
          </p:cNvPr>
          <p:cNvSpPr txBox="1"/>
          <p:nvPr/>
        </p:nvSpPr>
        <p:spPr>
          <a:xfrm>
            <a:off x="2359242" y="1126585"/>
            <a:ext cx="74735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b="1" dirty="0">
                <a:solidFill>
                  <a:srgbClr val="C00000"/>
                </a:solidFill>
              </a:rPr>
              <a:t>Workforce Autarky/Independence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054A1A-D0C5-4AAB-A306-F26CB08C5CF8}"/>
              </a:ext>
            </a:extLst>
          </p:cNvPr>
          <p:cNvSpPr txBox="1"/>
          <p:nvPr/>
        </p:nvSpPr>
        <p:spPr>
          <a:xfrm>
            <a:off x="7481700" y="2274953"/>
            <a:ext cx="4456299" cy="3535680"/>
          </a:xfrm>
          <a:prstGeom prst="flowChartDocumen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Role of Open &amp; Distance Learning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GB" sz="2000" dirty="0"/>
              <a:t>Keep syllabi tuned to gradual technology change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GB" sz="2000" dirty="0"/>
              <a:t>Ensure that the stable market demands are met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GB" sz="2000" dirty="0"/>
              <a:t>Plan series of courses for the same audience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endParaRPr lang="en-GB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46CC75-13EA-4A67-9A0F-4299ACDAA8EF}"/>
              </a:ext>
            </a:extLst>
          </p:cNvPr>
          <p:cNvSpPr/>
          <p:nvPr/>
        </p:nvSpPr>
        <p:spPr>
          <a:xfrm>
            <a:off x="0" y="6388240"/>
            <a:ext cx="22621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6600"/>
                </a:solidFill>
                <a:latin typeface="Kunstler Script" panose="030304020206070D0D06" pitchFamily="66" charset="0"/>
              </a:rPr>
              <a:t>Azhar Zia-ur-Rehman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B42FB63-47F8-4A62-844B-70B6E92A3C83}"/>
              </a:ext>
            </a:extLst>
          </p:cNvPr>
          <p:cNvSpPr/>
          <p:nvPr/>
        </p:nvSpPr>
        <p:spPr>
          <a:xfrm>
            <a:off x="11201408" y="6548735"/>
            <a:ext cx="9905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6600"/>
                </a:solidFill>
              </a:rPr>
              <a:t>AAOU2019</a:t>
            </a:r>
          </a:p>
        </p:txBody>
      </p:sp>
    </p:spTree>
    <p:extLst>
      <p:ext uri="{BB962C8B-B14F-4D97-AF65-F5344CB8AC3E}">
        <p14:creationId xmlns:p14="http://schemas.microsoft.com/office/powerpoint/2010/main" val="41767033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  <p:bldP spid="14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77280-44E7-4019-86FA-0052B6FD0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9225280" cy="91646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C00000"/>
                </a:solidFill>
                <a:latin typeface="+mn-lt"/>
              </a:rPr>
              <a:t>Scenario 2/8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1C69D7-6484-475C-897B-0EE2C03BAA8A}"/>
              </a:ext>
            </a:extLst>
          </p:cNvPr>
          <p:cNvSpPr txBox="1"/>
          <p:nvPr/>
        </p:nvSpPr>
        <p:spPr>
          <a:xfrm>
            <a:off x="126890" y="2274953"/>
            <a:ext cx="4293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Technological Change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683373-1006-4361-BE7D-08D649A2508C}"/>
              </a:ext>
            </a:extLst>
          </p:cNvPr>
          <p:cNvSpPr txBox="1"/>
          <p:nvPr/>
        </p:nvSpPr>
        <p:spPr>
          <a:xfrm>
            <a:off x="674283" y="3565286"/>
            <a:ext cx="374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Learning Evolution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8D0C0D-F51C-4095-AC8E-1B5A1E6FA881}"/>
              </a:ext>
            </a:extLst>
          </p:cNvPr>
          <p:cNvSpPr txBox="1"/>
          <p:nvPr/>
        </p:nvSpPr>
        <p:spPr>
          <a:xfrm>
            <a:off x="1338504" y="4794065"/>
            <a:ext cx="3082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Talent Mobility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26358B-1B92-4458-A1D4-74E2E3638579}"/>
              </a:ext>
            </a:extLst>
          </p:cNvPr>
          <p:cNvSpPr txBox="1"/>
          <p:nvPr/>
        </p:nvSpPr>
        <p:spPr>
          <a:xfrm>
            <a:off x="5195220" y="2336508"/>
            <a:ext cx="2041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Slow Change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24C467-F4CE-4534-B9CE-9CE81053C735}"/>
              </a:ext>
            </a:extLst>
          </p:cNvPr>
          <p:cNvSpPr txBox="1"/>
          <p:nvPr/>
        </p:nvSpPr>
        <p:spPr>
          <a:xfrm>
            <a:off x="5195219" y="3626842"/>
            <a:ext cx="2211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Slow Learning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E1E694F-7B73-479C-8069-331D18A61246}"/>
              </a:ext>
            </a:extLst>
          </p:cNvPr>
          <p:cNvSpPr txBox="1"/>
          <p:nvPr/>
        </p:nvSpPr>
        <p:spPr>
          <a:xfrm>
            <a:off x="5195219" y="4917176"/>
            <a:ext cx="2122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u="sng" dirty="0">
                <a:solidFill>
                  <a:schemeClr val="accent5">
                    <a:lumMod val="75000"/>
                  </a:schemeClr>
                </a:solidFill>
              </a:rPr>
              <a:t>High</a:t>
            </a:r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 mobility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ECADED-0A30-4C36-9C1D-F3134FB483E8}"/>
              </a:ext>
            </a:extLst>
          </p:cNvPr>
          <p:cNvSpPr txBox="1"/>
          <p:nvPr/>
        </p:nvSpPr>
        <p:spPr>
          <a:xfrm>
            <a:off x="4218602" y="1126585"/>
            <a:ext cx="37548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b="1" dirty="0">
                <a:solidFill>
                  <a:srgbClr val="C00000"/>
                </a:solidFill>
              </a:rPr>
              <a:t>Mass Movement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3E2478-A675-4AEF-97D2-B39246385771}"/>
              </a:ext>
            </a:extLst>
          </p:cNvPr>
          <p:cNvSpPr/>
          <p:nvPr/>
        </p:nvSpPr>
        <p:spPr>
          <a:xfrm>
            <a:off x="0" y="6388240"/>
            <a:ext cx="22621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6600"/>
                </a:solidFill>
                <a:latin typeface="Kunstler Script" panose="030304020206070D0D06" pitchFamily="66" charset="0"/>
              </a:rPr>
              <a:t>Azhar Zia-ur-Rehman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5BE543-3924-42D0-82A5-6F58684928EF}"/>
              </a:ext>
            </a:extLst>
          </p:cNvPr>
          <p:cNvSpPr/>
          <p:nvPr/>
        </p:nvSpPr>
        <p:spPr>
          <a:xfrm>
            <a:off x="11201408" y="6548735"/>
            <a:ext cx="9905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6600"/>
                </a:solidFill>
              </a:rPr>
              <a:t>AAOU2019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E5DCD9B-BA27-46D0-B214-1987B103AEF1}"/>
              </a:ext>
            </a:extLst>
          </p:cNvPr>
          <p:cNvSpPr txBox="1"/>
          <p:nvPr/>
        </p:nvSpPr>
        <p:spPr>
          <a:xfrm>
            <a:off x="7481700" y="2274953"/>
            <a:ext cx="4456299" cy="3535680"/>
          </a:xfrm>
          <a:prstGeom prst="flowChartDocumen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Role of Open &amp; Distance Learning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GB" sz="2000" dirty="0"/>
              <a:t>Keep syllabi tuned to gradual technology change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GB" sz="2000" dirty="0"/>
              <a:t>Ensure that the demands of the local and the target markets are met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GB" sz="2000" dirty="0"/>
              <a:t>Plan courses for the changing audience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768850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  <p:bldP spid="14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77280-44E7-4019-86FA-0052B6FD0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9225280" cy="91646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C00000"/>
                </a:solidFill>
                <a:latin typeface="+mn-lt"/>
              </a:rPr>
              <a:t>Scenario 3/8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1C69D7-6484-475C-897B-0EE2C03BAA8A}"/>
              </a:ext>
            </a:extLst>
          </p:cNvPr>
          <p:cNvSpPr txBox="1"/>
          <p:nvPr/>
        </p:nvSpPr>
        <p:spPr>
          <a:xfrm>
            <a:off x="126890" y="2274953"/>
            <a:ext cx="4293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Technological Change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683373-1006-4361-BE7D-08D649A2508C}"/>
              </a:ext>
            </a:extLst>
          </p:cNvPr>
          <p:cNvSpPr txBox="1"/>
          <p:nvPr/>
        </p:nvSpPr>
        <p:spPr>
          <a:xfrm>
            <a:off x="674283" y="3565286"/>
            <a:ext cx="374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Learning Evolution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8D0C0D-F51C-4095-AC8E-1B5A1E6FA881}"/>
              </a:ext>
            </a:extLst>
          </p:cNvPr>
          <p:cNvSpPr txBox="1"/>
          <p:nvPr/>
        </p:nvSpPr>
        <p:spPr>
          <a:xfrm>
            <a:off x="1338504" y="4794065"/>
            <a:ext cx="3082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Talent Mobility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26358B-1B92-4458-A1D4-74E2E3638579}"/>
              </a:ext>
            </a:extLst>
          </p:cNvPr>
          <p:cNvSpPr txBox="1"/>
          <p:nvPr/>
        </p:nvSpPr>
        <p:spPr>
          <a:xfrm>
            <a:off x="5195220" y="2336508"/>
            <a:ext cx="19345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u="sng" dirty="0">
                <a:solidFill>
                  <a:schemeClr val="accent5">
                    <a:lumMod val="75000"/>
                  </a:schemeClr>
                </a:solidFill>
              </a:rPr>
              <a:t>Fast</a:t>
            </a:r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 Change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24C467-F4CE-4534-B9CE-9CE81053C735}"/>
              </a:ext>
            </a:extLst>
          </p:cNvPr>
          <p:cNvSpPr txBox="1"/>
          <p:nvPr/>
        </p:nvSpPr>
        <p:spPr>
          <a:xfrm>
            <a:off x="5195219" y="3626842"/>
            <a:ext cx="2211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Slow Learning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E1E694F-7B73-479C-8069-331D18A61246}"/>
              </a:ext>
            </a:extLst>
          </p:cNvPr>
          <p:cNvSpPr txBox="1"/>
          <p:nvPr/>
        </p:nvSpPr>
        <p:spPr>
          <a:xfrm>
            <a:off x="5195219" y="4917176"/>
            <a:ext cx="2070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Low mobility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ECADED-0A30-4C36-9C1D-F3134FB483E8}"/>
              </a:ext>
            </a:extLst>
          </p:cNvPr>
          <p:cNvSpPr txBox="1"/>
          <p:nvPr/>
        </p:nvSpPr>
        <p:spPr>
          <a:xfrm>
            <a:off x="3907976" y="1126585"/>
            <a:ext cx="43760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b="1" dirty="0">
                <a:solidFill>
                  <a:srgbClr val="C00000"/>
                </a:solidFill>
              </a:rPr>
              <a:t>Robot Replacement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779D1E-9100-42B6-B20A-7EB03A516FE1}"/>
              </a:ext>
            </a:extLst>
          </p:cNvPr>
          <p:cNvSpPr/>
          <p:nvPr/>
        </p:nvSpPr>
        <p:spPr>
          <a:xfrm>
            <a:off x="0" y="6388240"/>
            <a:ext cx="22621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6600"/>
                </a:solidFill>
                <a:latin typeface="Kunstler Script" panose="030304020206070D0D06" pitchFamily="66" charset="0"/>
              </a:rPr>
              <a:t>Azhar Zia-ur-Rehman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3732C9-F6B3-411B-BD37-1DF746664311}"/>
              </a:ext>
            </a:extLst>
          </p:cNvPr>
          <p:cNvSpPr/>
          <p:nvPr/>
        </p:nvSpPr>
        <p:spPr>
          <a:xfrm>
            <a:off x="11201408" y="6548735"/>
            <a:ext cx="9905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6600"/>
                </a:solidFill>
              </a:rPr>
              <a:t>AAOU2019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795EBF-0A7B-4D46-A1CF-6B89DD21AD25}"/>
              </a:ext>
            </a:extLst>
          </p:cNvPr>
          <p:cNvSpPr txBox="1"/>
          <p:nvPr/>
        </p:nvSpPr>
        <p:spPr>
          <a:xfrm>
            <a:off x="7481700" y="2274953"/>
            <a:ext cx="4456299" cy="3535680"/>
          </a:xfrm>
          <a:prstGeom prst="flowChartDocumen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Role of Open &amp; Distance Learning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GB" sz="2000" dirty="0"/>
              <a:t>Revise syllabi very frequently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GB" sz="2000" dirty="0"/>
              <a:t>Plan series of courses for alumni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GB" sz="2000" dirty="0"/>
              <a:t>Target new courses at the same market</a:t>
            </a:r>
          </a:p>
        </p:txBody>
      </p:sp>
    </p:spTree>
    <p:extLst>
      <p:ext uri="{BB962C8B-B14F-4D97-AF65-F5344CB8AC3E}">
        <p14:creationId xmlns:p14="http://schemas.microsoft.com/office/powerpoint/2010/main" val="27440984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  <p:bldP spid="14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77280-44E7-4019-86FA-0052B6FD0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9225280" cy="91646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C00000"/>
                </a:solidFill>
                <a:latin typeface="+mn-lt"/>
              </a:rPr>
              <a:t>Scenario 4/8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1C69D7-6484-475C-897B-0EE2C03BAA8A}"/>
              </a:ext>
            </a:extLst>
          </p:cNvPr>
          <p:cNvSpPr txBox="1"/>
          <p:nvPr/>
        </p:nvSpPr>
        <p:spPr>
          <a:xfrm>
            <a:off x="126890" y="2274953"/>
            <a:ext cx="4293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Technological Change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683373-1006-4361-BE7D-08D649A2508C}"/>
              </a:ext>
            </a:extLst>
          </p:cNvPr>
          <p:cNvSpPr txBox="1"/>
          <p:nvPr/>
        </p:nvSpPr>
        <p:spPr>
          <a:xfrm>
            <a:off x="674283" y="3565286"/>
            <a:ext cx="374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Learning Evolution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8D0C0D-F51C-4095-AC8E-1B5A1E6FA881}"/>
              </a:ext>
            </a:extLst>
          </p:cNvPr>
          <p:cNvSpPr txBox="1"/>
          <p:nvPr/>
        </p:nvSpPr>
        <p:spPr>
          <a:xfrm>
            <a:off x="1338504" y="4794065"/>
            <a:ext cx="3082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Talent Mobility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26358B-1B92-4458-A1D4-74E2E3638579}"/>
              </a:ext>
            </a:extLst>
          </p:cNvPr>
          <p:cNvSpPr txBox="1"/>
          <p:nvPr/>
        </p:nvSpPr>
        <p:spPr>
          <a:xfrm>
            <a:off x="5195220" y="2336508"/>
            <a:ext cx="19345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Fast Change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24C467-F4CE-4534-B9CE-9CE81053C735}"/>
              </a:ext>
            </a:extLst>
          </p:cNvPr>
          <p:cNvSpPr txBox="1"/>
          <p:nvPr/>
        </p:nvSpPr>
        <p:spPr>
          <a:xfrm>
            <a:off x="5195219" y="3626842"/>
            <a:ext cx="2211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Slow Learning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E1E694F-7B73-479C-8069-331D18A61246}"/>
              </a:ext>
            </a:extLst>
          </p:cNvPr>
          <p:cNvSpPr txBox="1"/>
          <p:nvPr/>
        </p:nvSpPr>
        <p:spPr>
          <a:xfrm>
            <a:off x="5195219" y="4917176"/>
            <a:ext cx="2122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u="sng" dirty="0">
                <a:solidFill>
                  <a:schemeClr val="accent5">
                    <a:lumMod val="75000"/>
                  </a:schemeClr>
                </a:solidFill>
              </a:rPr>
              <a:t>High</a:t>
            </a:r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 mobility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ECADED-0A30-4C36-9C1D-F3134FB483E8}"/>
              </a:ext>
            </a:extLst>
          </p:cNvPr>
          <p:cNvSpPr txBox="1"/>
          <p:nvPr/>
        </p:nvSpPr>
        <p:spPr>
          <a:xfrm>
            <a:off x="4314596" y="1126585"/>
            <a:ext cx="35628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b="1" dirty="0">
                <a:solidFill>
                  <a:srgbClr val="C00000"/>
                </a:solidFill>
              </a:rPr>
              <a:t>Polarized World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ABDD42C-024B-4CC9-99D7-BD830E129EE8}"/>
              </a:ext>
            </a:extLst>
          </p:cNvPr>
          <p:cNvSpPr/>
          <p:nvPr/>
        </p:nvSpPr>
        <p:spPr>
          <a:xfrm>
            <a:off x="0" y="6388240"/>
            <a:ext cx="22621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6600"/>
                </a:solidFill>
                <a:latin typeface="Kunstler Script" panose="030304020206070D0D06" pitchFamily="66" charset="0"/>
              </a:rPr>
              <a:t>Azhar Zia-ur-Rehman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262D8D9-D9CD-4FC1-AFC3-C6908B8D0287}"/>
              </a:ext>
            </a:extLst>
          </p:cNvPr>
          <p:cNvSpPr/>
          <p:nvPr/>
        </p:nvSpPr>
        <p:spPr>
          <a:xfrm>
            <a:off x="11201408" y="6548735"/>
            <a:ext cx="9905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6600"/>
                </a:solidFill>
              </a:rPr>
              <a:t>AAOU2019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AA6A25-72D0-49C9-A364-C18AA9FE87D3}"/>
              </a:ext>
            </a:extLst>
          </p:cNvPr>
          <p:cNvSpPr txBox="1"/>
          <p:nvPr/>
        </p:nvSpPr>
        <p:spPr>
          <a:xfrm>
            <a:off x="7481700" y="2274953"/>
            <a:ext cx="4456299" cy="3535680"/>
          </a:xfrm>
          <a:prstGeom prst="flowChartDocumen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Role of Open &amp; Distance Learning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GB" sz="2000" dirty="0"/>
              <a:t>Revise syllabi very frequently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GB" sz="2000" dirty="0"/>
              <a:t>Plan of courses for the changing market</a:t>
            </a:r>
          </a:p>
        </p:txBody>
      </p:sp>
    </p:spTree>
    <p:extLst>
      <p:ext uri="{BB962C8B-B14F-4D97-AF65-F5344CB8AC3E}">
        <p14:creationId xmlns:p14="http://schemas.microsoft.com/office/powerpoint/2010/main" val="9012230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  <p:bldP spid="14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77280-44E7-4019-86FA-0052B6FD0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9225280" cy="91646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C00000"/>
                </a:solidFill>
                <a:latin typeface="+mn-lt"/>
              </a:rPr>
              <a:t>Scenario 5/8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1C69D7-6484-475C-897B-0EE2C03BAA8A}"/>
              </a:ext>
            </a:extLst>
          </p:cNvPr>
          <p:cNvSpPr txBox="1"/>
          <p:nvPr/>
        </p:nvSpPr>
        <p:spPr>
          <a:xfrm>
            <a:off x="126890" y="2274953"/>
            <a:ext cx="4293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Technological Change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683373-1006-4361-BE7D-08D649A2508C}"/>
              </a:ext>
            </a:extLst>
          </p:cNvPr>
          <p:cNvSpPr txBox="1"/>
          <p:nvPr/>
        </p:nvSpPr>
        <p:spPr>
          <a:xfrm>
            <a:off x="674283" y="3565286"/>
            <a:ext cx="374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Learning Evolution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8D0C0D-F51C-4095-AC8E-1B5A1E6FA881}"/>
              </a:ext>
            </a:extLst>
          </p:cNvPr>
          <p:cNvSpPr txBox="1"/>
          <p:nvPr/>
        </p:nvSpPr>
        <p:spPr>
          <a:xfrm>
            <a:off x="1338504" y="4794065"/>
            <a:ext cx="3082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Talent Mobility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26358B-1B92-4458-A1D4-74E2E3638579}"/>
              </a:ext>
            </a:extLst>
          </p:cNvPr>
          <p:cNvSpPr txBox="1"/>
          <p:nvPr/>
        </p:nvSpPr>
        <p:spPr>
          <a:xfrm>
            <a:off x="5195220" y="2336508"/>
            <a:ext cx="2041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Slow Change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24C467-F4CE-4534-B9CE-9CE81053C735}"/>
              </a:ext>
            </a:extLst>
          </p:cNvPr>
          <p:cNvSpPr txBox="1"/>
          <p:nvPr/>
        </p:nvSpPr>
        <p:spPr>
          <a:xfrm>
            <a:off x="5195219" y="3626842"/>
            <a:ext cx="2104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u="sng" dirty="0">
                <a:solidFill>
                  <a:schemeClr val="accent5">
                    <a:lumMod val="75000"/>
                  </a:schemeClr>
                </a:solidFill>
              </a:rPr>
              <a:t>Fast</a:t>
            </a:r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 Learning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E1E694F-7B73-479C-8069-331D18A61246}"/>
              </a:ext>
            </a:extLst>
          </p:cNvPr>
          <p:cNvSpPr txBox="1"/>
          <p:nvPr/>
        </p:nvSpPr>
        <p:spPr>
          <a:xfrm>
            <a:off x="5195219" y="4917176"/>
            <a:ext cx="2070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Low mobility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ECADED-0A30-4C36-9C1D-F3134FB483E8}"/>
              </a:ext>
            </a:extLst>
          </p:cNvPr>
          <p:cNvSpPr txBox="1"/>
          <p:nvPr/>
        </p:nvSpPr>
        <p:spPr>
          <a:xfrm>
            <a:off x="3146205" y="1126585"/>
            <a:ext cx="58996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b="1" dirty="0">
                <a:solidFill>
                  <a:srgbClr val="C00000"/>
                </a:solidFill>
              </a:rPr>
              <a:t>Empowered Entrepreneurs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7BB689-EF84-4151-A3D4-D5462CA010D6}"/>
              </a:ext>
            </a:extLst>
          </p:cNvPr>
          <p:cNvSpPr/>
          <p:nvPr/>
        </p:nvSpPr>
        <p:spPr>
          <a:xfrm>
            <a:off x="0" y="6388240"/>
            <a:ext cx="22621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6600"/>
                </a:solidFill>
                <a:latin typeface="Kunstler Script" panose="030304020206070D0D06" pitchFamily="66" charset="0"/>
              </a:rPr>
              <a:t>Azhar Zia-ur-Rehman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126927-7E01-4F4C-8FF0-0A781B9D72B2}"/>
              </a:ext>
            </a:extLst>
          </p:cNvPr>
          <p:cNvSpPr/>
          <p:nvPr/>
        </p:nvSpPr>
        <p:spPr>
          <a:xfrm>
            <a:off x="11201408" y="6548735"/>
            <a:ext cx="9905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6600"/>
                </a:solidFill>
              </a:rPr>
              <a:t>AAOU2019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B39C1D-2037-4170-9489-DC1B283DC898}"/>
              </a:ext>
            </a:extLst>
          </p:cNvPr>
          <p:cNvSpPr txBox="1"/>
          <p:nvPr/>
        </p:nvSpPr>
        <p:spPr>
          <a:xfrm>
            <a:off x="7481700" y="2274953"/>
            <a:ext cx="4456299" cy="3535680"/>
          </a:xfrm>
          <a:prstGeom prst="flowChartDocumen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Role of Open &amp; Distance Learning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GB" sz="2000" dirty="0"/>
              <a:t>Target new needs of the same market</a:t>
            </a:r>
          </a:p>
        </p:txBody>
      </p:sp>
    </p:spTree>
    <p:extLst>
      <p:ext uri="{BB962C8B-B14F-4D97-AF65-F5344CB8AC3E}">
        <p14:creationId xmlns:p14="http://schemas.microsoft.com/office/powerpoint/2010/main" val="20267366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  <p:bldP spid="14" grpId="0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77280-44E7-4019-86FA-0052B6FD0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9225280" cy="91646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C00000"/>
                </a:solidFill>
                <a:latin typeface="+mn-lt"/>
              </a:rPr>
              <a:t>Scenario 6/8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1C69D7-6484-475C-897B-0EE2C03BAA8A}"/>
              </a:ext>
            </a:extLst>
          </p:cNvPr>
          <p:cNvSpPr txBox="1"/>
          <p:nvPr/>
        </p:nvSpPr>
        <p:spPr>
          <a:xfrm>
            <a:off x="126890" y="2274953"/>
            <a:ext cx="4293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Technological Change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683373-1006-4361-BE7D-08D649A2508C}"/>
              </a:ext>
            </a:extLst>
          </p:cNvPr>
          <p:cNvSpPr txBox="1"/>
          <p:nvPr/>
        </p:nvSpPr>
        <p:spPr>
          <a:xfrm>
            <a:off x="674283" y="3565286"/>
            <a:ext cx="374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Learning Evolution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8D0C0D-F51C-4095-AC8E-1B5A1E6FA881}"/>
              </a:ext>
            </a:extLst>
          </p:cNvPr>
          <p:cNvSpPr txBox="1"/>
          <p:nvPr/>
        </p:nvSpPr>
        <p:spPr>
          <a:xfrm>
            <a:off x="1338504" y="4794065"/>
            <a:ext cx="3082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Talent Mobility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26358B-1B92-4458-A1D4-74E2E3638579}"/>
              </a:ext>
            </a:extLst>
          </p:cNvPr>
          <p:cNvSpPr txBox="1"/>
          <p:nvPr/>
        </p:nvSpPr>
        <p:spPr>
          <a:xfrm>
            <a:off x="5195220" y="2336508"/>
            <a:ext cx="2041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Slow Change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24C467-F4CE-4534-B9CE-9CE81053C735}"/>
              </a:ext>
            </a:extLst>
          </p:cNvPr>
          <p:cNvSpPr txBox="1"/>
          <p:nvPr/>
        </p:nvSpPr>
        <p:spPr>
          <a:xfrm>
            <a:off x="5195219" y="3626842"/>
            <a:ext cx="2104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Fast Learning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E1E694F-7B73-479C-8069-331D18A61246}"/>
              </a:ext>
            </a:extLst>
          </p:cNvPr>
          <p:cNvSpPr txBox="1"/>
          <p:nvPr/>
        </p:nvSpPr>
        <p:spPr>
          <a:xfrm>
            <a:off x="5195219" y="4917176"/>
            <a:ext cx="2135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u="sng" dirty="0">
                <a:solidFill>
                  <a:schemeClr val="accent5">
                    <a:lumMod val="75000"/>
                  </a:schemeClr>
                </a:solidFill>
              </a:rPr>
              <a:t>High</a:t>
            </a:r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 mobility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ECADED-0A30-4C36-9C1D-F3134FB483E8}"/>
              </a:ext>
            </a:extLst>
          </p:cNvPr>
          <p:cNvSpPr txBox="1"/>
          <p:nvPr/>
        </p:nvSpPr>
        <p:spPr>
          <a:xfrm>
            <a:off x="4634467" y="1126585"/>
            <a:ext cx="29231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b="1" dirty="0">
                <a:solidFill>
                  <a:srgbClr val="C00000"/>
                </a:solidFill>
              </a:rPr>
              <a:t>Skilled Flows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8BAA97-BB29-4BB2-B5D1-AB0E2AD12D3A}"/>
              </a:ext>
            </a:extLst>
          </p:cNvPr>
          <p:cNvSpPr/>
          <p:nvPr/>
        </p:nvSpPr>
        <p:spPr>
          <a:xfrm>
            <a:off x="0" y="6388240"/>
            <a:ext cx="22621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6600"/>
                </a:solidFill>
                <a:latin typeface="Kunstler Script" panose="030304020206070D0D06" pitchFamily="66" charset="0"/>
              </a:rPr>
              <a:t>Azhar Zia-ur-Rehman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AAE86B-5F06-46CF-BD9B-B17D60283B26}"/>
              </a:ext>
            </a:extLst>
          </p:cNvPr>
          <p:cNvSpPr/>
          <p:nvPr/>
        </p:nvSpPr>
        <p:spPr>
          <a:xfrm>
            <a:off x="11201408" y="6548735"/>
            <a:ext cx="9905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6600"/>
                </a:solidFill>
              </a:rPr>
              <a:t>AAOU2019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A05859-6423-4104-8389-579C2184FB9C}"/>
              </a:ext>
            </a:extLst>
          </p:cNvPr>
          <p:cNvSpPr txBox="1"/>
          <p:nvPr/>
        </p:nvSpPr>
        <p:spPr>
          <a:xfrm>
            <a:off x="7481700" y="2274953"/>
            <a:ext cx="4456299" cy="3535680"/>
          </a:xfrm>
          <a:prstGeom prst="flowChartDocumen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Role of Open &amp; Distance Learning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GB" sz="2000" dirty="0"/>
              <a:t>Revise syllabi to suit the changing market</a:t>
            </a:r>
          </a:p>
        </p:txBody>
      </p:sp>
    </p:spTree>
    <p:extLst>
      <p:ext uri="{BB962C8B-B14F-4D97-AF65-F5344CB8AC3E}">
        <p14:creationId xmlns:p14="http://schemas.microsoft.com/office/powerpoint/2010/main" val="40229881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  <p:bldP spid="14" grpId="0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77280-44E7-4019-86FA-0052B6FD0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9225280" cy="91646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C00000"/>
                </a:solidFill>
                <a:latin typeface="+mn-lt"/>
              </a:rPr>
              <a:t>Scenario 7/8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1C69D7-6484-475C-897B-0EE2C03BAA8A}"/>
              </a:ext>
            </a:extLst>
          </p:cNvPr>
          <p:cNvSpPr txBox="1"/>
          <p:nvPr/>
        </p:nvSpPr>
        <p:spPr>
          <a:xfrm>
            <a:off x="126890" y="2274953"/>
            <a:ext cx="4293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Technological Change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683373-1006-4361-BE7D-08D649A2508C}"/>
              </a:ext>
            </a:extLst>
          </p:cNvPr>
          <p:cNvSpPr txBox="1"/>
          <p:nvPr/>
        </p:nvSpPr>
        <p:spPr>
          <a:xfrm>
            <a:off x="674283" y="3565286"/>
            <a:ext cx="374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Learning Evolution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8D0C0D-F51C-4095-AC8E-1B5A1E6FA881}"/>
              </a:ext>
            </a:extLst>
          </p:cNvPr>
          <p:cNvSpPr txBox="1"/>
          <p:nvPr/>
        </p:nvSpPr>
        <p:spPr>
          <a:xfrm>
            <a:off x="1338504" y="4794065"/>
            <a:ext cx="3082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Talent Mobility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26358B-1B92-4458-A1D4-74E2E3638579}"/>
              </a:ext>
            </a:extLst>
          </p:cNvPr>
          <p:cNvSpPr txBox="1"/>
          <p:nvPr/>
        </p:nvSpPr>
        <p:spPr>
          <a:xfrm>
            <a:off x="5195220" y="2336508"/>
            <a:ext cx="19345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u="sng" dirty="0">
                <a:solidFill>
                  <a:schemeClr val="accent5">
                    <a:lumMod val="75000"/>
                  </a:schemeClr>
                </a:solidFill>
              </a:rPr>
              <a:t>Fast</a:t>
            </a:r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 Change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24C467-F4CE-4534-B9CE-9CE81053C735}"/>
              </a:ext>
            </a:extLst>
          </p:cNvPr>
          <p:cNvSpPr txBox="1"/>
          <p:nvPr/>
        </p:nvSpPr>
        <p:spPr>
          <a:xfrm>
            <a:off x="5195219" y="3626842"/>
            <a:ext cx="2104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Fast Learning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E1E694F-7B73-479C-8069-331D18A61246}"/>
              </a:ext>
            </a:extLst>
          </p:cNvPr>
          <p:cNvSpPr txBox="1"/>
          <p:nvPr/>
        </p:nvSpPr>
        <p:spPr>
          <a:xfrm>
            <a:off x="5195219" y="4917176"/>
            <a:ext cx="2070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Low mobility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ECADED-0A30-4C36-9C1D-F3134FB483E8}"/>
              </a:ext>
            </a:extLst>
          </p:cNvPr>
          <p:cNvSpPr txBox="1"/>
          <p:nvPr/>
        </p:nvSpPr>
        <p:spPr>
          <a:xfrm>
            <a:off x="4156038" y="1126585"/>
            <a:ext cx="3879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b="1" dirty="0">
                <a:solidFill>
                  <a:srgbClr val="C00000"/>
                </a:solidFill>
              </a:rPr>
              <a:t>Productive Locals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054A1A-D0C5-4AAB-A306-F26CB08C5CF8}"/>
              </a:ext>
            </a:extLst>
          </p:cNvPr>
          <p:cNvSpPr txBox="1"/>
          <p:nvPr/>
        </p:nvSpPr>
        <p:spPr>
          <a:xfrm>
            <a:off x="7481700" y="2274066"/>
            <a:ext cx="4456299" cy="3535680"/>
          </a:xfrm>
          <a:prstGeom prst="flowChartDocumen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Role of Open &amp; Distance Learning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GB" sz="2000" dirty="0"/>
              <a:t>Revise syllabi very frequently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GB" sz="2000" dirty="0"/>
              <a:t>Add new products for the same market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endParaRPr lang="en-GB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1B175B-6801-4C46-B99A-660C48190934}"/>
              </a:ext>
            </a:extLst>
          </p:cNvPr>
          <p:cNvSpPr/>
          <p:nvPr/>
        </p:nvSpPr>
        <p:spPr>
          <a:xfrm>
            <a:off x="0" y="6388240"/>
            <a:ext cx="22621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6600"/>
                </a:solidFill>
                <a:latin typeface="Kunstler Script" panose="030304020206070D0D06" pitchFamily="66" charset="0"/>
              </a:rPr>
              <a:t>Azhar Zia-ur-Rehman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086707-B39D-4A7D-A65D-BC1F1764DCA1}"/>
              </a:ext>
            </a:extLst>
          </p:cNvPr>
          <p:cNvSpPr/>
          <p:nvPr/>
        </p:nvSpPr>
        <p:spPr>
          <a:xfrm>
            <a:off x="11201408" y="6548735"/>
            <a:ext cx="9905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6600"/>
                </a:solidFill>
              </a:rPr>
              <a:t>AAOU2019</a:t>
            </a:r>
          </a:p>
        </p:txBody>
      </p:sp>
    </p:spTree>
    <p:extLst>
      <p:ext uri="{BB962C8B-B14F-4D97-AF65-F5344CB8AC3E}">
        <p14:creationId xmlns:p14="http://schemas.microsoft.com/office/powerpoint/2010/main" val="4007346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  <p:bldP spid="14" grpId="0"/>
      <p:bldP spid="15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1891</TotalTime>
  <Words>595</Words>
  <Application>Microsoft Office PowerPoint</Application>
  <PresentationFormat>Widescreen</PresentationFormat>
  <Paragraphs>186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Kunstler Script</vt:lpstr>
      <vt:lpstr>Office Theme</vt:lpstr>
      <vt:lpstr>PowerPoint Presentation</vt:lpstr>
      <vt:lpstr>Major factors effecting the Future of Work?</vt:lpstr>
      <vt:lpstr>Scenario 1/8</vt:lpstr>
      <vt:lpstr>Scenario 2/8</vt:lpstr>
      <vt:lpstr>Scenario 3/8</vt:lpstr>
      <vt:lpstr>Scenario 4/8</vt:lpstr>
      <vt:lpstr>Scenario 5/8</vt:lpstr>
      <vt:lpstr>Scenario 6/8</vt:lpstr>
      <vt:lpstr>Scenario 7/8</vt:lpstr>
      <vt:lpstr>Scenario 8/8</vt:lpstr>
      <vt:lpstr>Demands on Open &amp; Distance Learning</vt:lpstr>
      <vt:lpstr>How to achieve this?</vt:lpstr>
      <vt:lpstr>Which Standard?</vt:lpstr>
      <vt:lpstr>ISO 21001:2018</vt:lpstr>
      <vt:lpstr>Implementing ISO 21001:2018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YAHOO MAIL</dc:creator>
  <cp:lastModifiedBy>YAHOO MAIL</cp:lastModifiedBy>
  <cp:revision>22</cp:revision>
  <dcterms:created xsi:type="dcterms:W3CDTF">2019-10-06T06:52:43Z</dcterms:created>
  <dcterms:modified xsi:type="dcterms:W3CDTF">2019-10-13T15:00:42Z</dcterms:modified>
</cp:coreProperties>
</file>