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60" r:id="rId5"/>
    <p:sldId id="261" r:id="rId6"/>
    <p:sldId id="264" r:id="rId7"/>
    <p:sldId id="274" r:id="rId8"/>
    <p:sldId id="273" r:id="rId9"/>
    <p:sldId id="265" r:id="rId10"/>
    <p:sldId id="266" r:id="rId11"/>
    <p:sldId id="269" r:id="rId12"/>
    <p:sldId id="270" r:id="rId13"/>
    <p:sldId id="271" r:id="rId14"/>
    <p:sldId id="267" r:id="rId15"/>
    <p:sldId id="268"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107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81B2705-42B4-41A4-A153-619549A17470}"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1B2705-42B4-41A4-A153-619549A174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1B2705-42B4-41A4-A153-619549A174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1B2705-42B4-41A4-A153-619549A174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1B2705-42B4-41A4-A153-619549A17470}"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1B2705-42B4-41A4-A153-619549A174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81B2705-42B4-41A4-A153-619549A174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1B2705-42B4-41A4-A153-619549A174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81B2705-42B4-41A4-A153-619549A1747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1B2705-42B4-41A4-A153-619549A174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00E195A-2A4E-459C-B29E-9E5BAB8A5F36}" type="datetimeFigureOut">
              <a:rPr lang="en-US" smtClean="0"/>
              <a:t>10/14/2019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1B2705-42B4-41A4-A153-619549A1747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0E195A-2A4E-459C-B29E-9E5BAB8A5F36}" type="datetimeFigureOut">
              <a:rPr lang="en-US" smtClean="0"/>
              <a:t>10/14/2019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81B2705-42B4-41A4-A153-619549A17470}"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2200" dirty="0">
                <a:effectLst/>
              </a:rPr>
              <a:t> </a:t>
            </a:r>
            <a:br>
              <a:rPr lang="en-US" sz="2200" dirty="0">
                <a:effectLst/>
              </a:rPr>
            </a:br>
            <a:r>
              <a:rPr lang="en-US" sz="2200" b="1" dirty="0">
                <a:effectLst/>
              </a:rPr>
              <a:t>ASSESSMENT METHODS IN AN ONLINE ENGLISH LANGUAGE TEACHING PROGRAM: A CASE STUDY OF VIRTUAL UNIVERSITY OF PAKISTAN</a:t>
            </a:r>
            <a:r>
              <a:rPr lang="en-US" dirty="0">
                <a:effectLst/>
              </a:rPr>
              <a:t/>
            </a:r>
            <a:br>
              <a:rPr lang="en-US" dirty="0">
                <a:effectLst/>
              </a:rPr>
            </a:br>
            <a:endParaRPr lang="en-US" dirty="0"/>
          </a:p>
        </p:txBody>
      </p:sp>
      <p:sp>
        <p:nvSpPr>
          <p:cNvPr id="3" name="Subtitle 2"/>
          <p:cNvSpPr>
            <a:spLocks noGrp="1"/>
          </p:cNvSpPr>
          <p:nvPr>
            <p:ph type="subTitle" idx="1"/>
          </p:nvPr>
        </p:nvSpPr>
        <p:spPr/>
        <p:txBody>
          <a:bodyPr/>
          <a:lstStyle/>
          <a:p>
            <a:r>
              <a:rPr lang="en-US" dirty="0" smtClean="0"/>
              <a:t>Ayesha </a:t>
            </a:r>
            <a:r>
              <a:rPr lang="en-US" dirty="0" err="1" smtClean="0"/>
              <a:t>Perveen</a:t>
            </a:r>
            <a:endParaRPr lang="en-US" dirty="0" smtClean="0"/>
          </a:p>
          <a:p>
            <a:r>
              <a:rPr lang="en-US" dirty="0" smtClean="0"/>
              <a:t>Assistant Professor</a:t>
            </a:r>
          </a:p>
          <a:p>
            <a:r>
              <a:rPr lang="en-US" dirty="0" smtClean="0"/>
              <a:t>Virtual University of Pakistan</a:t>
            </a:r>
            <a:endParaRPr lang="en-US" dirty="0"/>
          </a:p>
        </p:txBody>
      </p:sp>
    </p:spTree>
    <p:extLst>
      <p:ext uri="{BB962C8B-B14F-4D97-AF65-F5344CB8AC3E}">
        <p14:creationId xmlns:p14="http://schemas.microsoft.com/office/powerpoint/2010/main" val="331208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Most of the student showed their satisfaction with assessment methods</a:t>
            </a:r>
          </a:p>
          <a:p>
            <a:r>
              <a:rPr lang="en-US" dirty="0" smtClean="0"/>
              <a:t>However they were not familiar with standardized tests like CEFR</a:t>
            </a:r>
            <a:endParaRPr lang="en-US" dirty="0"/>
          </a:p>
        </p:txBody>
      </p:sp>
    </p:spTree>
    <p:extLst>
      <p:ext uri="{BB962C8B-B14F-4D97-AF65-F5344CB8AC3E}">
        <p14:creationId xmlns:p14="http://schemas.microsoft.com/office/powerpoint/2010/main" val="1432243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555992" cy="1173162"/>
          </a:xfrm>
        </p:spPr>
        <p:txBody>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22948671"/>
              </p:ext>
            </p:extLst>
          </p:nvPr>
        </p:nvGraphicFramePr>
        <p:xfrm>
          <a:off x="1143001" y="228600"/>
          <a:ext cx="7822990" cy="6313444"/>
        </p:xfrm>
        <a:graphic>
          <a:graphicData uri="http://schemas.openxmlformats.org/drawingml/2006/table">
            <a:tbl>
              <a:tblPr firstRow="1" firstCol="1" bandRow="1">
                <a:tableStyleId>{5C22544A-7EE6-4342-B048-85BDC9FD1C3A}</a:tableStyleId>
              </a:tblPr>
              <a:tblGrid>
                <a:gridCol w="1063925"/>
                <a:gridCol w="1431607"/>
                <a:gridCol w="1067057"/>
                <a:gridCol w="1067057"/>
                <a:gridCol w="1067057"/>
                <a:gridCol w="1063925"/>
                <a:gridCol w="1062362"/>
              </a:tblGrid>
              <a:tr h="91343">
                <a:tc>
                  <a:txBody>
                    <a:bodyPr/>
                    <a:lstStyle/>
                    <a:p>
                      <a:pPr marL="0" marR="0" algn="l">
                        <a:lnSpc>
                          <a:spcPct val="115000"/>
                        </a:lnSpc>
                        <a:spcBef>
                          <a:spcPts val="0"/>
                        </a:spcBef>
                        <a:spcAft>
                          <a:spcPts val="0"/>
                        </a:spcAft>
                      </a:pPr>
                      <a:r>
                        <a:rPr lang="en-US" sz="500" dirty="0">
                          <a:effectLst/>
                        </a:rPr>
                        <a:t>Serial no</a:t>
                      </a:r>
                      <a:endParaRPr lang="en-US" sz="600" dirty="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Item</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SD</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D</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N</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A</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SA</a:t>
                      </a:r>
                      <a:endParaRPr lang="en-US" sz="600">
                        <a:effectLst/>
                        <a:latin typeface="Calibri"/>
                        <a:ea typeface="Calibri"/>
                        <a:cs typeface="Times New Roman"/>
                      </a:endParaRPr>
                    </a:p>
                  </a:txBody>
                  <a:tcPr marL="39135" marR="39135" marT="0" marB="0"/>
                </a:tc>
              </a:tr>
              <a:tr h="383808">
                <a:tc>
                  <a:txBody>
                    <a:bodyPr/>
                    <a:lstStyle/>
                    <a:p>
                      <a:pPr marL="0" marR="0" algn="l">
                        <a:lnSpc>
                          <a:spcPct val="115000"/>
                        </a:lnSpc>
                        <a:spcBef>
                          <a:spcPts val="0"/>
                        </a:spcBef>
                        <a:spcAft>
                          <a:spcPts val="0"/>
                        </a:spcAft>
                      </a:pPr>
                      <a:r>
                        <a:rPr lang="en-US" sz="500">
                          <a:effectLst/>
                        </a:rPr>
                        <a:t>1</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All assessment activities are from within the syllabus taught</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latin typeface="+mn-lt"/>
                          <a:ea typeface="+mn-ea"/>
                          <a:cs typeface="+mn-cs"/>
                        </a:rPr>
                        <a:t>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dirty="0">
                          <a:effectLst/>
                          <a:latin typeface="+mn-lt"/>
                          <a:ea typeface="+mn-ea"/>
                          <a:cs typeface="+mn-cs"/>
                        </a:rPr>
                        <a:t>8</a:t>
                      </a:r>
                      <a:endParaRPr lang="en-US" sz="600" dirty="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4</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36</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50</a:t>
                      </a:r>
                      <a:endParaRPr lang="en-US" sz="600">
                        <a:effectLst/>
                        <a:latin typeface="Calibri"/>
                        <a:ea typeface="Calibri"/>
                        <a:cs typeface="Times New Roman"/>
                      </a:endParaRPr>
                    </a:p>
                  </a:txBody>
                  <a:tcPr marL="39135" marR="39135" marT="0" marB="0"/>
                </a:tc>
              </a:tr>
              <a:tr h="286319">
                <a:tc>
                  <a:txBody>
                    <a:bodyPr/>
                    <a:lstStyle/>
                    <a:p>
                      <a:pPr marL="0" marR="0" algn="l">
                        <a:lnSpc>
                          <a:spcPct val="115000"/>
                        </a:lnSpc>
                        <a:spcBef>
                          <a:spcPts val="0"/>
                        </a:spcBef>
                        <a:spcAft>
                          <a:spcPts val="0"/>
                        </a:spcAft>
                      </a:pPr>
                      <a:r>
                        <a:rPr lang="en-US" sz="500">
                          <a:effectLst/>
                        </a:rPr>
                        <a:t>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I am assessed after thorough guidance on the topics</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46</a:t>
                      </a:r>
                      <a:endParaRPr lang="en-US" sz="600">
                        <a:effectLst/>
                        <a:latin typeface="Calibri"/>
                        <a:ea typeface="Calibri"/>
                        <a:cs typeface="Times New Roman"/>
                      </a:endParaRPr>
                    </a:p>
                  </a:txBody>
                  <a:tcPr marL="39135" marR="39135" marT="0" marB="0"/>
                </a:tc>
              </a:tr>
              <a:tr h="383808">
                <a:tc>
                  <a:txBody>
                    <a:bodyPr/>
                    <a:lstStyle/>
                    <a:p>
                      <a:pPr marL="0" marR="0" algn="l">
                        <a:lnSpc>
                          <a:spcPct val="115000"/>
                        </a:lnSpc>
                        <a:spcBef>
                          <a:spcPts val="0"/>
                        </a:spcBef>
                        <a:spcAft>
                          <a:spcPts val="0"/>
                        </a:spcAft>
                      </a:pPr>
                      <a:r>
                        <a:rPr lang="en-US" sz="500">
                          <a:effectLst/>
                        </a:rPr>
                        <a:t>3</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I am provided with an opportunity to discuss what I fail to understand</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6</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14</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15</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35</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30</a:t>
                      </a:r>
                      <a:endParaRPr lang="en-US" sz="600">
                        <a:effectLst/>
                        <a:latin typeface="Calibri"/>
                        <a:ea typeface="Calibri"/>
                        <a:cs typeface="Times New Roman"/>
                      </a:endParaRPr>
                    </a:p>
                  </a:txBody>
                  <a:tcPr marL="39135" marR="39135" marT="0" marB="0"/>
                </a:tc>
              </a:tr>
              <a:tr h="383808">
                <a:tc>
                  <a:txBody>
                    <a:bodyPr/>
                    <a:lstStyle/>
                    <a:p>
                      <a:pPr marL="0" marR="0" algn="l">
                        <a:lnSpc>
                          <a:spcPct val="115000"/>
                        </a:lnSpc>
                        <a:spcBef>
                          <a:spcPts val="0"/>
                        </a:spcBef>
                        <a:spcAft>
                          <a:spcPts val="0"/>
                        </a:spcAft>
                      </a:pPr>
                      <a:r>
                        <a:rPr lang="en-US" sz="500">
                          <a:effectLst/>
                        </a:rPr>
                        <a:t>4</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I am encouraged to use English in speaking and writing activities</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8</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9</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8</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45</a:t>
                      </a:r>
                      <a:endParaRPr lang="en-US" sz="600">
                        <a:effectLst/>
                        <a:latin typeface="Calibri"/>
                        <a:ea typeface="Calibri"/>
                        <a:cs typeface="Times New Roman"/>
                      </a:endParaRPr>
                    </a:p>
                  </a:txBody>
                  <a:tcPr marL="39135" marR="39135" marT="0" marB="0"/>
                </a:tc>
              </a:tr>
              <a:tr h="383808">
                <a:tc>
                  <a:txBody>
                    <a:bodyPr/>
                    <a:lstStyle/>
                    <a:p>
                      <a:pPr marL="0" marR="0" algn="l">
                        <a:lnSpc>
                          <a:spcPct val="115000"/>
                        </a:lnSpc>
                        <a:spcBef>
                          <a:spcPts val="0"/>
                        </a:spcBef>
                        <a:spcAft>
                          <a:spcPts val="0"/>
                        </a:spcAft>
                      </a:pPr>
                      <a:r>
                        <a:rPr lang="en-US" sz="500">
                          <a:effectLst/>
                        </a:rPr>
                        <a:t>5</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I am provided with the grading rubric and evaluation criteria </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dirty="0">
                          <a:effectLst/>
                        </a:rPr>
                        <a:t>5</a:t>
                      </a:r>
                      <a:endParaRPr lang="en-US" sz="600" dirty="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15</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17</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33</a:t>
                      </a:r>
                      <a:endParaRPr lang="en-US" sz="600">
                        <a:effectLst/>
                        <a:latin typeface="Calibri"/>
                        <a:ea typeface="Calibri"/>
                        <a:cs typeface="Times New Roman"/>
                      </a:endParaRPr>
                    </a:p>
                  </a:txBody>
                  <a:tcPr marL="39135" marR="39135" marT="0" marB="0"/>
                </a:tc>
              </a:tr>
              <a:tr h="383808">
                <a:tc>
                  <a:txBody>
                    <a:bodyPr/>
                    <a:lstStyle/>
                    <a:p>
                      <a:pPr marL="0" marR="0" algn="l">
                        <a:lnSpc>
                          <a:spcPct val="115000"/>
                        </a:lnSpc>
                        <a:spcBef>
                          <a:spcPts val="0"/>
                        </a:spcBef>
                        <a:spcAft>
                          <a:spcPts val="0"/>
                        </a:spcAft>
                      </a:pPr>
                      <a:r>
                        <a:rPr lang="en-US" sz="500">
                          <a:effectLst/>
                        </a:rPr>
                        <a:t>6</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I am informed about the objectives of any assessment method</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6</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14</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15</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33</a:t>
                      </a:r>
                      <a:endParaRPr lang="en-US" sz="600">
                        <a:effectLst/>
                        <a:latin typeface="Calibri"/>
                        <a:ea typeface="Calibri"/>
                        <a:cs typeface="Times New Roman"/>
                      </a:endParaRPr>
                    </a:p>
                  </a:txBody>
                  <a:tcPr marL="39135" marR="39135" marT="0" marB="0"/>
                </a:tc>
              </a:tr>
              <a:tr h="383808">
                <a:tc>
                  <a:txBody>
                    <a:bodyPr/>
                    <a:lstStyle/>
                    <a:p>
                      <a:pPr marL="0" marR="0" algn="l">
                        <a:lnSpc>
                          <a:spcPct val="115000"/>
                        </a:lnSpc>
                        <a:spcBef>
                          <a:spcPts val="0"/>
                        </a:spcBef>
                        <a:spcAft>
                          <a:spcPts val="0"/>
                        </a:spcAft>
                      </a:pPr>
                      <a:r>
                        <a:rPr lang="en-US" sz="500">
                          <a:effectLst/>
                        </a:rPr>
                        <a:t>7</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I am informed about the learning outcomes of any test</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5</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16</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14</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31</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34</a:t>
                      </a:r>
                      <a:endParaRPr lang="en-US" sz="600">
                        <a:effectLst/>
                        <a:latin typeface="Calibri"/>
                        <a:ea typeface="Calibri"/>
                        <a:cs typeface="Times New Roman"/>
                      </a:endParaRPr>
                    </a:p>
                  </a:txBody>
                  <a:tcPr marL="39135" marR="39135" marT="0" marB="0"/>
                </a:tc>
              </a:tr>
              <a:tr h="367495">
                <a:tc>
                  <a:txBody>
                    <a:bodyPr/>
                    <a:lstStyle/>
                    <a:p>
                      <a:pPr marL="0" marR="0" algn="l">
                        <a:lnSpc>
                          <a:spcPct val="115000"/>
                        </a:lnSpc>
                        <a:spcBef>
                          <a:spcPts val="0"/>
                        </a:spcBef>
                        <a:spcAft>
                          <a:spcPts val="0"/>
                        </a:spcAft>
                      </a:pPr>
                      <a:r>
                        <a:rPr lang="en-US" sz="500">
                          <a:effectLst/>
                        </a:rPr>
                        <a:t>8</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I get ample scaffolding to reach my language learning goals</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dirty="0">
                          <a:effectLst/>
                        </a:rPr>
                        <a:t>6</a:t>
                      </a:r>
                      <a:endParaRPr lang="en-US" sz="600" dirty="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14</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15</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dirty="0">
                          <a:effectLst/>
                        </a:rPr>
                        <a:t>32</a:t>
                      </a:r>
                      <a:endParaRPr lang="en-US" sz="600" dirty="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33</a:t>
                      </a:r>
                      <a:endParaRPr lang="en-US" sz="600">
                        <a:effectLst/>
                        <a:latin typeface="Calibri"/>
                        <a:ea typeface="Calibri"/>
                        <a:cs typeface="Times New Roman"/>
                      </a:endParaRPr>
                    </a:p>
                  </a:txBody>
                  <a:tcPr marL="39135" marR="39135" marT="0" marB="0"/>
                </a:tc>
              </a:tr>
              <a:tr h="383808">
                <a:tc>
                  <a:txBody>
                    <a:bodyPr/>
                    <a:lstStyle/>
                    <a:p>
                      <a:pPr marL="0" marR="0" algn="l">
                        <a:lnSpc>
                          <a:spcPct val="115000"/>
                        </a:lnSpc>
                        <a:spcBef>
                          <a:spcPts val="0"/>
                        </a:spcBef>
                        <a:spcAft>
                          <a:spcPts val="0"/>
                        </a:spcAft>
                      </a:pPr>
                      <a:r>
                        <a:rPr lang="en-US" sz="500">
                          <a:effectLst/>
                        </a:rPr>
                        <a:t>9</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dirty="0">
                          <a:effectLst/>
                        </a:rPr>
                        <a:t>The assessment methods help me improve language learning</a:t>
                      </a:r>
                      <a:endParaRPr lang="en-US" sz="600" dirty="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dirty="0">
                          <a:effectLst/>
                        </a:rPr>
                        <a:t>46</a:t>
                      </a:r>
                      <a:endParaRPr lang="en-US" sz="600" dirty="0">
                        <a:effectLst/>
                        <a:latin typeface="Calibri"/>
                        <a:ea typeface="Calibri"/>
                        <a:cs typeface="Times New Roman"/>
                      </a:endParaRPr>
                    </a:p>
                  </a:txBody>
                  <a:tcPr marL="39135" marR="39135" marT="0" marB="0"/>
                </a:tc>
              </a:tr>
              <a:tr h="383808">
                <a:tc>
                  <a:txBody>
                    <a:bodyPr/>
                    <a:lstStyle/>
                    <a:p>
                      <a:pPr marL="0" marR="0" algn="l">
                        <a:lnSpc>
                          <a:spcPct val="115000"/>
                        </a:lnSpc>
                        <a:spcBef>
                          <a:spcPts val="0"/>
                        </a:spcBef>
                        <a:spcAft>
                          <a:spcPts val="0"/>
                        </a:spcAft>
                      </a:pPr>
                      <a:r>
                        <a:rPr lang="en-US" sz="500">
                          <a:effectLst/>
                        </a:rPr>
                        <a:t>10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After every assessment activity I get proper feedback from my instructor</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5</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16</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14</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31</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dirty="0">
                          <a:effectLst/>
                        </a:rPr>
                        <a:t>34</a:t>
                      </a:r>
                      <a:endParaRPr lang="en-US" sz="600" dirty="0">
                        <a:effectLst/>
                        <a:latin typeface="Calibri"/>
                        <a:ea typeface="Calibri"/>
                        <a:cs typeface="Times New Roman"/>
                      </a:endParaRPr>
                    </a:p>
                  </a:txBody>
                  <a:tcPr marL="39135" marR="39135" marT="0" marB="0"/>
                </a:tc>
              </a:tr>
              <a:tr h="286319">
                <a:tc>
                  <a:txBody>
                    <a:bodyPr/>
                    <a:lstStyle/>
                    <a:p>
                      <a:pPr marL="0" marR="0" algn="l">
                        <a:lnSpc>
                          <a:spcPct val="115000"/>
                        </a:lnSpc>
                        <a:spcBef>
                          <a:spcPts val="0"/>
                        </a:spcBef>
                        <a:spcAft>
                          <a:spcPts val="0"/>
                        </a:spcAft>
                      </a:pPr>
                      <a:r>
                        <a:rPr lang="en-US" sz="500">
                          <a:effectLst/>
                        </a:rPr>
                        <a:t>11</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The feedback includes my strengths</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6</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14</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15</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33</a:t>
                      </a:r>
                      <a:endParaRPr lang="en-US" sz="600">
                        <a:effectLst/>
                        <a:latin typeface="Calibri"/>
                        <a:ea typeface="Calibri"/>
                        <a:cs typeface="Times New Roman"/>
                      </a:endParaRPr>
                    </a:p>
                  </a:txBody>
                  <a:tcPr marL="39135" marR="39135" marT="0" marB="0"/>
                </a:tc>
              </a:tr>
              <a:tr h="481296">
                <a:tc>
                  <a:txBody>
                    <a:bodyPr/>
                    <a:lstStyle/>
                    <a:p>
                      <a:pPr marL="0" marR="0" algn="l">
                        <a:lnSpc>
                          <a:spcPct val="115000"/>
                        </a:lnSpc>
                        <a:spcBef>
                          <a:spcPts val="0"/>
                        </a:spcBef>
                        <a:spcAft>
                          <a:spcPts val="0"/>
                        </a:spcAft>
                      </a:pPr>
                      <a:r>
                        <a:rPr lang="en-US" sz="500">
                          <a:effectLst/>
                        </a:rPr>
                        <a:t>12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The feedback includes my weaknesses and areas to improve</a:t>
                      </a:r>
                      <a:endParaRPr lang="en-US" sz="600">
                        <a:effectLst/>
                      </a:endParaRPr>
                    </a:p>
                    <a:p>
                      <a:pPr marL="0" marR="0" algn="l">
                        <a:lnSpc>
                          <a:spcPct val="115000"/>
                        </a:lnSpc>
                        <a:spcBef>
                          <a:spcPts val="0"/>
                        </a:spcBef>
                        <a:spcAft>
                          <a:spcPts val="0"/>
                        </a:spcAft>
                      </a:pPr>
                      <a:r>
                        <a:rPr lang="en-US" sz="500">
                          <a:effectLst/>
                        </a:rPr>
                        <a:t> </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16</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40</a:t>
                      </a:r>
                      <a:endParaRPr lang="en-US" sz="600">
                        <a:effectLst/>
                        <a:latin typeface="Calibri"/>
                        <a:ea typeface="Calibri"/>
                        <a:cs typeface="Times New Roman"/>
                      </a:endParaRPr>
                    </a:p>
                  </a:txBody>
                  <a:tcPr marL="39135" marR="39135" marT="0" marB="0"/>
                </a:tc>
              </a:tr>
              <a:tr h="383808">
                <a:tc>
                  <a:txBody>
                    <a:bodyPr/>
                    <a:lstStyle/>
                    <a:p>
                      <a:pPr marL="0" marR="0" algn="l">
                        <a:lnSpc>
                          <a:spcPct val="115000"/>
                        </a:lnSpc>
                        <a:spcBef>
                          <a:spcPts val="0"/>
                        </a:spcBef>
                        <a:spcAft>
                          <a:spcPts val="0"/>
                        </a:spcAft>
                      </a:pPr>
                      <a:r>
                        <a:rPr lang="en-US" sz="500">
                          <a:effectLst/>
                        </a:rPr>
                        <a:t>13</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The feedback on assignments help me understand the content better</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14</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42</a:t>
                      </a:r>
                      <a:endParaRPr lang="en-US" sz="600">
                        <a:effectLst/>
                        <a:latin typeface="Calibri"/>
                        <a:ea typeface="Calibri"/>
                        <a:cs typeface="Times New Roman"/>
                      </a:endParaRPr>
                    </a:p>
                  </a:txBody>
                  <a:tcPr marL="39135" marR="39135" marT="0" marB="0"/>
                </a:tc>
              </a:tr>
              <a:tr h="383808">
                <a:tc>
                  <a:txBody>
                    <a:bodyPr/>
                    <a:lstStyle/>
                    <a:p>
                      <a:pPr marL="0" marR="0" algn="l">
                        <a:lnSpc>
                          <a:spcPct val="115000"/>
                        </a:lnSpc>
                        <a:spcBef>
                          <a:spcPts val="0"/>
                        </a:spcBef>
                        <a:spcAft>
                          <a:spcPts val="0"/>
                        </a:spcAft>
                      </a:pPr>
                      <a:r>
                        <a:rPr lang="en-US" sz="500">
                          <a:effectLst/>
                        </a:rPr>
                        <a:t>14</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After every assessment activity I discuss results with my class fellows</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11</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45</a:t>
                      </a:r>
                      <a:endParaRPr lang="en-US" sz="600">
                        <a:effectLst/>
                        <a:latin typeface="Calibri"/>
                        <a:ea typeface="Calibri"/>
                        <a:cs typeface="Times New Roman"/>
                      </a:endParaRPr>
                    </a:p>
                  </a:txBody>
                  <a:tcPr marL="39135" marR="39135" marT="0" marB="0"/>
                </a:tc>
              </a:tr>
              <a:tr h="481296">
                <a:tc>
                  <a:txBody>
                    <a:bodyPr/>
                    <a:lstStyle/>
                    <a:p>
                      <a:pPr marL="0" marR="0" algn="l">
                        <a:lnSpc>
                          <a:spcPct val="115000"/>
                        </a:lnSpc>
                        <a:spcBef>
                          <a:spcPts val="0"/>
                        </a:spcBef>
                        <a:spcAft>
                          <a:spcPts val="0"/>
                        </a:spcAft>
                      </a:pPr>
                      <a:r>
                        <a:rPr lang="en-US" sz="500">
                          <a:effectLst/>
                        </a:rPr>
                        <a:t>15</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Before any assessment activity I discuss the questions with my class fellows</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12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30</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44</a:t>
                      </a:r>
                      <a:endParaRPr lang="en-US" sz="600">
                        <a:effectLst/>
                        <a:latin typeface="Calibri"/>
                        <a:ea typeface="Calibri"/>
                        <a:cs typeface="Times New Roman"/>
                      </a:endParaRPr>
                    </a:p>
                  </a:txBody>
                  <a:tcPr marL="39135" marR="39135" marT="0" marB="0"/>
                </a:tc>
              </a:tr>
              <a:tr h="481296">
                <a:tc>
                  <a:txBody>
                    <a:bodyPr/>
                    <a:lstStyle/>
                    <a:p>
                      <a:pPr marL="0" marR="0" algn="l">
                        <a:lnSpc>
                          <a:spcPct val="115000"/>
                        </a:lnSpc>
                        <a:spcBef>
                          <a:spcPts val="0"/>
                        </a:spcBef>
                        <a:spcAft>
                          <a:spcPts val="0"/>
                        </a:spcAft>
                      </a:pPr>
                      <a:r>
                        <a:rPr lang="en-US" sz="500">
                          <a:effectLst/>
                        </a:rPr>
                        <a:t>16</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 </a:t>
                      </a:r>
                      <a:endParaRPr lang="en-US" sz="600">
                        <a:effectLst/>
                      </a:endParaRPr>
                    </a:p>
                    <a:p>
                      <a:pPr marL="0" marR="0" algn="l">
                        <a:lnSpc>
                          <a:spcPct val="115000"/>
                        </a:lnSpc>
                        <a:spcBef>
                          <a:spcPts val="0"/>
                        </a:spcBef>
                        <a:spcAft>
                          <a:spcPts val="0"/>
                        </a:spcAft>
                      </a:pPr>
                      <a:r>
                        <a:rPr lang="en-US" sz="500">
                          <a:effectLst/>
                        </a:rPr>
                        <a:t>I self assess my work before submitting it</a:t>
                      </a:r>
                      <a:endParaRPr lang="en-US" sz="600">
                        <a:effectLst/>
                      </a:endParaRPr>
                    </a:p>
                    <a:p>
                      <a:pPr marL="0" marR="0" algn="l">
                        <a:lnSpc>
                          <a:spcPct val="115000"/>
                        </a:lnSpc>
                        <a:spcBef>
                          <a:spcPts val="0"/>
                        </a:spcBef>
                        <a:spcAft>
                          <a:spcPts val="0"/>
                        </a:spcAft>
                      </a:pPr>
                      <a:r>
                        <a:rPr lang="en-US" sz="500">
                          <a:effectLst/>
                        </a:rPr>
                        <a:t> </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2</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9</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8</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a:effectLst/>
                        </a:rPr>
                        <a:t>37</a:t>
                      </a:r>
                      <a:endParaRPr lang="en-US" sz="600">
                        <a:effectLst/>
                        <a:latin typeface="Calibri"/>
                        <a:ea typeface="Calibri"/>
                        <a:cs typeface="Times New Roman"/>
                      </a:endParaRPr>
                    </a:p>
                  </a:txBody>
                  <a:tcPr marL="39135" marR="39135" marT="0" marB="0"/>
                </a:tc>
                <a:tc>
                  <a:txBody>
                    <a:bodyPr/>
                    <a:lstStyle/>
                    <a:p>
                      <a:pPr marL="0" marR="0" algn="l">
                        <a:lnSpc>
                          <a:spcPct val="115000"/>
                        </a:lnSpc>
                        <a:spcBef>
                          <a:spcPts val="0"/>
                        </a:spcBef>
                        <a:spcAft>
                          <a:spcPts val="0"/>
                        </a:spcAft>
                      </a:pPr>
                      <a:r>
                        <a:rPr lang="en-US" sz="500" dirty="0">
                          <a:effectLst/>
                        </a:rPr>
                        <a:t>44</a:t>
                      </a:r>
                      <a:endParaRPr lang="en-US" sz="600" dirty="0">
                        <a:effectLst/>
                        <a:latin typeface="Calibri"/>
                        <a:ea typeface="Calibri"/>
                        <a:cs typeface="Times New Roman"/>
                      </a:endParaRPr>
                    </a:p>
                  </a:txBody>
                  <a:tcPr marL="39135" marR="39135" marT="0" marB="0"/>
                </a:tc>
              </a:tr>
            </a:tbl>
          </a:graphicData>
        </a:graphic>
      </p:graphicFrame>
    </p:spTree>
    <p:extLst>
      <p:ext uri="{BB962C8B-B14F-4D97-AF65-F5344CB8AC3E}">
        <p14:creationId xmlns:p14="http://schemas.microsoft.com/office/powerpoint/2010/main" val="2954694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2454573"/>
              </p:ext>
            </p:extLst>
          </p:nvPr>
        </p:nvGraphicFramePr>
        <p:xfrm>
          <a:off x="990603" y="304800"/>
          <a:ext cx="7924798" cy="6324601"/>
        </p:xfrm>
        <a:graphic>
          <a:graphicData uri="http://schemas.openxmlformats.org/drawingml/2006/table">
            <a:tbl>
              <a:tblPr firstRow="1" firstCol="1" bandRow="1">
                <a:tableStyleId>{5C22544A-7EE6-4342-B048-85BDC9FD1C3A}</a:tableStyleId>
              </a:tblPr>
              <a:tblGrid>
                <a:gridCol w="1077773"/>
                <a:gridCol w="1450238"/>
                <a:gridCol w="1080942"/>
                <a:gridCol w="1080942"/>
                <a:gridCol w="1080942"/>
                <a:gridCol w="1077773"/>
                <a:gridCol w="1076188"/>
              </a:tblGrid>
              <a:tr h="1516571">
                <a:tc>
                  <a:txBody>
                    <a:bodyPr/>
                    <a:lstStyle/>
                    <a:p>
                      <a:pPr marL="0" marR="0" algn="l">
                        <a:lnSpc>
                          <a:spcPct val="115000"/>
                        </a:lnSpc>
                        <a:spcBef>
                          <a:spcPts val="0"/>
                        </a:spcBef>
                        <a:spcAft>
                          <a:spcPts val="0"/>
                        </a:spcAft>
                      </a:pPr>
                      <a:r>
                        <a:rPr lang="en-US" sz="800" dirty="0">
                          <a:effectLst/>
                        </a:rPr>
                        <a:t>17</a:t>
                      </a:r>
                      <a:endParaRPr lang="en-US" sz="1000" dirty="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I am provided an opportunity to use authentic material to learn integrated skills</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14</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30</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dirty="0">
                          <a:effectLst/>
                        </a:rPr>
                        <a:t>42</a:t>
                      </a:r>
                      <a:endParaRPr lang="en-US" sz="1000" dirty="0">
                        <a:effectLst/>
                        <a:latin typeface="Calibri"/>
                        <a:ea typeface="Calibri"/>
                        <a:cs typeface="Times New Roman"/>
                      </a:endParaRPr>
                    </a:p>
                  </a:txBody>
                  <a:tcPr marL="65226" marR="65226" marT="0" marB="0"/>
                </a:tc>
              </a:tr>
              <a:tr h="707327">
                <a:tc>
                  <a:txBody>
                    <a:bodyPr/>
                    <a:lstStyle/>
                    <a:p>
                      <a:pPr marL="0" marR="0" algn="l">
                        <a:lnSpc>
                          <a:spcPct val="115000"/>
                        </a:lnSpc>
                        <a:spcBef>
                          <a:spcPts val="0"/>
                        </a:spcBef>
                        <a:spcAft>
                          <a:spcPts val="0"/>
                        </a:spcAft>
                      </a:pPr>
                      <a:r>
                        <a:rPr lang="en-US" sz="800">
                          <a:effectLst/>
                        </a:rPr>
                        <a:t>18</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I am provided with scenarios in assessments</a:t>
                      </a:r>
                      <a:endParaRPr lang="en-US" sz="1000">
                        <a:effectLst/>
                      </a:endParaRPr>
                    </a:p>
                    <a:p>
                      <a:pPr marL="0" marR="0" algn="l">
                        <a:lnSpc>
                          <a:spcPct val="115000"/>
                        </a:lnSpc>
                        <a:spcBef>
                          <a:spcPts val="0"/>
                        </a:spcBef>
                        <a:spcAft>
                          <a:spcPts val="0"/>
                        </a:spcAft>
                      </a:pPr>
                      <a:r>
                        <a:rPr lang="en-US" sz="800">
                          <a:effectLst/>
                        </a:rPr>
                        <a:t>Assessment is based on TBLL</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10</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39</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37</a:t>
                      </a:r>
                      <a:endParaRPr lang="en-US" sz="1000">
                        <a:effectLst/>
                        <a:latin typeface="Calibri"/>
                        <a:ea typeface="Calibri"/>
                        <a:cs typeface="Times New Roman"/>
                      </a:endParaRPr>
                    </a:p>
                  </a:txBody>
                  <a:tcPr marL="65226" marR="65226" marT="0" marB="0"/>
                </a:tc>
              </a:tr>
              <a:tr h="850582">
                <a:tc>
                  <a:txBody>
                    <a:bodyPr/>
                    <a:lstStyle/>
                    <a:p>
                      <a:pPr marL="0" marR="0" algn="l">
                        <a:lnSpc>
                          <a:spcPct val="115000"/>
                        </a:lnSpc>
                        <a:spcBef>
                          <a:spcPts val="0"/>
                        </a:spcBef>
                        <a:spcAft>
                          <a:spcPts val="0"/>
                        </a:spcAft>
                      </a:pPr>
                      <a:r>
                        <a:rPr lang="en-US" sz="800">
                          <a:effectLst/>
                        </a:rPr>
                        <a:t>19</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I am often required to read newspapers, internet articles for improving reading and writing skills</a:t>
                      </a:r>
                      <a:endParaRPr lang="en-US" sz="1000">
                        <a:effectLst/>
                      </a:endParaRPr>
                    </a:p>
                    <a:p>
                      <a:pPr marL="0" marR="0" algn="l">
                        <a:lnSpc>
                          <a:spcPct val="115000"/>
                        </a:lnSpc>
                        <a:spcBef>
                          <a:spcPts val="0"/>
                        </a:spcBef>
                        <a:spcAft>
                          <a:spcPts val="0"/>
                        </a:spcAft>
                      </a:pPr>
                      <a:r>
                        <a:rPr lang="en-US" sz="800">
                          <a:effectLst/>
                        </a:rPr>
                        <a:t> </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11</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9</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34</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43</a:t>
                      </a:r>
                      <a:endParaRPr lang="en-US" sz="1000">
                        <a:effectLst/>
                        <a:latin typeface="Calibri"/>
                        <a:ea typeface="Calibri"/>
                        <a:cs typeface="Times New Roman"/>
                      </a:endParaRPr>
                    </a:p>
                  </a:txBody>
                  <a:tcPr marL="65226" marR="65226" marT="0" marB="0"/>
                </a:tc>
              </a:tr>
              <a:tr h="564071">
                <a:tc>
                  <a:txBody>
                    <a:bodyPr/>
                    <a:lstStyle/>
                    <a:p>
                      <a:pPr marL="0" marR="0" algn="l">
                        <a:lnSpc>
                          <a:spcPct val="115000"/>
                        </a:lnSpc>
                        <a:spcBef>
                          <a:spcPts val="0"/>
                        </a:spcBef>
                        <a:spcAft>
                          <a:spcPts val="0"/>
                        </a:spcAft>
                      </a:pPr>
                      <a:r>
                        <a:rPr lang="en-US" sz="800">
                          <a:effectLst/>
                        </a:rPr>
                        <a:t>20</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I am required to listen to audio clips for listening assessments</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10</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36</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40</a:t>
                      </a:r>
                      <a:endParaRPr lang="en-US" sz="1000">
                        <a:effectLst/>
                        <a:latin typeface="Calibri"/>
                        <a:ea typeface="Calibri"/>
                        <a:cs typeface="Times New Roman"/>
                      </a:endParaRPr>
                    </a:p>
                  </a:txBody>
                  <a:tcPr marL="65226" marR="65226" marT="0" marB="0"/>
                </a:tc>
              </a:tr>
              <a:tr h="707327">
                <a:tc>
                  <a:txBody>
                    <a:bodyPr/>
                    <a:lstStyle/>
                    <a:p>
                      <a:pPr marL="0" marR="0" algn="l">
                        <a:lnSpc>
                          <a:spcPct val="115000"/>
                        </a:lnSpc>
                        <a:spcBef>
                          <a:spcPts val="0"/>
                        </a:spcBef>
                        <a:spcAft>
                          <a:spcPts val="0"/>
                        </a:spcAft>
                      </a:pPr>
                      <a:r>
                        <a:rPr lang="en-US" sz="800">
                          <a:effectLst/>
                        </a:rPr>
                        <a:t>21</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 </a:t>
                      </a:r>
                      <a:endParaRPr lang="en-US" sz="1000">
                        <a:effectLst/>
                      </a:endParaRPr>
                    </a:p>
                    <a:p>
                      <a:pPr marL="0" marR="0" algn="l">
                        <a:lnSpc>
                          <a:spcPct val="115000"/>
                        </a:lnSpc>
                        <a:spcBef>
                          <a:spcPts val="0"/>
                        </a:spcBef>
                        <a:spcAft>
                          <a:spcPts val="0"/>
                        </a:spcAft>
                      </a:pPr>
                      <a:r>
                        <a:rPr lang="en-US" sz="800">
                          <a:effectLst/>
                        </a:rPr>
                        <a:t>I am required to watch videos for speaking assessments</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10</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34</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42</a:t>
                      </a:r>
                      <a:endParaRPr lang="en-US" sz="1000">
                        <a:effectLst/>
                        <a:latin typeface="Calibri"/>
                        <a:ea typeface="Calibri"/>
                        <a:cs typeface="Times New Roman"/>
                      </a:endParaRPr>
                    </a:p>
                  </a:txBody>
                  <a:tcPr marL="65226" marR="65226" marT="0" marB="0"/>
                </a:tc>
              </a:tr>
              <a:tr h="707327">
                <a:tc>
                  <a:txBody>
                    <a:bodyPr/>
                    <a:lstStyle/>
                    <a:p>
                      <a:pPr marL="0" marR="0" algn="l">
                        <a:lnSpc>
                          <a:spcPct val="115000"/>
                        </a:lnSpc>
                        <a:spcBef>
                          <a:spcPts val="0"/>
                        </a:spcBef>
                        <a:spcAft>
                          <a:spcPts val="0"/>
                        </a:spcAft>
                      </a:pPr>
                      <a:r>
                        <a:rPr lang="en-US" sz="800">
                          <a:effectLst/>
                        </a:rPr>
                        <a:t>22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 </a:t>
                      </a:r>
                      <a:endParaRPr lang="en-US" sz="1000">
                        <a:effectLst/>
                      </a:endParaRPr>
                    </a:p>
                    <a:p>
                      <a:pPr marL="0" marR="0" algn="l">
                        <a:lnSpc>
                          <a:spcPct val="115000"/>
                        </a:lnSpc>
                        <a:spcBef>
                          <a:spcPts val="0"/>
                        </a:spcBef>
                        <a:spcAft>
                          <a:spcPts val="0"/>
                        </a:spcAft>
                      </a:pPr>
                      <a:r>
                        <a:rPr lang="en-US" sz="800">
                          <a:effectLst/>
                        </a:rPr>
                        <a:t>I am satisfied with the assessment methods used for learning 4 skills</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11</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11</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30</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46</a:t>
                      </a:r>
                      <a:endParaRPr lang="en-US" sz="1000">
                        <a:effectLst/>
                        <a:latin typeface="Calibri"/>
                        <a:ea typeface="Calibri"/>
                        <a:cs typeface="Times New Roman"/>
                      </a:endParaRPr>
                    </a:p>
                  </a:txBody>
                  <a:tcPr marL="65226" marR="65226" marT="0" marB="0"/>
                </a:tc>
              </a:tr>
              <a:tr h="420814">
                <a:tc>
                  <a:txBody>
                    <a:bodyPr/>
                    <a:lstStyle/>
                    <a:p>
                      <a:pPr marL="0" marR="0" algn="l">
                        <a:lnSpc>
                          <a:spcPct val="115000"/>
                        </a:lnSpc>
                        <a:spcBef>
                          <a:spcPts val="0"/>
                        </a:spcBef>
                        <a:spcAft>
                          <a:spcPts val="0"/>
                        </a:spcAft>
                      </a:pPr>
                      <a:r>
                        <a:rPr lang="en-US" sz="800">
                          <a:effectLst/>
                        </a:rPr>
                        <a:t>23</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I prefer separate assessments for each skill</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14</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12</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33</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dirty="0">
                          <a:effectLst/>
                        </a:rPr>
                        <a:t>38</a:t>
                      </a:r>
                      <a:endParaRPr lang="en-US" sz="1000" dirty="0">
                        <a:effectLst/>
                        <a:latin typeface="Calibri"/>
                        <a:ea typeface="Calibri"/>
                        <a:cs typeface="Times New Roman"/>
                      </a:endParaRPr>
                    </a:p>
                  </a:txBody>
                  <a:tcPr marL="65226" marR="65226" marT="0" marB="0"/>
                </a:tc>
              </a:tr>
              <a:tr h="850582">
                <a:tc>
                  <a:txBody>
                    <a:bodyPr/>
                    <a:lstStyle/>
                    <a:p>
                      <a:pPr marL="0" marR="0" algn="l">
                        <a:lnSpc>
                          <a:spcPct val="115000"/>
                        </a:lnSpc>
                        <a:spcBef>
                          <a:spcPts val="0"/>
                        </a:spcBef>
                        <a:spcAft>
                          <a:spcPts val="0"/>
                        </a:spcAft>
                      </a:pPr>
                      <a:r>
                        <a:rPr lang="en-US" sz="800">
                          <a:effectLst/>
                        </a:rPr>
                        <a:t>24</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 </a:t>
                      </a:r>
                      <a:endParaRPr lang="en-US" sz="1000">
                        <a:effectLst/>
                      </a:endParaRPr>
                    </a:p>
                    <a:p>
                      <a:pPr marL="0" marR="0" algn="l">
                        <a:lnSpc>
                          <a:spcPct val="115000"/>
                        </a:lnSpc>
                        <a:spcBef>
                          <a:spcPts val="0"/>
                        </a:spcBef>
                        <a:spcAft>
                          <a:spcPts val="0"/>
                        </a:spcAft>
                      </a:pPr>
                      <a:r>
                        <a:rPr lang="en-US" sz="800">
                          <a:effectLst/>
                        </a:rPr>
                        <a:t>I prefer assessment for integrated skills instead of each skill assessed separately</a:t>
                      </a:r>
                      <a:endParaRPr lang="en-US" sz="1000">
                        <a:effectLst/>
                      </a:endParaRPr>
                    </a:p>
                    <a:p>
                      <a:pPr marL="0" marR="0" algn="l">
                        <a:lnSpc>
                          <a:spcPct val="115000"/>
                        </a:lnSpc>
                        <a:spcBef>
                          <a:spcPts val="0"/>
                        </a:spcBef>
                        <a:spcAft>
                          <a:spcPts val="0"/>
                        </a:spcAft>
                      </a:pPr>
                      <a:r>
                        <a:rPr lang="en-US" sz="800">
                          <a:effectLst/>
                        </a:rPr>
                        <a:t> </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5</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15</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17</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a:effectLst/>
                        </a:rPr>
                        <a:t>30</a:t>
                      </a:r>
                      <a:endParaRPr lang="en-US" sz="1000">
                        <a:effectLst/>
                        <a:latin typeface="Calibri"/>
                        <a:ea typeface="Calibri"/>
                        <a:cs typeface="Times New Roman"/>
                      </a:endParaRPr>
                    </a:p>
                  </a:txBody>
                  <a:tcPr marL="65226" marR="65226" marT="0" marB="0"/>
                </a:tc>
                <a:tc>
                  <a:txBody>
                    <a:bodyPr/>
                    <a:lstStyle/>
                    <a:p>
                      <a:pPr marL="0" marR="0" algn="l">
                        <a:lnSpc>
                          <a:spcPct val="115000"/>
                        </a:lnSpc>
                        <a:spcBef>
                          <a:spcPts val="0"/>
                        </a:spcBef>
                        <a:spcAft>
                          <a:spcPts val="0"/>
                        </a:spcAft>
                      </a:pPr>
                      <a:r>
                        <a:rPr lang="en-US" sz="800" dirty="0">
                          <a:effectLst/>
                        </a:rPr>
                        <a:t>33</a:t>
                      </a:r>
                      <a:endParaRPr lang="en-US" sz="1000" dirty="0">
                        <a:effectLst/>
                        <a:latin typeface="Calibri"/>
                        <a:ea typeface="Calibri"/>
                        <a:cs typeface="Times New Roman"/>
                      </a:endParaRPr>
                    </a:p>
                  </a:txBody>
                  <a:tcPr marL="65226" marR="65226" marT="0" marB="0"/>
                </a:tc>
              </a:tr>
            </a:tbl>
          </a:graphicData>
        </a:graphic>
      </p:graphicFrame>
    </p:spTree>
    <p:extLst>
      <p:ext uri="{BB962C8B-B14F-4D97-AF65-F5344CB8AC3E}">
        <p14:creationId xmlns:p14="http://schemas.microsoft.com/office/powerpoint/2010/main" val="952445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12712883"/>
              </p:ext>
            </p:extLst>
          </p:nvPr>
        </p:nvGraphicFramePr>
        <p:xfrm>
          <a:off x="1143000" y="609600"/>
          <a:ext cx="7543799" cy="5486400"/>
        </p:xfrm>
        <a:graphic>
          <a:graphicData uri="http://schemas.openxmlformats.org/drawingml/2006/table">
            <a:tbl>
              <a:tblPr firstRow="1" firstCol="1" bandRow="1">
                <a:tableStyleId>{5C22544A-7EE6-4342-B048-85BDC9FD1C3A}</a:tableStyleId>
              </a:tblPr>
              <a:tblGrid>
                <a:gridCol w="1025957"/>
                <a:gridCol w="1380516"/>
                <a:gridCol w="1028974"/>
                <a:gridCol w="1028974"/>
                <a:gridCol w="1028974"/>
                <a:gridCol w="1025957"/>
                <a:gridCol w="1024447"/>
              </a:tblGrid>
              <a:tr h="1371600">
                <a:tc>
                  <a:txBody>
                    <a:bodyPr/>
                    <a:lstStyle/>
                    <a:p>
                      <a:pPr marL="0" marR="0" algn="l">
                        <a:lnSpc>
                          <a:spcPct val="115000"/>
                        </a:lnSpc>
                        <a:spcBef>
                          <a:spcPts val="0"/>
                        </a:spcBef>
                        <a:spcAft>
                          <a:spcPts val="0"/>
                        </a:spcAft>
                      </a:pPr>
                      <a:r>
                        <a:rPr lang="en-US" sz="800" dirty="0">
                          <a:effectLst/>
                        </a:rPr>
                        <a:t> </a:t>
                      </a:r>
                      <a:r>
                        <a:rPr lang="en-US" sz="800" dirty="0" smtClean="0">
                          <a:effectLst/>
                        </a:rPr>
                        <a:t>25</a:t>
                      </a:r>
                      <a:endParaRPr lang="en-US" sz="1100" dirty="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I am familiar with CEFR</a:t>
                      </a:r>
                      <a:endParaRPr lang="en-US" sz="1100">
                        <a:effectLst/>
                      </a:endParaRPr>
                    </a:p>
                    <a:p>
                      <a:pPr marL="0" marR="0" algn="l">
                        <a:lnSpc>
                          <a:spcPct val="115000"/>
                        </a:lnSpc>
                        <a:spcBef>
                          <a:spcPts val="0"/>
                        </a:spcBef>
                        <a:spcAft>
                          <a:spcPts val="0"/>
                        </a:spcAft>
                      </a:pPr>
                      <a:r>
                        <a:rPr lang="en-US" sz="8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dirty="0">
                          <a:effectLst/>
                        </a:rPr>
                        <a:t>40</a:t>
                      </a:r>
                      <a:endParaRPr lang="en-US" sz="1100" dirty="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dirty="0">
                          <a:effectLst/>
                        </a:rPr>
                        <a:t>41</a:t>
                      </a:r>
                      <a:endParaRPr lang="en-US" sz="1100" dirty="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13</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5</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2</a:t>
                      </a:r>
                      <a:endParaRPr lang="en-US" sz="1100">
                        <a:effectLst/>
                        <a:latin typeface="Calibri"/>
                        <a:ea typeface="Calibri"/>
                        <a:cs typeface="Times New Roman"/>
                      </a:endParaRPr>
                    </a:p>
                  </a:txBody>
                  <a:tcPr marL="68580" marR="68580" marT="0" marB="0"/>
                </a:tc>
              </a:tr>
              <a:tr h="1371600">
                <a:tc>
                  <a:txBody>
                    <a:bodyPr/>
                    <a:lstStyle/>
                    <a:p>
                      <a:pPr marL="0" marR="0" algn="l">
                        <a:lnSpc>
                          <a:spcPct val="115000"/>
                        </a:lnSpc>
                        <a:spcBef>
                          <a:spcPts val="0"/>
                        </a:spcBef>
                        <a:spcAft>
                          <a:spcPts val="0"/>
                        </a:spcAft>
                      </a:pPr>
                      <a:r>
                        <a:rPr lang="en-US" sz="800" dirty="0">
                          <a:effectLst/>
                        </a:rPr>
                        <a:t> </a:t>
                      </a:r>
                      <a:r>
                        <a:rPr lang="en-US" sz="800" dirty="0" smtClean="0">
                          <a:effectLst/>
                        </a:rPr>
                        <a:t>26</a:t>
                      </a:r>
                      <a:endParaRPr lang="en-US" sz="1100" dirty="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My  syllabus or assessment is marked with CEFR levels</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37</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40</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15</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5</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3</a:t>
                      </a:r>
                      <a:endParaRPr lang="en-US" sz="1100">
                        <a:effectLst/>
                        <a:latin typeface="Calibri"/>
                        <a:ea typeface="Calibri"/>
                        <a:cs typeface="Times New Roman"/>
                      </a:endParaRPr>
                    </a:p>
                  </a:txBody>
                  <a:tcPr marL="68580" marR="68580" marT="0" marB="0"/>
                </a:tc>
              </a:tr>
              <a:tr h="904673">
                <a:tc>
                  <a:txBody>
                    <a:bodyPr/>
                    <a:lstStyle/>
                    <a:p>
                      <a:pPr marL="0" marR="0" algn="l">
                        <a:lnSpc>
                          <a:spcPct val="115000"/>
                        </a:lnSpc>
                        <a:spcBef>
                          <a:spcPts val="0"/>
                        </a:spcBef>
                        <a:spcAft>
                          <a:spcPts val="0"/>
                        </a:spcAft>
                      </a:pPr>
                      <a:r>
                        <a:rPr lang="en-US" sz="800" dirty="0">
                          <a:effectLst/>
                        </a:rPr>
                        <a:t> </a:t>
                      </a:r>
                      <a:r>
                        <a:rPr lang="en-US" sz="800" dirty="0" smtClean="0">
                          <a:effectLst/>
                        </a:rPr>
                        <a:t>27</a:t>
                      </a:r>
                      <a:endParaRPr lang="en-US" sz="1100" dirty="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I come  across in CEFR in some form</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35</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38</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12</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10</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5</a:t>
                      </a:r>
                      <a:endParaRPr lang="en-US" sz="1100">
                        <a:effectLst/>
                        <a:latin typeface="Calibri"/>
                        <a:ea typeface="Calibri"/>
                        <a:cs typeface="Times New Roman"/>
                      </a:endParaRPr>
                    </a:p>
                  </a:txBody>
                  <a:tcPr marL="68580" marR="68580" marT="0" marB="0"/>
                </a:tc>
              </a:tr>
              <a:tr h="1838527">
                <a:tc>
                  <a:txBody>
                    <a:bodyPr/>
                    <a:lstStyle/>
                    <a:p>
                      <a:pPr marL="0" marR="0" algn="l">
                        <a:lnSpc>
                          <a:spcPct val="115000"/>
                        </a:lnSpc>
                        <a:spcBef>
                          <a:spcPts val="0"/>
                        </a:spcBef>
                        <a:spcAft>
                          <a:spcPts val="0"/>
                        </a:spcAft>
                      </a:pPr>
                      <a:r>
                        <a:rPr lang="en-US" sz="800" dirty="0">
                          <a:effectLst/>
                        </a:rPr>
                        <a:t> </a:t>
                      </a:r>
                      <a:r>
                        <a:rPr lang="en-US" sz="800" dirty="0" smtClean="0">
                          <a:effectLst/>
                        </a:rPr>
                        <a:t>28</a:t>
                      </a:r>
                      <a:endParaRPr lang="en-US" sz="1100" dirty="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I am familiar with other standardized Tests</a:t>
                      </a:r>
                      <a:endParaRPr lang="en-US" sz="1100">
                        <a:effectLst/>
                      </a:endParaRPr>
                    </a:p>
                    <a:p>
                      <a:pPr marL="0" marR="0" algn="l">
                        <a:lnSpc>
                          <a:spcPct val="115000"/>
                        </a:lnSpc>
                        <a:spcBef>
                          <a:spcPts val="0"/>
                        </a:spcBef>
                        <a:spcAft>
                          <a:spcPts val="0"/>
                        </a:spcAft>
                      </a:pPr>
                      <a:r>
                        <a:rPr lang="en-US" sz="800">
                          <a:effectLst/>
                        </a:rPr>
                        <a:t> </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39</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41</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13</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a:effectLst/>
                        </a:rPr>
                        <a:t>5</a:t>
                      </a:r>
                      <a:endParaRPr lang="en-US" sz="1100">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800" dirty="0">
                          <a:effectLst/>
                        </a:rPr>
                        <a:t>2</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023677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GB" dirty="0"/>
              <a:t>The results indicated that distance between instructors and students acted as a challenge as students yearned for face to face feedback especially for speaking and listening skills. However, they were satisfied with the types of activities and the feedback provided online about their scores.</a:t>
            </a:r>
            <a:endParaRPr lang="en-US" dirty="0"/>
          </a:p>
        </p:txBody>
      </p:sp>
    </p:spTree>
    <p:extLst>
      <p:ext uri="{BB962C8B-B14F-4D97-AF65-F5344CB8AC3E}">
        <p14:creationId xmlns:p14="http://schemas.microsoft.com/office/powerpoint/2010/main" val="2848451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and Recommendation</a:t>
            </a:r>
            <a:endParaRPr lang="en-US" dirty="0"/>
          </a:p>
        </p:txBody>
      </p:sp>
      <p:sp>
        <p:nvSpPr>
          <p:cNvPr id="3" name="Content Placeholder 2"/>
          <p:cNvSpPr>
            <a:spLocks noGrp="1"/>
          </p:cNvSpPr>
          <p:nvPr>
            <p:ph idx="1"/>
          </p:nvPr>
        </p:nvSpPr>
        <p:spPr/>
        <p:txBody>
          <a:bodyPr/>
          <a:lstStyle/>
          <a:p>
            <a:r>
              <a:rPr lang="en-GB" dirty="0"/>
              <a:t>The study recommends the </a:t>
            </a:r>
            <a:r>
              <a:rPr lang="en-GB" dirty="0" smtClean="0"/>
              <a:t>alignment of  </a:t>
            </a:r>
            <a:r>
              <a:rPr lang="en-GB" dirty="0"/>
              <a:t>assessment activities </a:t>
            </a:r>
            <a:r>
              <a:rPr lang="en-GB" dirty="0" smtClean="0"/>
              <a:t>with </a:t>
            </a:r>
            <a:r>
              <a:rPr lang="en-GB" dirty="0"/>
              <a:t>standardized tests for </a:t>
            </a:r>
            <a:r>
              <a:rPr lang="en-GB" dirty="0" err="1" smtClean="0"/>
              <a:t>esp</a:t>
            </a:r>
            <a:r>
              <a:rPr lang="en-GB" dirty="0" smtClean="0"/>
              <a:t> for speaking </a:t>
            </a:r>
            <a:r>
              <a:rPr lang="en-GB" dirty="0"/>
              <a:t>and listening skills through the use of certain software by </a:t>
            </a:r>
            <a:r>
              <a:rPr lang="en-GB" dirty="0" smtClean="0"/>
              <a:t>adapting them in </a:t>
            </a:r>
            <a:r>
              <a:rPr lang="en-GB" dirty="0"/>
              <a:t>the system.</a:t>
            </a:r>
            <a:endParaRPr lang="en-US" dirty="0"/>
          </a:p>
          <a:p>
            <a:endParaRPr lang="en-US" dirty="0"/>
          </a:p>
        </p:txBody>
      </p:sp>
    </p:spTree>
    <p:extLst>
      <p:ext uri="{BB962C8B-B14F-4D97-AF65-F5344CB8AC3E}">
        <p14:creationId xmlns:p14="http://schemas.microsoft.com/office/powerpoint/2010/main" val="3745670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 You</a:t>
            </a:r>
          </a:p>
          <a:p>
            <a:r>
              <a:rPr lang="en-US" dirty="0" smtClean="0"/>
              <a:t>Questions</a:t>
            </a:r>
            <a:endParaRPr lang="en-US" dirty="0"/>
          </a:p>
        </p:txBody>
      </p:sp>
    </p:spTree>
    <p:extLst>
      <p:ext uri="{BB962C8B-B14F-4D97-AF65-F5344CB8AC3E}">
        <p14:creationId xmlns:p14="http://schemas.microsoft.com/office/powerpoint/2010/main" val="1321289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Assessment is an important aspect of any teaching and learning system (Benson, 2003). Assessment events drive learning outcomes and are </a:t>
            </a:r>
            <a:r>
              <a:rPr lang="en-US" dirty="0" smtClean="0"/>
              <a:t>essential </a:t>
            </a:r>
            <a:r>
              <a:rPr lang="en-US" dirty="0"/>
              <a:t>for the </a:t>
            </a:r>
            <a:r>
              <a:rPr lang="en-US" dirty="0" smtClean="0"/>
              <a:t>design </a:t>
            </a:r>
            <a:r>
              <a:rPr lang="en-US" dirty="0"/>
              <a:t>and structure of a learning environment (</a:t>
            </a:r>
            <a:r>
              <a:rPr lang="en-US" dirty="0" err="1"/>
              <a:t>Comeaux</a:t>
            </a:r>
            <a:r>
              <a:rPr lang="en-US" dirty="0"/>
              <a:t>, 2005). Assessment includes all activities that teachers and students undertake to get information that can be used diagnostically to alter teaching and learning </a:t>
            </a:r>
            <a:r>
              <a:rPr lang="en-US" dirty="0" smtClean="0"/>
              <a:t>. Summative </a:t>
            </a:r>
            <a:r>
              <a:rPr lang="en-US" dirty="0"/>
              <a:t>or </a:t>
            </a:r>
            <a:r>
              <a:rPr lang="en-US" dirty="0" smtClean="0"/>
              <a:t>formative assessment </a:t>
            </a:r>
            <a:r>
              <a:rPr lang="en-US" dirty="0"/>
              <a:t>plays an important role in the learning </a:t>
            </a:r>
            <a:r>
              <a:rPr lang="en-US" dirty="0" smtClean="0"/>
              <a:t>process</a:t>
            </a:r>
            <a:r>
              <a:rPr lang="en-US" dirty="0"/>
              <a:t>. Summative assessment is when the students' status with respect to educational variables of interest is determined (</a:t>
            </a:r>
            <a:r>
              <a:rPr lang="en-US" dirty="0" err="1"/>
              <a:t>Popham</a:t>
            </a:r>
            <a:r>
              <a:rPr lang="en-US" dirty="0"/>
              <a:t>, 2002). Assessment becomes formative when </a:t>
            </a:r>
            <a:r>
              <a:rPr lang="en-US" dirty="0" smtClean="0"/>
              <a:t>the </a:t>
            </a:r>
            <a:r>
              <a:rPr lang="en-US" dirty="0"/>
              <a:t>information is used to adapt teaching and learning to meet student needs (Boston, 2002). </a:t>
            </a:r>
          </a:p>
        </p:txBody>
      </p:sp>
    </p:spTree>
    <p:extLst>
      <p:ext uri="{BB962C8B-B14F-4D97-AF65-F5344CB8AC3E}">
        <p14:creationId xmlns:p14="http://schemas.microsoft.com/office/powerpoint/2010/main" val="313656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There is a distinction between "assessment of learning (assessment for the purposes of grading and reporting with its </a:t>
            </a:r>
            <a:r>
              <a:rPr lang="en-US" dirty="0" smtClean="0"/>
              <a:t>through established </a:t>
            </a:r>
            <a:r>
              <a:rPr lang="en-US" dirty="0"/>
              <a:t>procedures) and assessment for learning (assessment whose </a:t>
            </a:r>
            <a:r>
              <a:rPr lang="en-US" dirty="0" smtClean="0"/>
              <a:t>purpose </a:t>
            </a:r>
            <a:r>
              <a:rPr lang="en-US" dirty="0"/>
              <a:t>is to enable students, through effective feedback, to fully understand their own learning and the goals they are aiming for)" (Elwood &amp; </a:t>
            </a:r>
            <a:r>
              <a:rPr lang="en-US" dirty="0" err="1"/>
              <a:t>Klenowski</a:t>
            </a:r>
            <a:r>
              <a:rPr lang="en-US" dirty="0"/>
              <a:t>, 2002, p. 243). "The principles of assessment do not change in an online environment" (Benson, 2003, p. 71). Summative and formative assessment will directly affect </a:t>
            </a:r>
            <a:r>
              <a:rPr lang="en-US" dirty="0" smtClean="0"/>
              <a:t>learning whether </a:t>
            </a:r>
            <a:r>
              <a:rPr lang="en-US" dirty="0"/>
              <a:t>online or </a:t>
            </a:r>
            <a:r>
              <a:rPr lang="en-US" dirty="0" smtClean="0"/>
              <a:t>traditional by communicating </a:t>
            </a:r>
            <a:r>
              <a:rPr lang="en-US" dirty="0"/>
              <a:t>messages about how students should study and what things are most important </a:t>
            </a:r>
            <a:r>
              <a:rPr lang="en-US" dirty="0" smtClean="0"/>
              <a:t>to </a:t>
            </a:r>
            <a:r>
              <a:rPr lang="en-US" dirty="0"/>
              <a:t>learn; providing opportunities for students about how to review, practice, and apply </a:t>
            </a:r>
            <a:r>
              <a:rPr lang="en-US" dirty="0" smtClean="0"/>
              <a:t>what </a:t>
            </a:r>
            <a:r>
              <a:rPr lang="en-US" dirty="0"/>
              <a:t>they've learned; nurturing student ownership and promoting such skills as self-monitoring and self-evaluation. (Brookhart, 1997, p. 1 54) </a:t>
            </a:r>
          </a:p>
        </p:txBody>
      </p:sp>
    </p:spTree>
    <p:extLst>
      <p:ext uri="{BB962C8B-B14F-4D97-AF65-F5344CB8AC3E}">
        <p14:creationId xmlns:p14="http://schemas.microsoft.com/office/powerpoint/2010/main" val="2316386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Assessments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Traditional assessment (commonly called testing) is being challenged in many academic circles by those who favor alternative assessment approaches known variously as 1) cognitive assessment, 2) performance assessment, and 3) portfolio </a:t>
            </a:r>
            <a:r>
              <a:rPr lang="en-US" dirty="0" smtClean="0"/>
              <a:t>assessment. Faculty </a:t>
            </a:r>
            <a:r>
              <a:rPr lang="en-US" dirty="0"/>
              <a:t>dissatisfied with multiple choice tests, short answer quizzes, and essay exams are exploring these and other new assessment methods. </a:t>
            </a:r>
          </a:p>
        </p:txBody>
      </p:sp>
    </p:spTree>
    <p:extLst>
      <p:ext uri="{BB962C8B-B14F-4D97-AF65-F5344CB8AC3E}">
        <p14:creationId xmlns:p14="http://schemas.microsoft.com/office/powerpoint/2010/main" val="298054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Whether separate or integrated, any approach to improving assessment in online learning must seek to reach optimal levels of “alignment.” Alignment is evident when the articulation among learning objectives, content, instructional design (especially the tasks in which students will be engaged), instructor expertise, technological affordances, and assessment strategies is as clear as possible. Many of the problems that arise when technology is introduced into university courses stem from a lack of alignment.</a:t>
            </a:r>
          </a:p>
        </p:txBody>
      </p:sp>
    </p:spTree>
    <p:extLst>
      <p:ext uri="{BB962C8B-B14F-4D97-AF65-F5344CB8AC3E}">
        <p14:creationId xmlns:p14="http://schemas.microsoft.com/office/powerpoint/2010/main" val="350183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the Study</a:t>
            </a:r>
            <a:endParaRPr lang="en-US" dirty="0"/>
          </a:p>
        </p:txBody>
      </p:sp>
      <p:sp>
        <p:nvSpPr>
          <p:cNvPr id="3" name="Content Placeholder 2"/>
          <p:cNvSpPr>
            <a:spLocks noGrp="1"/>
          </p:cNvSpPr>
          <p:nvPr>
            <p:ph idx="1"/>
          </p:nvPr>
        </p:nvSpPr>
        <p:spPr/>
        <p:txBody>
          <a:bodyPr>
            <a:normAutofit fontScale="92500"/>
          </a:bodyPr>
          <a:lstStyle/>
          <a:p>
            <a:r>
              <a:rPr lang="en-GB" dirty="0"/>
              <a:t>The study investigated the activities used for formative and summative assessment methods being used in online courses offered in Masters in English Language Teaching program at Virtual University of Pakistan. Five categories in practice include four graded activities: written assignments, online discussion, quizzes, exams; and one non-graded activity i.e., formative assessment.</a:t>
            </a:r>
            <a:endParaRPr lang="en-US" dirty="0"/>
          </a:p>
        </p:txBody>
      </p:sp>
    </p:spTree>
    <p:extLst>
      <p:ext uri="{BB962C8B-B14F-4D97-AF65-F5344CB8AC3E}">
        <p14:creationId xmlns:p14="http://schemas.microsoft.com/office/powerpoint/2010/main" val="26392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Content Placeholder 2"/>
          <p:cNvSpPr>
            <a:spLocks noGrp="1"/>
          </p:cNvSpPr>
          <p:nvPr>
            <p:ph idx="1"/>
          </p:nvPr>
        </p:nvSpPr>
        <p:spPr/>
        <p:txBody>
          <a:bodyPr/>
          <a:lstStyle/>
          <a:p>
            <a:r>
              <a:rPr lang="en-US" dirty="0" smtClean="0"/>
              <a:t>An overview of existing assessment methods for MA ELT</a:t>
            </a:r>
          </a:p>
          <a:p>
            <a:r>
              <a:rPr lang="en-US" dirty="0" smtClean="0"/>
              <a:t>To improve assessment methods through students’ feedback</a:t>
            </a:r>
            <a:endParaRPr lang="en-US" dirty="0"/>
          </a:p>
        </p:txBody>
      </p:sp>
    </p:spTree>
    <p:extLst>
      <p:ext uri="{BB962C8B-B14F-4D97-AF65-F5344CB8AC3E}">
        <p14:creationId xmlns:p14="http://schemas.microsoft.com/office/powerpoint/2010/main" val="241705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r>
              <a:rPr lang="en-US" dirty="0" smtClean="0"/>
              <a:t>Are VU MA ELT students satisfied with the available assessment methods?</a:t>
            </a:r>
          </a:p>
          <a:p>
            <a:r>
              <a:rPr lang="en-US" dirty="0" smtClean="0"/>
              <a:t>Is Assessment aligned with learning objectives and outcomes?</a:t>
            </a:r>
          </a:p>
          <a:p>
            <a:r>
              <a:rPr lang="en-US" dirty="0" smtClean="0"/>
              <a:t>Is there a need of aligning assessment with Common European </a:t>
            </a:r>
            <a:r>
              <a:rPr lang="en-US" dirty="0"/>
              <a:t>Framework of Reference </a:t>
            </a:r>
            <a:r>
              <a:rPr lang="en-US" dirty="0" smtClean="0"/>
              <a:t>for Languages </a:t>
            </a:r>
            <a:r>
              <a:rPr lang="en-US" dirty="0"/>
              <a:t>(CEFR)</a:t>
            </a:r>
            <a:r>
              <a:rPr lang="en-US" dirty="0" smtClean="0"/>
              <a:t>?</a:t>
            </a:r>
          </a:p>
          <a:p>
            <a:pPr marL="82296" indent="0">
              <a:buNone/>
            </a:pPr>
            <a:endParaRPr lang="en-US" dirty="0" smtClean="0"/>
          </a:p>
          <a:p>
            <a:endParaRPr lang="en-US" dirty="0"/>
          </a:p>
        </p:txBody>
      </p:sp>
    </p:spTree>
    <p:extLst>
      <p:ext uri="{BB962C8B-B14F-4D97-AF65-F5344CB8AC3E}">
        <p14:creationId xmlns:p14="http://schemas.microsoft.com/office/powerpoint/2010/main" val="2946500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GB" dirty="0"/>
              <a:t>The population of the study consisted of 1000 students. The sample size was 450 students. Students’ opinions were collected through an online survey questionnaire. Convenient sampling was used for data collection.</a:t>
            </a:r>
            <a:endParaRPr lang="en-US" dirty="0"/>
          </a:p>
        </p:txBody>
      </p:sp>
    </p:spTree>
    <p:extLst>
      <p:ext uri="{BB962C8B-B14F-4D97-AF65-F5344CB8AC3E}">
        <p14:creationId xmlns:p14="http://schemas.microsoft.com/office/powerpoint/2010/main" val="14611272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221</TotalTime>
  <Words>1107</Words>
  <Application>Microsoft Office PowerPoint</Application>
  <PresentationFormat>On-screen Show (4:3)</PresentationFormat>
  <Paragraphs>246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  ASSESSMENT METHODS IN AN ONLINE ENGLISH LANGUAGE TEACHING PROGRAM: A CASE STUDY OF VIRTUAL UNIVERSITY OF PAKISTAN </vt:lpstr>
      <vt:lpstr>Introduction</vt:lpstr>
      <vt:lpstr>Introduction</vt:lpstr>
      <vt:lpstr>Alternative Assessments</vt:lpstr>
      <vt:lpstr>Alignment</vt:lpstr>
      <vt:lpstr>Introduction to the Study</vt:lpstr>
      <vt:lpstr>Research Objectives</vt:lpstr>
      <vt:lpstr>Research Questions</vt:lpstr>
      <vt:lpstr>Method</vt:lpstr>
      <vt:lpstr>Results</vt:lpstr>
      <vt:lpstr>PowerPoint Presentation</vt:lpstr>
      <vt:lpstr>PowerPoint Presentation</vt:lpstr>
      <vt:lpstr>PowerPoint Presentation</vt:lpstr>
      <vt:lpstr>Discussion</vt:lpstr>
      <vt:lpstr>Conclusion and Recommendation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Reviewer</cp:lastModifiedBy>
  <cp:revision>11</cp:revision>
  <dcterms:created xsi:type="dcterms:W3CDTF">2019-10-13T16:21:13Z</dcterms:created>
  <dcterms:modified xsi:type="dcterms:W3CDTF">2019-10-14T05:17:35Z</dcterms:modified>
</cp:coreProperties>
</file>