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69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61" r:id="rId7"/>
    <p:sldId id="262" r:id="rId8"/>
    <p:sldId id="287" r:id="rId9"/>
    <p:sldId id="266" r:id="rId10"/>
    <p:sldId id="288" r:id="rId11"/>
    <p:sldId id="267" r:id="rId12"/>
    <p:sldId id="292" r:id="rId13"/>
    <p:sldId id="293" r:id="rId14"/>
    <p:sldId id="294" r:id="rId15"/>
    <p:sldId id="295" r:id="rId16"/>
    <p:sldId id="296" r:id="rId17"/>
    <p:sldId id="297" r:id="rId18"/>
    <p:sldId id="268" r:id="rId19"/>
    <p:sldId id="282" r:id="rId20"/>
    <p:sldId id="29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9427523-5274-406D-AA38-5187AE47015F}">
  <a:tblStyle styleId="{C9427523-5274-406D-AA38-5187AE4701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A1CB2-2FD8-4F60-8E76-643DDC13191A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E593C-4D6A-471D-A76B-D19CABA27781}">
      <dgm:prSet phldrT="[Text]" custT="1"/>
      <dgm:spPr/>
      <dgm:t>
        <a:bodyPr/>
        <a:lstStyle/>
        <a:p>
          <a:r>
            <a:rPr lang="en-US" sz="1200" b="1" smtClean="0">
              <a:solidFill>
                <a:schemeClr val="tx1"/>
              </a:solidFill>
            </a:rPr>
            <a:t>Self Regulation</a:t>
          </a:r>
          <a:endParaRPr lang="en-US" sz="1200" b="1">
            <a:solidFill>
              <a:schemeClr val="tx1"/>
            </a:solidFill>
          </a:endParaRPr>
        </a:p>
      </dgm:t>
    </dgm:pt>
    <dgm:pt modelId="{568B21A2-7E2F-4CDC-8F54-02844BD43A7D}" type="parTrans" cxnId="{9AF47117-EDB6-4567-A975-8BC0481EFF1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5DD0EE4-FC57-4405-B15F-AF434FB38C20}" type="sibTrans" cxnId="{9AF47117-EDB6-4567-A975-8BC0481EFF1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87BAC1C-310B-441B-B9A8-E643EC63887A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Goal Setting </a:t>
          </a:r>
          <a:endParaRPr lang="en-US" b="1">
            <a:solidFill>
              <a:schemeClr val="tx1"/>
            </a:solidFill>
          </a:endParaRPr>
        </a:p>
      </dgm:t>
    </dgm:pt>
    <dgm:pt modelId="{F89216C7-75F4-4391-B7DD-FBCDB2FD60F0}" type="parTrans" cxnId="{4A9245C1-29EF-4B1B-B0AB-F2706FB5029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ECDFA72-66DA-42FA-A7B5-C8B826D595F7}" type="sibTrans" cxnId="{4A9245C1-29EF-4B1B-B0AB-F2706FB5029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9D7E3E0-B13F-47AA-84C7-D7A87A356FE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Help Seeking </a:t>
          </a:r>
          <a:endParaRPr lang="en-US" b="1" dirty="0">
            <a:solidFill>
              <a:schemeClr val="tx1"/>
            </a:solidFill>
          </a:endParaRPr>
        </a:p>
      </dgm:t>
    </dgm:pt>
    <dgm:pt modelId="{6611C8CD-D8C6-45C1-960A-D7945C408968}" type="parTrans" cxnId="{AFA29B7F-12A3-41B7-A471-A7327B5AC44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994C749-BE66-4095-B658-42FABF556CD8}" type="sibTrans" cxnId="{AFA29B7F-12A3-41B7-A471-A7327B5AC44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638CFB3-4C09-40F7-912F-E81DC32AD556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Maganging Physical environment</a:t>
          </a:r>
          <a:endParaRPr lang="en-US" b="1">
            <a:solidFill>
              <a:schemeClr val="tx1"/>
            </a:solidFill>
          </a:endParaRPr>
        </a:p>
      </dgm:t>
    </dgm:pt>
    <dgm:pt modelId="{03061D7F-9401-4A23-92D7-8CAE1A4A91E5}" type="parTrans" cxnId="{03C33EC9-DF50-4C57-B9C8-3127A5D4467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A89F2C6-77AD-42F8-9E0A-1C5FFA0FBD97}" type="sibTrans" cxnId="{03C33EC9-DF50-4C57-B9C8-3127A5D4467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89C293C-B278-4BA4-B5F6-AAB8873A8AC9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Effort Regulation </a:t>
          </a:r>
          <a:endParaRPr lang="en-US" b="1">
            <a:solidFill>
              <a:schemeClr val="tx1"/>
            </a:solidFill>
          </a:endParaRPr>
        </a:p>
      </dgm:t>
    </dgm:pt>
    <dgm:pt modelId="{6EB335D6-493B-4384-97FD-3DB2EE674751}" type="parTrans" cxnId="{D920B167-CA0D-4D2E-A240-F32F1E41B62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11A9E67-7E7E-47E0-B8BB-3B3890039802}" type="sibTrans" cxnId="{D920B167-CA0D-4D2E-A240-F32F1E41B62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9E1CA61-6EFE-4198-B6E3-C8F400983D16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Self Study Strategies </a:t>
          </a:r>
          <a:endParaRPr lang="en-US" b="1">
            <a:solidFill>
              <a:schemeClr val="tx1"/>
            </a:solidFill>
          </a:endParaRPr>
        </a:p>
      </dgm:t>
    </dgm:pt>
    <dgm:pt modelId="{F3D890BD-37A2-4D0C-A209-91364E1F3B53}" type="parTrans" cxnId="{CD2682A2-6C13-47B1-9E3D-0053457C45B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C2A594B-338F-4359-856F-13C00DB9E2BF}" type="sibTrans" cxnId="{CD2682A2-6C13-47B1-9E3D-0053457C45B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0BBB234-EC1E-4F94-8C65-E7115E3D49BD}" type="pres">
      <dgm:prSet presAssocID="{06FA1CB2-2FD8-4F60-8E76-643DDC1319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893869-B4D3-4535-B79A-6ADDAEEE5C62}" type="pres">
      <dgm:prSet presAssocID="{784E593C-4D6A-471D-A76B-D19CABA27781}" presName="centerShape" presStyleLbl="node0" presStyleIdx="0" presStyleCnt="1" custScaleX="134237" custScaleY="122834"/>
      <dgm:spPr/>
      <dgm:t>
        <a:bodyPr/>
        <a:lstStyle/>
        <a:p>
          <a:endParaRPr lang="en-US"/>
        </a:p>
      </dgm:t>
    </dgm:pt>
    <dgm:pt modelId="{E3F07555-1F3C-44B1-BEEA-8901562A0475}" type="pres">
      <dgm:prSet presAssocID="{F89216C7-75F4-4391-B7DD-FBCDB2FD60F0}" presName="parTrans" presStyleLbl="sibTrans2D1" presStyleIdx="0" presStyleCnt="5" custLinFactNeighborX="-9715" custLinFactNeighborY="-179"/>
      <dgm:spPr/>
      <dgm:t>
        <a:bodyPr/>
        <a:lstStyle/>
        <a:p>
          <a:endParaRPr lang="en-US"/>
        </a:p>
      </dgm:t>
    </dgm:pt>
    <dgm:pt modelId="{BC64DFF9-E2CC-4E59-AC6A-4A379F750549}" type="pres">
      <dgm:prSet presAssocID="{F89216C7-75F4-4391-B7DD-FBCDB2FD60F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9414A9A-2DB2-41BB-BFBE-0C50E56692F7}" type="pres">
      <dgm:prSet presAssocID="{487BAC1C-310B-441B-B9A8-E643EC63887A}" presName="node" presStyleLbl="node1" presStyleIdx="0" presStyleCnt="5" custRadScaleRad="93278" custRadScaleInc="-72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86F35-379A-4FFB-962A-491D6F5C5B97}" type="pres">
      <dgm:prSet presAssocID="{6611C8CD-D8C6-45C1-960A-D7945C40896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CF52E25-D940-43D7-BF1C-F20405BD7B37}" type="pres">
      <dgm:prSet presAssocID="{6611C8CD-D8C6-45C1-960A-D7945C40896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420E3F5-6931-4B1D-A733-BF41FB84F9FC}" type="pres">
      <dgm:prSet presAssocID="{49D7E3E0-B13F-47AA-84C7-D7A87A356FE4}" presName="node" presStyleLbl="node1" presStyleIdx="1" presStyleCnt="5" custRadScaleRad="93167" custRadScaleInc="-12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13633-E3EE-4AB0-8F28-AB7ACE8CD8E0}" type="pres">
      <dgm:prSet presAssocID="{F3D890BD-37A2-4D0C-A209-91364E1F3B5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0CDF308-85CD-41A2-AC67-4AD7E40BBFE7}" type="pres">
      <dgm:prSet presAssocID="{F3D890BD-37A2-4D0C-A209-91364E1F3B5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2BD3670-F567-4EB5-86F6-52208B490FC1}" type="pres">
      <dgm:prSet presAssocID="{D9E1CA61-6EFE-4198-B6E3-C8F400983D16}" presName="node" presStyleLbl="node1" presStyleIdx="2" presStyleCnt="5" custRadScaleRad="93186" custRadScaleInc="18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D5292-1C99-4CC3-B3AD-C670E37A9DAD}" type="pres">
      <dgm:prSet presAssocID="{03061D7F-9401-4A23-92D7-8CAE1A4A91E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73A11A9-8016-456A-9BC1-87ABF2B7BEDB}" type="pres">
      <dgm:prSet presAssocID="{03061D7F-9401-4A23-92D7-8CAE1A4A91E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358B798-38AD-4249-824E-E26B32FD627D}" type="pres">
      <dgm:prSet presAssocID="{8638CFB3-4C09-40F7-912F-E81DC32AD556}" presName="node" presStyleLbl="node1" presStyleIdx="3" presStyleCnt="5" custRadScaleRad="89976" custRadScaleInc="-8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EFBCA-F366-450A-B893-C006029DA71A}" type="pres">
      <dgm:prSet presAssocID="{6EB335D6-493B-4384-97FD-3DB2EE67475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E0BBCCC-F03A-4C05-A7A4-2828A12F500D}" type="pres">
      <dgm:prSet presAssocID="{6EB335D6-493B-4384-97FD-3DB2EE67475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5DD8FA5-20EF-4C7D-BC28-3D65A86118FB}" type="pres">
      <dgm:prSet presAssocID="{989C293C-B278-4BA4-B5F6-AAB8873A8AC9}" presName="node" presStyleLbl="node1" presStyleIdx="4" presStyleCnt="5" custRadScaleRad="92081" custRadScaleInc="-33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A6F53-3B94-4507-9F50-EF4F99DE4FDC}" type="presOf" srcId="{8638CFB3-4C09-40F7-912F-E81DC32AD556}" destId="{2358B798-38AD-4249-824E-E26B32FD627D}" srcOrd="0" destOrd="0" presId="urn:microsoft.com/office/officeart/2005/8/layout/radial5"/>
    <dgm:cxn modelId="{4A9245C1-29EF-4B1B-B0AB-F2706FB5029F}" srcId="{784E593C-4D6A-471D-A76B-D19CABA27781}" destId="{487BAC1C-310B-441B-B9A8-E643EC63887A}" srcOrd="0" destOrd="0" parTransId="{F89216C7-75F4-4391-B7DD-FBCDB2FD60F0}" sibTransId="{DECDFA72-66DA-42FA-A7B5-C8B826D595F7}"/>
    <dgm:cxn modelId="{0D3182D7-A927-46F1-ABB4-2B2FDE00FD36}" type="presOf" srcId="{03061D7F-9401-4A23-92D7-8CAE1A4A91E5}" destId="{E73A11A9-8016-456A-9BC1-87ABF2B7BEDB}" srcOrd="1" destOrd="0" presId="urn:microsoft.com/office/officeart/2005/8/layout/radial5"/>
    <dgm:cxn modelId="{525BCB39-1CCE-482F-AECB-02E27F290380}" type="presOf" srcId="{784E593C-4D6A-471D-A76B-D19CABA27781}" destId="{80893869-B4D3-4535-B79A-6ADDAEEE5C62}" srcOrd="0" destOrd="0" presId="urn:microsoft.com/office/officeart/2005/8/layout/radial5"/>
    <dgm:cxn modelId="{CD2682A2-6C13-47B1-9E3D-0053457C45B6}" srcId="{784E593C-4D6A-471D-A76B-D19CABA27781}" destId="{D9E1CA61-6EFE-4198-B6E3-C8F400983D16}" srcOrd="2" destOrd="0" parTransId="{F3D890BD-37A2-4D0C-A209-91364E1F3B53}" sibTransId="{DC2A594B-338F-4359-856F-13C00DB9E2BF}"/>
    <dgm:cxn modelId="{30986AFC-21B5-4D13-BC0B-FCDA8BFF1FE5}" type="presOf" srcId="{F89216C7-75F4-4391-B7DD-FBCDB2FD60F0}" destId="{BC64DFF9-E2CC-4E59-AC6A-4A379F750549}" srcOrd="1" destOrd="0" presId="urn:microsoft.com/office/officeart/2005/8/layout/radial5"/>
    <dgm:cxn modelId="{A96005FE-B1F7-4A62-8871-F43A55D1F07A}" type="presOf" srcId="{989C293C-B278-4BA4-B5F6-AAB8873A8AC9}" destId="{65DD8FA5-20EF-4C7D-BC28-3D65A86118FB}" srcOrd="0" destOrd="0" presId="urn:microsoft.com/office/officeart/2005/8/layout/radial5"/>
    <dgm:cxn modelId="{AFA29B7F-12A3-41B7-A471-A7327B5AC447}" srcId="{784E593C-4D6A-471D-A76B-D19CABA27781}" destId="{49D7E3E0-B13F-47AA-84C7-D7A87A356FE4}" srcOrd="1" destOrd="0" parTransId="{6611C8CD-D8C6-45C1-960A-D7945C408968}" sibTransId="{3994C749-BE66-4095-B658-42FABF556CD8}"/>
    <dgm:cxn modelId="{9AF47117-EDB6-4567-A975-8BC0481EFF1C}" srcId="{06FA1CB2-2FD8-4F60-8E76-643DDC13191A}" destId="{784E593C-4D6A-471D-A76B-D19CABA27781}" srcOrd="0" destOrd="0" parTransId="{568B21A2-7E2F-4CDC-8F54-02844BD43A7D}" sibTransId="{25DD0EE4-FC57-4405-B15F-AF434FB38C20}"/>
    <dgm:cxn modelId="{03C33EC9-DF50-4C57-B9C8-3127A5D4467C}" srcId="{784E593C-4D6A-471D-A76B-D19CABA27781}" destId="{8638CFB3-4C09-40F7-912F-E81DC32AD556}" srcOrd="3" destOrd="0" parTransId="{03061D7F-9401-4A23-92D7-8CAE1A4A91E5}" sibTransId="{CA89F2C6-77AD-42F8-9E0A-1C5FFA0FBD97}"/>
    <dgm:cxn modelId="{DEB97802-9EF6-47EB-9E7C-15FE6703FC5E}" type="presOf" srcId="{F3D890BD-37A2-4D0C-A209-91364E1F3B53}" destId="{10CDF308-85CD-41A2-AC67-4AD7E40BBFE7}" srcOrd="1" destOrd="0" presId="urn:microsoft.com/office/officeart/2005/8/layout/radial5"/>
    <dgm:cxn modelId="{D0608209-EE49-4DA0-9E65-38EBF3B86CD7}" type="presOf" srcId="{6EB335D6-493B-4384-97FD-3DB2EE674751}" destId="{831EFBCA-F366-450A-B893-C006029DA71A}" srcOrd="0" destOrd="0" presId="urn:microsoft.com/office/officeart/2005/8/layout/radial5"/>
    <dgm:cxn modelId="{C6F7B34A-4DAF-48CB-915E-5FF20F27E339}" type="presOf" srcId="{06FA1CB2-2FD8-4F60-8E76-643DDC13191A}" destId="{90BBB234-EC1E-4F94-8C65-E7115E3D49BD}" srcOrd="0" destOrd="0" presId="urn:microsoft.com/office/officeart/2005/8/layout/radial5"/>
    <dgm:cxn modelId="{7919783A-90FD-4CF2-A90A-1D3DA71032C1}" type="presOf" srcId="{49D7E3E0-B13F-47AA-84C7-D7A87A356FE4}" destId="{7420E3F5-6931-4B1D-A733-BF41FB84F9FC}" srcOrd="0" destOrd="0" presId="urn:microsoft.com/office/officeart/2005/8/layout/radial5"/>
    <dgm:cxn modelId="{216334AD-54C4-4776-BA94-F8E5BD8E99C3}" type="presOf" srcId="{6611C8CD-D8C6-45C1-960A-D7945C408968}" destId="{79A86F35-379A-4FFB-962A-491D6F5C5B97}" srcOrd="0" destOrd="0" presId="urn:microsoft.com/office/officeart/2005/8/layout/radial5"/>
    <dgm:cxn modelId="{C841AD27-937F-4816-B85D-BFEEA0EC5DB2}" type="presOf" srcId="{03061D7F-9401-4A23-92D7-8CAE1A4A91E5}" destId="{8C2D5292-1C99-4CC3-B3AD-C670E37A9DAD}" srcOrd="0" destOrd="0" presId="urn:microsoft.com/office/officeart/2005/8/layout/radial5"/>
    <dgm:cxn modelId="{3B9FE671-BA6C-4AFE-BAFD-539B92616A58}" type="presOf" srcId="{6EB335D6-493B-4384-97FD-3DB2EE674751}" destId="{BE0BBCCC-F03A-4C05-A7A4-2828A12F500D}" srcOrd="1" destOrd="0" presId="urn:microsoft.com/office/officeart/2005/8/layout/radial5"/>
    <dgm:cxn modelId="{D920B167-CA0D-4D2E-A240-F32F1E41B62E}" srcId="{784E593C-4D6A-471D-A76B-D19CABA27781}" destId="{989C293C-B278-4BA4-B5F6-AAB8873A8AC9}" srcOrd="4" destOrd="0" parTransId="{6EB335D6-493B-4384-97FD-3DB2EE674751}" sibTransId="{911A9E67-7E7E-47E0-B8BB-3B3890039802}"/>
    <dgm:cxn modelId="{947EBD3C-661C-49FC-B823-ADAABBC5BBFF}" type="presOf" srcId="{487BAC1C-310B-441B-B9A8-E643EC63887A}" destId="{39414A9A-2DB2-41BB-BFBE-0C50E56692F7}" srcOrd="0" destOrd="0" presId="urn:microsoft.com/office/officeart/2005/8/layout/radial5"/>
    <dgm:cxn modelId="{04C1A461-AAF3-4D8E-8803-5419967764D9}" type="presOf" srcId="{F89216C7-75F4-4391-B7DD-FBCDB2FD60F0}" destId="{E3F07555-1F3C-44B1-BEEA-8901562A0475}" srcOrd="0" destOrd="0" presId="urn:microsoft.com/office/officeart/2005/8/layout/radial5"/>
    <dgm:cxn modelId="{F565D352-15E2-4C1B-BDA3-06AE3E10C901}" type="presOf" srcId="{F3D890BD-37A2-4D0C-A209-91364E1F3B53}" destId="{74613633-E3EE-4AB0-8F28-AB7ACE8CD8E0}" srcOrd="0" destOrd="0" presId="urn:microsoft.com/office/officeart/2005/8/layout/radial5"/>
    <dgm:cxn modelId="{609936AF-95AA-4299-BFB2-3B6B00E5713B}" type="presOf" srcId="{D9E1CA61-6EFE-4198-B6E3-C8F400983D16}" destId="{E2BD3670-F567-4EB5-86F6-52208B490FC1}" srcOrd="0" destOrd="0" presId="urn:microsoft.com/office/officeart/2005/8/layout/radial5"/>
    <dgm:cxn modelId="{1FCDDC51-2295-44AA-911B-36486EFF0412}" type="presOf" srcId="{6611C8CD-D8C6-45C1-960A-D7945C408968}" destId="{9CF52E25-D940-43D7-BF1C-F20405BD7B37}" srcOrd="1" destOrd="0" presId="urn:microsoft.com/office/officeart/2005/8/layout/radial5"/>
    <dgm:cxn modelId="{631EAA52-C4AE-4545-B0C9-8C5A936E59D3}" type="presParOf" srcId="{90BBB234-EC1E-4F94-8C65-E7115E3D49BD}" destId="{80893869-B4D3-4535-B79A-6ADDAEEE5C62}" srcOrd="0" destOrd="0" presId="urn:microsoft.com/office/officeart/2005/8/layout/radial5"/>
    <dgm:cxn modelId="{E30B0F7F-A371-4A24-BB4C-93A737A9B827}" type="presParOf" srcId="{90BBB234-EC1E-4F94-8C65-E7115E3D49BD}" destId="{E3F07555-1F3C-44B1-BEEA-8901562A0475}" srcOrd="1" destOrd="0" presId="urn:microsoft.com/office/officeart/2005/8/layout/radial5"/>
    <dgm:cxn modelId="{04DBC285-82BA-4CB0-BE57-E0BAD0F12150}" type="presParOf" srcId="{E3F07555-1F3C-44B1-BEEA-8901562A0475}" destId="{BC64DFF9-E2CC-4E59-AC6A-4A379F750549}" srcOrd="0" destOrd="0" presId="urn:microsoft.com/office/officeart/2005/8/layout/radial5"/>
    <dgm:cxn modelId="{A77DA713-66EB-4115-9D94-2794D9D03145}" type="presParOf" srcId="{90BBB234-EC1E-4F94-8C65-E7115E3D49BD}" destId="{39414A9A-2DB2-41BB-BFBE-0C50E56692F7}" srcOrd="2" destOrd="0" presId="urn:microsoft.com/office/officeart/2005/8/layout/radial5"/>
    <dgm:cxn modelId="{232B6521-1A47-4B95-9994-DCBB785BE37C}" type="presParOf" srcId="{90BBB234-EC1E-4F94-8C65-E7115E3D49BD}" destId="{79A86F35-379A-4FFB-962A-491D6F5C5B97}" srcOrd="3" destOrd="0" presId="urn:microsoft.com/office/officeart/2005/8/layout/radial5"/>
    <dgm:cxn modelId="{45B7CD0A-CF9A-4810-B7CD-726D0A0A2D86}" type="presParOf" srcId="{79A86F35-379A-4FFB-962A-491D6F5C5B97}" destId="{9CF52E25-D940-43D7-BF1C-F20405BD7B37}" srcOrd="0" destOrd="0" presId="urn:microsoft.com/office/officeart/2005/8/layout/radial5"/>
    <dgm:cxn modelId="{EA0C887F-6ADD-45C3-84A9-81303CC9FE4A}" type="presParOf" srcId="{90BBB234-EC1E-4F94-8C65-E7115E3D49BD}" destId="{7420E3F5-6931-4B1D-A733-BF41FB84F9FC}" srcOrd="4" destOrd="0" presId="urn:microsoft.com/office/officeart/2005/8/layout/radial5"/>
    <dgm:cxn modelId="{71B0A1E0-3016-4A2F-AD5A-2BBEF5A29179}" type="presParOf" srcId="{90BBB234-EC1E-4F94-8C65-E7115E3D49BD}" destId="{74613633-E3EE-4AB0-8F28-AB7ACE8CD8E0}" srcOrd="5" destOrd="0" presId="urn:microsoft.com/office/officeart/2005/8/layout/radial5"/>
    <dgm:cxn modelId="{D8072AD1-E139-4C0B-B64E-B65ED7DBBD48}" type="presParOf" srcId="{74613633-E3EE-4AB0-8F28-AB7ACE8CD8E0}" destId="{10CDF308-85CD-41A2-AC67-4AD7E40BBFE7}" srcOrd="0" destOrd="0" presId="urn:microsoft.com/office/officeart/2005/8/layout/radial5"/>
    <dgm:cxn modelId="{352C328E-6249-4086-A35E-160F6D4054BB}" type="presParOf" srcId="{90BBB234-EC1E-4F94-8C65-E7115E3D49BD}" destId="{E2BD3670-F567-4EB5-86F6-52208B490FC1}" srcOrd="6" destOrd="0" presId="urn:microsoft.com/office/officeart/2005/8/layout/radial5"/>
    <dgm:cxn modelId="{6532F725-E21F-4A7B-8992-37EF2BAD7183}" type="presParOf" srcId="{90BBB234-EC1E-4F94-8C65-E7115E3D49BD}" destId="{8C2D5292-1C99-4CC3-B3AD-C670E37A9DAD}" srcOrd="7" destOrd="0" presId="urn:microsoft.com/office/officeart/2005/8/layout/radial5"/>
    <dgm:cxn modelId="{1F2A1CB4-2345-4A0A-A712-7C69B334A306}" type="presParOf" srcId="{8C2D5292-1C99-4CC3-B3AD-C670E37A9DAD}" destId="{E73A11A9-8016-456A-9BC1-87ABF2B7BEDB}" srcOrd="0" destOrd="0" presId="urn:microsoft.com/office/officeart/2005/8/layout/radial5"/>
    <dgm:cxn modelId="{C4CE68E2-04D2-4E70-9340-09D021852731}" type="presParOf" srcId="{90BBB234-EC1E-4F94-8C65-E7115E3D49BD}" destId="{2358B798-38AD-4249-824E-E26B32FD627D}" srcOrd="8" destOrd="0" presId="urn:microsoft.com/office/officeart/2005/8/layout/radial5"/>
    <dgm:cxn modelId="{8F35E7A5-91D7-4624-A36E-85404C08967A}" type="presParOf" srcId="{90BBB234-EC1E-4F94-8C65-E7115E3D49BD}" destId="{831EFBCA-F366-450A-B893-C006029DA71A}" srcOrd="9" destOrd="0" presId="urn:microsoft.com/office/officeart/2005/8/layout/radial5"/>
    <dgm:cxn modelId="{D0CAE83A-CC6C-462C-AD20-4B5F7C20FCDF}" type="presParOf" srcId="{831EFBCA-F366-450A-B893-C006029DA71A}" destId="{BE0BBCCC-F03A-4C05-A7A4-2828A12F500D}" srcOrd="0" destOrd="0" presId="urn:microsoft.com/office/officeart/2005/8/layout/radial5"/>
    <dgm:cxn modelId="{4D1EED7F-F719-4E80-9384-027DF64DC4E2}" type="presParOf" srcId="{90BBB234-EC1E-4F94-8C65-E7115E3D49BD}" destId="{65DD8FA5-20EF-4C7D-BC28-3D65A86118F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D1CD1-41F2-415E-928C-7BCB07D5C24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F4815D1-4A7E-4A73-8282-B47F8DA7DF68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Achievement Lavel </a:t>
          </a:r>
          <a:endParaRPr lang="en-US">
            <a:solidFill>
              <a:schemeClr val="tx1"/>
            </a:solidFill>
          </a:endParaRPr>
        </a:p>
      </dgm:t>
    </dgm:pt>
    <dgm:pt modelId="{A7AA0E70-ABFF-4C02-A821-4436008FB947}" type="parTrans" cxnId="{007179A7-4A24-4683-BE6B-3FF6AC774B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3543D0-DF8B-469A-ABE6-7DB5511477DC}" type="sibTrans" cxnId="{007179A7-4A24-4683-BE6B-3FF6AC774B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AE0A4A-62AD-4536-911A-1330983528B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High Achievers </a:t>
          </a:r>
          <a:endParaRPr lang="en-US" dirty="0">
            <a:solidFill>
              <a:schemeClr val="tx1"/>
            </a:solidFill>
          </a:endParaRPr>
        </a:p>
      </dgm:t>
    </dgm:pt>
    <dgm:pt modelId="{BD1AD759-874C-4E62-A77C-91504174A5E0}" type="parTrans" cxnId="{79091B86-3F8F-4C08-99EE-DCDEBF1EAA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B855D2-E91E-4BB0-B2C7-1D695BD24E79}" type="sibTrans" cxnId="{79091B86-3F8F-4C08-99EE-DCDEBF1EAA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35A724-E59C-41DD-B8E6-587145348290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Low Achievers </a:t>
          </a:r>
          <a:endParaRPr lang="en-US">
            <a:solidFill>
              <a:schemeClr val="tx1"/>
            </a:solidFill>
          </a:endParaRPr>
        </a:p>
      </dgm:t>
    </dgm:pt>
    <dgm:pt modelId="{0CDAEB00-6508-4359-8934-3C3AB02923C0}" type="parTrans" cxnId="{7685B807-A066-4C8E-9A0A-8FCDDE6115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B88E0B-002D-4527-B902-4952DF014978}" type="sibTrans" cxnId="{7685B807-A066-4C8E-9A0A-8FCDDE6115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A91AE7-AE83-4B2E-9415-669FA062B56E}" type="pres">
      <dgm:prSet presAssocID="{22AD1CD1-41F2-415E-928C-7BCB07D5C2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87A1D8-8BD3-4D7B-8307-BE07BA448F18}" type="pres">
      <dgm:prSet presAssocID="{EF4815D1-4A7E-4A73-8282-B47F8DA7DF68}" presName="root1" presStyleCnt="0"/>
      <dgm:spPr/>
      <dgm:t>
        <a:bodyPr/>
        <a:lstStyle/>
        <a:p>
          <a:endParaRPr lang="en-US"/>
        </a:p>
      </dgm:t>
    </dgm:pt>
    <dgm:pt modelId="{C3FF9AE8-8B3F-484B-A76D-65DD3BBAE743}" type="pres">
      <dgm:prSet presAssocID="{EF4815D1-4A7E-4A73-8282-B47F8DA7DF68}" presName="LevelOneTextNode" presStyleLbl="node0" presStyleIdx="0" presStyleCnt="1" custScaleY="84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DCA5C2-D159-4E36-8C1B-65CC7B86B0F6}" type="pres">
      <dgm:prSet presAssocID="{EF4815D1-4A7E-4A73-8282-B47F8DA7DF68}" presName="level2hierChild" presStyleCnt="0"/>
      <dgm:spPr/>
      <dgm:t>
        <a:bodyPr/>
        <a:lstStyle/>
        <a:p>
          <a:endParaRPr lang="en-US"/>
        </a:p>
      </dgm:t>
    </dgm:pt>
    <dgm:pt modelId="{545A7EF9-CBCF-4E25-B5C6-14105CF7E8DB}" type="pres">
      <dgm:prSet presAssocID="{BD1AD759-874C-4E62-A77C-91504174A5E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8A26D4-B599-4464-AC86-0C48E90E637E}" type="pres">
      <dgm:prSet presAssocID="{BD1AD759-874C-4E62-A77C-91504174A5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F19C185-F813-4A63-8DCA-EEF8D224B5A8}" type="pres">
      <dgm:prSet presAssocID="{B5AE0A4A-62AD-4536-911A-1330983528B7}" presName="root2" presStyleCnt="0"/>
      <dgm:spPr/>
      <dgm:t>
        <a:bodyPr/>
        <a:lstStyle/>
        <a:p>
          <a:endParaRPr lang="en-US"/>
        </a:p>
      </dgm:t>
    </dgm:pt>
    <dgm:pt modelId="{33305682-3875-4539-AC3A-F4E1FEA4CE89}" type="pres">
      <dgm:prSet presAssocID="{B5AE0A4A-62AD-4536-911A-1330983528B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B70C2-3D86-4D7F-B67B-735AFA406934}" type="pres">
      <dgm:prSet presAssocID="{B5AE0A4A-62AD-4536-911A-1330983528B7}" presName="level3hierChild" presStyleCnt="0"/>
      <dgm:spPr/>
      <dgm:t>
        <a:bodyPr/>
        <a:lstStyle/>
        <a:p>
          <a:endParaRPr lang="en-US"/>
        </a:p>
      </dgm:t>
    </dgm:pt>
    <dgm:pt modelId="{E7095214-FD73-45BE-86B2-49AF3421ACFF}" type="pres">
      <dgm:prSet presAssocID="{0CDAEB00-6508-4359-8934-3C3AB02923C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07F6B30-80E0-4722-BDB8-2DDC30DCCDCA}" type="pres">
      <dgm:prSet presAssocID="{0CDAEB00-6508-4359-8934-3C3AB02923C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35CC263-6BD1-4031-9B6C-B0481ECA3F53}" type="pres">
      <dgm:prSet presAssocID="{5A35A724-E59C-41DD-B8E6-587145348290}" presName="root2" presStyleCnt="0"/>
      <dgm:spPr/>
      <dgm:t>
        <a:bodyPr/>
        <a:lstStyle/>
        <a:p>
          <a:endParaRPr lang="en-US"/>
        </a:p>
      </dgm:t>
    </dgm:pt>
    <dgm:pt modelId="{27D1D984-9BD6-4FEC-BEB8-AD64C876CCB7}" type="pres">
      <dgm:prSet presAssocID="{5A35A724-E59C-41DD-B8E6-58714534829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2C42E-FB45-403A-8195-950806C9C285}" type="pres">
      <dgm:prSet presAssocID="{5A35A724-E59C-41DD-B8E6-587145348290}" presName="level3hierChild" presStyleCnt="0"/>
      <dgm:spPr/>
      <dgm:t>
        <a:bodyPr/>
        <a:lstStyle/>
        <a:p>
          <a:endParaRPr lang="en-US"/>
        </a:p>
      </dgm:t>
    </dgm:pt>
  </dgm:ptLst>
  <dgm:cxnLst>
    <dgm:cxn modelId="{AB5DD1FD-1818-459C-AE49-A92C8BA823FC}" type="presOf" srcId="{EF4815D1-4A7E-4A73-8282-B47F8DA7DF68}" destId="{C3FF9AE8-8B3F-484B-A76D-65DD3BBAE743}" srcOrd="0" destOrd="0" presId="urn:microsoft.com/office/officeart/2008/layout/HorizontalMultiLevelHierarchy"/>
    <dgm:cxn modelId="{7685B807-A066-4C8E-9A0A-8FCDDE6115C7}" srcId="{EF4815D1-4A7E-4A73-8282-B47F8DA7DF68}" destId="{5A35A724-E59C-41DD-B8E6-587145348290}" srcOrd="1" destOrd="0" parTransId="{0CDAEB00-6508-4359-8934-3C3AB02923C0}" sibTransId="{2FB88E0B-002D-4527-B902-4952DF014978}"/>
    <dgm:cxn modelId="{D20D7815-70AC-4796-9EB4-7563F5C28913}" type="presOf" srcId="{B5AE0A4A-62AD-4536-911A-1330983528B7}" destId="{33305682-3875-4539-AC3A-F4E1FEA4CE89}" srcOrd="0" destOrd="0" presId="urn:microsoft.com/office/officeart/2008/layout/HorizontalMultiLevelHierarchy"/>
    <dgm:cxn modelId="{79091B86-3F8F-4C08-99EE-DCDEBF1EAA28}" srcId="{EF4815D1-4A7E-4A73-8282-B47F8DA7DF68}" destId="{B5AE0A4A-62AD-4536-911A-1330983528B7}" srcOrd="0" destOrd="0" parTransId="{BD1AD759-874C-4E62-A77C-91504174A5E0}" sibTransId="{6DB855D2-E91E-4BB0-B2C7-1D695BD24E79}"/>
    <dgm:cxn modelId="{51AC7677-3D9C-4994-96AB-AA6F27FC655D}" type="presOf" srcId="{0CDAEB00-6508-4359-8934-3C3AB02923C0}" destId="{D07F6B30-80E0-4722-BDB8-2DDC30DCCDCA}" srcOrd="1" destOrd="0" presId="urn:microsoft.com/office/officeart/2008/layout/HorizontalMultiLevelHierarchy"/>
    <dgm:cxn modelId="{D42DA55D-9F80-4321-ACAE-0510197ACC62}" type="presOf" srcId="{0CDAEB00-6508-4359-8934-3C3AB02923C0}" destId="{E7095214-FD73-45BE-86B2-49AF3421ACFF}" srcOrd="0" destOrd="0" presId="urn:microsoft.com/office/officeart/2008/layout/HorizontalMultiLevelHierarchy"/>
    <dgm:cxn modelId="{9ACEDD34-9E55-4873-B9B9-286252F4D104}" type="presOf" srcId="{BD1AD759-874C-4E62-A77C-91504174A5E0}" destId="{FA8A26D4-B599-4464-AC86-0C48E90E637E}" srcOrd="1" destOrd="0" presId="urn:microsoft.com/office/officeart/2008/layout/HorizontalMultiLevelHierarchy"/>
    <dgm:cxn modelId="{1F167721-ED2F-4967-A10D-13413E009427}" type="presOf" srcId="{BD1AD759-874C-4E62-A77C-91504174A5E0}" destId="{545A7EF9-CBCF-4E25-B5C6-14105CF7E8DB}" srcOrd="0" destOrd="0" presId="urn:microsoft.com/office/officeart/2008/layout/HorizontalMultiLevelHierarchy"/>
    <dgm:cxn modelId="{863C40FC-9DAF-4B50-B77F-1178917B1259}" type="presOf" srcId="{5A35A724-E59C-41DD-B8E6-587145348290}" destId="{27D1D984-9BD6-4FEC-BEB8-AD64C876CCB7}" srcOrd="0" destOrd="0" presId="urn:microsoft.com/office/officeart/2008/layout/HorizontalMultiLevelHierarchy"/>
    <dgm:cxn modelId="{007179A7-4A24-4683-BE6B-3FF6AC774B9A}" srcId="{22AD1CD1-41F2-415E-928C-7BCB07D5C24D}" destId="{EF4815D1-4A7E-4A73-8282-B47F8DA7DF68}" srcOrd="0" destOrd="0" parTransId="{A7AA0E70-ABFF-4C02-A821-4436008FB947}" sibTransId="{173543D0-DF8B-469A-ABE6-7DB5511477DC}"/>
    <dgm:cxn modelId="{496C8777-6A15-4B64-A013-3FD860958B2F}" type="presOf" srcId="{22AD1CD1-41F2-415E-928C-7BCB07D5C24D}" destId="{32A91AE7-AE83-4B2E-9415-669FA062B56E}" srcOrd="0" destOrd="0" presId="urn:microsoft.com/office/officeart/2008/layout/HorizontalMultiLevelHierarchy"/>
    <dgm:cxn modelId="{3C345709-247C-4488-84F2-1210F7C4F060}" type="presParOf" srcId="{32A91AE7-AE83-4B2E-9415-669FA062B56E}" destId="{6487A1D8-8BD3-4D7B-8307-BE07BA448F18}" srcOrd="0" destOrd="0" presId="urn:microsoft.com/office/officeart/2008/layout/HorizontalMultiLevelHierarchy"/>
    <dgm:cxn modelId="{0DE2BF8F-E287-46AB-A222-084A2FB7E4BC}" type="presParOf" srcId="{6487A1D8-8BD3-4D7B-8307-BE07BA448F18}" destId="{C3FF9AE8-8B3F-484B-A76D-65DD3BBAE743}" srcOrd="0" destOrd="0" presId="urn:microsoft.com/office/officeart/2008/layout/HorizontalMultiLevelHierarchy"/>
    <dgm:cxn modelId="{55E304B7-BF9F-4835-AE25-EAA629BCDF34}" type="presParOf" srcId="{6487A1D8-8BD3-4D7B-8307-BE07BA448F18}" destId="{51DCA5C2-D159-4E36-8C1B-65CC7B86B0F6}" srcOrd="1" destOrd="0" presId="urn:microsoft.com/office/officeart/2008/layout/HorizontalMultiLevelHierarchy"/>
    <dgm:cxn modelId="{AEF58CBE-B7B2-4A10-9A07-48EE95C6BC3D}" type="presParOf" srcId="{51DCA5C2-D159-4E36-8C1B-65CC7B86B0F6}" destId="{545A7EF9-CBCF-4E25-B5C6-14105CF7E8DB}" srcOrd="0" destOrd="0" presId="urn:microsoft.com/office/officeart/2008/layout/HorizontalMultiLevelHierarchy"/>
    <dgm:cxn modelId="{CBB8BEE1-2C8B-4ECA-A75F-7D754F4A5C61}" type="presParOf" srcId="{545A7EF9-CBCF-4E25-B5C6-14105CF7E8DB}" destId="{FA8A26D4-B599-4464-AC86-0C48E90E637E}" srcOrd="0" destOrd="0" presId="urn:microsoft.com/office/officeart/2008/layout/HorizontalMultiLevelHierarchy"/>
    <dgm:cxn modelId="{5566C17F-9087-4407-B153-7F3BE45345CF}" type="presParOf" srcId="{51DCA5C2-D159-4E36-8C1B-65CC7B86B0F6}" destId="{3F19C185-F813-4A63-8DCA-EEF8D224B5A8}" srcOrd="1" destOrd="0" presId="urn:microsoft.com/office/officeart/2008/layout/HorizontalMultiLevelHierarchy"/>
    <dgm:cxn modelId="{E06B172E-AAA3-4796-9B5D-0A41A3FAE61A}" type="presParOf" srcId="{3F19C185-F813-4A63-8DCA-EEF8D224B5A8}" destId="{33305682-3875-4539-AC3A-F4E1FEA4CE89}" srcOrd="0" destOrd="0" presId="urn:microsoft.com/office/officeart/2008/layout/HorizontalMultiLevelHierarchy"/>
    <dgm:cxn modelId="{6CFAF65E-7312-4DF8-A54D-EA9EF94666DD}" type="presParOf" srcId="{3F19C185-F813-4A63-8DCA-EEF8D224B5A8}" destId="{297B70C2-3D86-4D7F-B67B-735AFA406934}" srcOrd="1" destOrd="0" presId="urn:microsoft.com/office/officeart/2008/layout/HorizontalMultiLevelHierarchy"/>
    <dgm:cxn modelId="{1D58250F-8EC8-4A16-96F9-373D638E0F4D}" type="presParOf" srcId="{51DCA5C2-D159-4E36-8C1B-65CC7B86B0F6}" destId="{E7095214-FD73-45BE-86B2-49AF3421ACFF}" srcOrd="2" destOrd="0" presId="urn:microsoft.com/office/officeart/2008/layout/HorizontalMultiLevelHierarchy"/>
    <dgm:cxn modelId="{BE9826BE-F970-45E2-B008-BF347057E9EF}" type="presParOf" srcId="{E7095214-FD73-45BE-86B2-49AF3421ACFF}" destId="{D07F6B30-80E0-4722-BDB8-2DDC30DCCDCA}" srcOrd="0" destOrd="0" presId="urn:microsoft.com/office/officeart/2008/layout/HorizontalMultiLevelHierarchy"/>
    <dgm:cxn modelId="{237DD389-BC15-4B18-B9D8-6AD04461229B}" type="presParOf" srcId="{51DCA5C2-D159-4E36-8C1B-65CC7B86B0F6}" destId="{B35CC263-6BD1-4031-9B6C-B0481ECA3F53}" srcOrd="3" destOrd="0" presId="urn:microsoft.com/office/officeart/2008/layout/HorizontalMultiLevelHierarchy"/>
    <dgm:cxn modelId="{B7E40704-07D4-4B49-B502-AF3631862CBF}" type="presParOf" srcId="{B35CC263-6BD1-4031-9B6C-B0481ECA3F53}" destId="{27D1D984-9BD6-4FEC-BEB8-AD64C876CCB7}" srcOrd="0" destOrd="0" presId="urn:microsoft.com/office/officeart/2008/layout/HorizontalMultiLevelHierarchy"/>
    <dgm:cxn modelId="{F51401DE-BF56-4943-9963-D1DE635E49E5}" type="presParOf" srcId="{B35CC263-6BD1-4031-9B6C-B0481ECA3F53}" destId="{58E2C42E-FB45-403A-8195-950806C9C2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3869-B4D3-4535-B79A-6ADDAEEE5C62}">
      <dsp:nvSpPr>
        <dsp:cNvPr id="0" name=""/>
        <dsp:cNvSpPr/>
      </dsp:nvSpPr>
      <dsp:spPr>
        <a:xfrm>
          <a:off x="1267171" y="2048974"/>
          <a:ext cx="1199457" cy="10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1"/>
              </a:solidFill>
            </a:rPr>
            <a:t>Self Regulation</a:t>
          </a:r>
          <a:endParaRPr lang="en-US" sz="1200" b="1" kern="1200">
            <a:solidFill>
              <a:schemeClr val="tx1"/>
            </a:solidFill>
          </a:endParaRPr>
        </a:p>
      </dsp:txBody>
      <dsp:txXfrm>
        <a:off x="1442827" y="2209709"/>
        <a:ext cx="848145" cy="776097"/>
      </dsp:txXfrm>
    </dsp:sp>
    <dsp:sp modelId="{E3F07555-1F3C-44B1-BEEA-8901562A0475}">
      <dsp:nvSpPr>
        <dsp:cNvPr id="0" name=""/>
        <dsp:cNvSpPr/>
      </dsp:nvSpPr>
      <dsp:spPr>
        <a:xfrm rot="14630047">
          <a:off x="1535390" y="1930093"/>
          <a:ext cx="85532" cy="193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>
            <a:solidFill>
              <a:schemeClr val="tx1"/>
            </a:solidFill>
          </a:endParaRPr>
        </a:p>
      </dsp:txBody>
      <dsp:txXfrm rot="10800000">
        <a:off x="1553878" y="1980226"/>
        <a:ext cx="59872" cy="115853"/>
      </dsp:txXfrm>
    </dsp:sp>
    <dsp:sp modelId="{39414A9A-2DB2-41BB-BFBE-0C50E56692F7}">
      <dsp:nvSpPr>
        <dsp:cNvPr id="0" name=""/>
        <dsp:cNvSpPr/>
      </dsp:nvSpPr>
      <dsp:spPr>
        <a:xfrm>
          <a:off x="745090" y="892698"/>
          <a:ext cx="1116921" cy="1116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chemeClr val="tx1"/>
              </a:solidFill>
            </a:rPr>
            <a:t>Goal Setting </a:t>
          </a:r>
          <a:endParaRPr lang="en-US" sz="1000" b="1" kern="1200">
            <a:solidFill>
              <a:schemeClr val="tx1"/>
            </a:solidFill>
          </a:endParaRPr>
        </a:p>
      </dsp:txBody>
      <dsp:txXfrm>
        <a:off x="908659" y="1056267"/>
        <a:ext cx="789783" cy="789783"/>
      </dsp:txXfrm>
    </dsp:sp>
    <dsp:sp modelId="{79A86F35-379A-4FFB-962A-491D6F5C5B97}">
      <dsp:nvSpPr>
        <dsp:cNvPr id="0" name=""/>
        <dsp:cNvSpPr/>
      </dsp:nvSpPr>
      <dsp:spPr>
        <a:xfrm rot="17806759">
          <a:off x="2110932" y="1933948"/>
          <a:ext cx="84514" cy="193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>
            <a:solidFill>
              <a:schemeClr val="tx1"/>
            </a:solidFill>
          </a:endParaRPr>
        </a:p>
      </dsp:txBody>
      <dsp:txXfrm>
        <a:off x="2117897" y="1983883"/>
        <a:ext cx="59160" cy="115853"/>
      </dsp:txXfrm>
    </dsp:sp>
    <dsp:sp modelId="{7420E3F5-6931-4B1D-A733-BF41FB84F9FC}">
      <dsp:nvSpPr>
        <dsp:cNvPr id="0" name=""/>
        <dsp:cNvSpPr/>
      </dsp:nvSpPr>
      <dsp:spPr>
        <a:xfrm>
          <a:off x="1883346" y="900152"/>
          <a:ext cx="1116921" cy="1116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Help Seeking 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046915" y="1063721"/>
        <a:ext cx="789783" cy="789783"/>
      </dsp:txXfrm>
    </dsp:sp>
    <dsp:sp modelId="{74613633-E3EE-4AB0-8F28-AB7ACE8CD8E0}">
      <dsp:nvSpPr>
        <dsp:cNvPr id="0" name=""/>
        <dsp:cNvSpPr/>
      </dsp:nvSpPr>
      <dsp:spPr>
        <a:xfrm rot="3645108">
          <a:off x="2135965" y="3056487"/>
          <a:ext cx="83759" cy="193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>
            <a:solidFill>
              <a:schemeClr val="tx1"/>
            </a:solidFill>
          </a:endParaRPr>
        </a:p>
      </dsp:txBody>
      <dsp:txXfrm>
        <a:off x="2142390" y="3084143"/>
        <a:ext cx="58631" cy="115853"/>
      </dsp:txXfrm>
    </dsp:sp>
    <dsp:sp modelId="{E2BD3670-F567-4EB5-86F6-52208B490FC1}">
      <dsp:nvSpPr>
        <dsp:cNvPr id="0" name=""/>
        <dsp:cNvSpPr/>
      </dsp:nvSpPr>
      <dsp:spPr>
        <a:xfrm>
          <a:off x="1932010" y="3152846"/>
          <a:ext cx="1116921" cy="1116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chemeClr val="tx1"/>
              </a:solidFill>
            </a:rPr>
            <a:t>Self Study Strategies </a:t>
          </a:r>
          <a:endParaRPr lang="en-US" sz="1000" b="1" kern="1200">
            <a:solidFill>
              <a:schemeClr val="tx1"/>
            </a:solidFill>
          </a:endParaRPr>
        </a:p>
      </dsp:txBody>
      <dsp:txXfrm>
        <a:off x="2095579" y="3316415"/>
        <a:ext cx="789783" cy="789783"/>
      </dsp:txXfrm>
    </dsp:sp>
    <dsp:sp modelId="{8C2D5292-1C99-4CC3-B3AD-C670E37A9DAD}">
      <dsp:nvSpPr>
        <dsp:cNvPr id="0" name=""/>
        <dsp:cNvSpPr/>
      </dsp:nvSpPr>
      <dsp:spPr>
        <a:xfrm rot="7381498">
          <a:off x="1501402" y="3018123"/>
          <a:ext cx="58983" cy="193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>
            <a:solidFill>
              <a:schemeClr val="tx1"/>
            </a:solidFill>
          </a:endParaRPr>
        </a:p>
      </dsp:txBody>
      <dsp:txXfrm rot="10800000">
        <a:off x="1515071" y="3049323"/>
        <a:ext cx="41288" cy="115853"/>
      </dsp:txXfrm>
    </dsp:sp>
    <dsp:sp modelId="{2358B798-38AD-4249-824E-E26B32FD627D}">
      <dsp:nvSpPr>
        <dsp:cNvPr id="0" name=""/>
        <dsp:cNvSpPr/>
      </dsp:nvSpPr>
      <dsp:spPr>
        <a:xfrm>
          <a:off x="636833" y="3072493"/>
          <a:ext cx="1116921" cy="1116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chemeClr val="tx1"/>
              </a:solidFill>
            </a:rPr>
            <a:t>Maganging Physical environment</a:t>
          </a:r>
          <a:endParaRPr lang="en-US" sz="1000" b="1" kern="1200">
            <a:solidFill>
              <a:schemeClr val="tx1"/>
            </a:solidFill>
          </a:endParaRPr>
        </a:p>
      </dsp:txBody>
      <dsp:txXfrm>
        <a:off x="800402" y="3236062"/>
        <a:ext cx="789783" cy="789783"/>
      </dsp:txXfrm>
    </dsp:sp>
    <dsp:sp modelId="{831EFBCA-F366-450A-B893-C006029DA71A}">
      <dsp:nvSpPr>
        <dsp:cNvPr id="0" name=""/>
        <dsp:cNvSpPr/>
      </dsp:nvSpPr>
      <dsp:spPr>
        <a:xfrm rot="11149963">
          <a:off x="1193482" y="2435224"/>
          <a:ext cx="54873" cy="193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>
            <a:solidFill>
              <a:schemeClr val="tx1"/>
            </a:solidFill>
          </a:endParaRPr>
        </a:p>
      </dsp:txBody>
      <dsp:txXfrm rot="10800000">
        <a:off x="1209901" y="2474678"/>
        <a:ext cx="38411" cy="115853"/>
      </dsp:txXfrm>
    </dsp:sp>
    <dsp:sp modelId="{65DD8FA5-20EF-4C7D-BC28-3D65A86118FB}">
      <dsp:nvSpPr>
        <dsp:cNvPr id="0" name=""/>
        <dsp:cNvSpPr/>
      </dsp:nvSpPr>
      <dsp:spPr>
        <a:xfrm>
          <a:off x="53844" y="1911136"/>
          <a:ext cx="1116921" cy="1116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chemeClr val="tx1"/>
              </a:solidFill>
            </a:rPr>
            <a:t>Effort Regulation </a:t>
          </a:r>
          <a:endParaRPr lang="en-US" sz="1000" b="1" kern="1200">
            <a:solidFill>
              <a:schemeClr val="tx1"/>
            </a:solidFill>
          </a:endParaRPr>
        </a:p>
      </dsp:txBody>
      <dsp:txXfrm>
        <a:off x="217413" y="2074705"/>
        <a:ext cx="789783" cy="789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95214-FD73-45BE-86B2-49AF3421ACFF}">
      <dsp:nvSpPr>
        <dsp:cNvPr id="0" name=""/>
        <dsp:cNvSpPr/>
      </dsp:nvSpPr>
      <dsp:spPr>
        <a:xfrm>
          <a:off x="494498" y="1638299"/>
          <a:ext cx="323844" cy="30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922" y="0"/>
              </a:lnTo>
              <a:lnTo>
                <a:pt x="161922" y="308541"/>
              </a:lnTo>
              <a:lnTo>
                <a:pt x="323844" y="30854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45238" y="1781388"/>
        <a:ext cx="22364" cy="22364"/>
      </dsp:txXfrm>
    </dsp:sp>
    <dsp:sp modelId="{545A7EF9-CBCF-4E25-B5C6-14105CF7E8DB}">
      <dsp:nvSpPr>
        <dsp:cNvPr id="0" name=""/>
        <dsp:cNvSpPr/>
      </dsp:nvSpPr>
      <dsp:spPr>
        <a:xfrm>
          <a:off x="494498" y="1329758"/>
          <a:ext cx="323844" cy="308541"/>
        </a:xfrm>
        <a:custGeom>
          <a:avLst/>
          <a:gdLst/>
          <a:ahLst/>
          <a:cxnLst/>
          <a:rect l="0" t="0" r="0" b="0"/>
          <a:pathLst>
            <a:path>
              <a:moveTo>
                <a:pt x="0" y="308541"/>
              </a:moveTo>
              <a:lnTo>
                <a:pt x="161922" y="308541"/>
              </a:lnTo>
              <a:lnTo>
                <a:pt x="161922" y="0"/>
              </a:lnTo>
              <a:lnTo>
                <a:pt x="32384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45238" y="1472847"/>
        <a:ext cx="22364" cy="22364"/>
      </dsp:txXfrm>
    </dsp:sp>
    <dsp:sp modelId="{C3FF9AE8-8B3F-484B-A76D-65DD3BBAE743}">
      <dsp:nvSpPr>
        <dsp:cNvPr id="0" name=""/>
        <dsp:cNvSpPr/>
      </dsp:nvSpPr>
      <dsp:spPr>
        <a:xfrm rot="16200000">
          <a:off x="-844855" y="1391467"/>
          <a:ext cx="2185043" cy="493665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</a:rPr>
            <a:t>Achievement Lavel </a:t>
          </a:r>
          <a:endParaRPr lang="en-US" sz="2000" kern="1200">
            <a:solidFill>
              <a:schemeClr val="tx1"/>
            </a:solidFill>
          </a:endParaRPr>
        </a:p>
      </dsp:txBody>
      <dsp:txXfrm>
        <a:off x="-844855" y="1391467"/>
        <a:ext cx="2185043" cy="493665"/>
      </dsp:txXfrm>
    </dsp:sp>
    <dsp:sp modelId="{33305682-3875-4539-AC3A-F4E1FEA4CE89}">
      <dsp:nvSpPr>
        <dsp:cNvPr id="0" name=""/>
        <dsp:cNvSpPr/>
      </dsp:nvSpPr>
      <dsp:spPr>
        <a:xfrm>
          <a:off x="818343" y="1082925"/>
          <a:ext cx="1619224" cy="49366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 Achievers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18343" y="1082925"/>
        <a:ext cx="1619224" cy="493665"/>
      </dsp:txXfrm>
    </dsp:sp>
    <dsp:sp modelId="{27D1D984-9BD6-4FEC-BEB8-AD64C876CCB7}">
      <dsp:nvSpPr>
        <dsp:cNvPr id="0" name=""/>
        <dsp:cNvSpPr/>
      </dsp:nvSpPr>
      <dsp:spPr>
        <a:xfrm>
          <a:off x="818343" y="1700008"/>
          <a:ext cx="1619224" cy="49366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Low Achievers </a:t>
          </a:r>
          <a:endParaRPr lang="en-US" sz="1800" kern="1200">
            <a:solidFill>
              <a:schemeClr val="tx1"/>
            </a:solidFill>
          </a:endParaRPr>
        </a:p>
      </dsp:txBody>
      <dsp:txXfrm>
        <a:off x="818343" y="1700008"/>
        <a:ext cx="1619224" cy="493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509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2281b2f5_1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2281b2f5_15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"/>
              <a:buChar char="➜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  <p:sldLayoutId id="2147483664" r:id="rId5"/>
    <p:sldLayoutId id="2147483665" r:id="rId6"/>
    <p:sldLayoutId id="2147483666" r:id="rId7"/>
    <p:sldLayoutId id="214748366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990600" y="1809750"/>
            <a:ext cx="78486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Use of Self-Regulated Learning Strategies among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High and Low Achiever Undergraduate Students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 Open and Distance Learning</a:t>
            </a:r>
            <a:endParaRPr lang="en-US" altLang="ko-KR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tx1"/>
                </a:solidFill>
              </a:rPr>
              <a:t>Population and Sample of the Study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32650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/>
              <a:t>Target population </a:t>
            </a:r>
            <a:endParaRPr lang="en-US" sz="1800" dirty="0" smtClean="0"/>
          </a:p>
          <a:p>
            <a:pPr lvl="0" algn="ctr"/>
            <a:r>
              <a:rPr lang="en-US" sz="1800" dirty="0" smtClean="0"/>
              <a:t>2468</a:t>
            </a:r>
            <a:endParaRPr sz="18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53224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smtClean="0"/>
              <a:t>       Sample </a:t>
            </a:r>
          </a:p>
          <a:p>
            <a:r>
              <a:rPr lang="en-US" sz="1800" dirty="0" smtClean="0"/>
              <a:t>          303 </a:t>
            </a:r>
            <a:endParaRPr lang="en-US" sz="1800" dirty="0"/>
          </a:p>
        </p:txBody>
      </p:sp>
      <p:sp>
        <p:nvSpPr>
          <p:cNvPr id="213" name="Google Shape;213;p34"/>
          <p:cNvSpPr/>
          <p:nvPr/>
        </p:nvSpPr>
        <p:spPr>
          <a:xfrm>
            <a:off x="1207650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/>
              <a:t>Population </a:t>
            </a:r>
            <a:r>
              <a:rPr lang="en-US" sz="1800" dirty="0" smtClean="0"/>
              <a:t>BS </a:t>
            </a:r>
            <a:r>
              <a:rPr lang="en-US" sz="1800" dirty="0" err="1"/>
              <a:t>Hons</a:t>
            </a:r>
            <a:r>
              <a:rPr lang="en-US" sz="1800" dirty="0"/>
              <a:t>. </a:t>
            </a:r>
            <a:r>
              <a:rPr lang="en-US" sz="1800" dirty="0" smtClean="0"/>
              <a:t>Students</a:t>
            </a:r>
          </a:p>
          <a:p>
            <a:pPr algn="ctr"/>
            <a:r>
              <a:rPr lang="en-US" sz="1800" dirty="0"/>
              <a:t>15033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/>
              <a:t>10</a:t>
            </a:fld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Population and Sample Distribution </a:t>
            </a:r>
            <a:endParaRPr sz="2800" dirty="0">
              <a:solidFill>
                <a:schemeClr val="tx1"/>
              </a:solidFill>
            </a:endParaRPr>
          </a:p>
        </p:txBody>
      </p:sp>
      <p:graphicFrame>
        <p:nvGraphicFramePr>
          <p:cNvPr id="313" name="Google Shape;313;p37"/>
          <p:cNvGraphicFramePr/>
          <p:nvPr>
            <p:extLst>
              <p:ext uri="{D42A27DB-BD31-4B8C-83A1-F6EECF244321}">
                <p14:modId xmlns:p14="http://schemas.microsoft.com/office/powerpoint/2010/main" val="2941852342"/>
              </p:ext>
            </p:extLst>
          </p:nvPr>
        </p:nvGraphicFramePr>
        <p:xfrm>
          <a:off x="1190500" y="867181"/>
          <a:ext cx="6763000" cy="4283900"/>
        </p:xfrm>
        <a:graphic>
          <a:graphicData uri="http://schemas.openxmlformats.org/drawingml/2006/table">
            <a:tbl>
              <a:tblPr>
                <a:noFill/>
                <a:tableStyleId>{C9427523-5274-406D-AA38-5187AE47015F}</a:tableStyleId>
              </a:tblPr>
              <a:tblGrid>
                <a:gridCol w="1690750"/>
                <a:gridCol w="1690750"/>
                <a:gridCol w="1690750"/>
                <a:gridCol w="1690750"/>
              </a:tblGrid>
              <a:tr h="107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2400" b="1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24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4" name="Google Shape;314;p3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077209"/>
              </p:ext>
            </p:extLst>
          </p:nvPr>
        </p:nvGraphicFramePr>
        <p:xfrm>
          <a:off x="1" y="895351"/>
          <a:ext cx="9067799" cy="424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17"/>
                <a:gridCol w="2345950"/>
                <a:gridCol w="1805993"/>
                <a:gridCol w="1685166"/>
                <a:gridCol w="2567873"/>
              </a:tblGrid>
              <a:tr h="669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Sr. No.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Study Program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Enrollment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Target Population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Sample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6466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Psychology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198*2=396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38+18=56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42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2. 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Information Technology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1779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480*2=960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" algn="ctr"/>
                          <a:tab pos="1139190" algn="r"/>
                        </a:tabLst>
                      </a:pPr>
                      <a:r>
                        <a:rPr lang="en-US" sz="1800" dirty="0">
                          <a:effectLst/>
                        </a:rPr>
                        <a:t>37+27=64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379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3. 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B.Ed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Hons</a:t>
                      </a:r>
                      <a:r>
                        <a:rPr lang="en-US" sz="1800" dirty="0">
                          <a:effectLst/>
                        </a:rPr>
                        <a:t>) Elementary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35*2=70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40+29=69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41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4. 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Business </a:t>
                      </a:r>
                      <a:r>
                        <a:rPr lang="en-US" sz="1800" dirty="0" smtClean="0">
                          <a:effectLst/>
                        </a:rPr>
                        <a:t>Administration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889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240*2=480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52+8=60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27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5. 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Mathematics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1041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281*2=562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27+27=54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Total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4560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2468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/>
          <p:nvPr/>
        </p:nvSpPr>
        <p:spPr>
          <a:xfrm>
            <a:off x="5093088" y="1571081"/>
            <a:ext cx="2202600" cy="51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9619"/>
                </a:moveTo>
                <a:lnTo>
                  <a:pt x="111205" y="0"/>
                </a:lnTo>
                <a:lnTo>
                  <a:pt x="93550" y="0"/>
                </a:lnTo>
                <a:lnTo>
                  <a:pt x="0" y="761"/>
                </a:lnTo>
                <a:lnTo>
                  <a:pt x="0" y="120000"/>
                </a:lnTo>
                <a:lnTo>
                  <a:pt x="104495" y="118985"/>
                </a:lnTo>
                <a:lnTo>
                  <a:pt x="111205" y="118985"/>
                </a:lnTo>
                <a:lnTo>
                  <a:pt x="120000" y="59619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939962" y="1249500"/>
            <a:ext cx="2478000" cy="43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525" y="0"/>
                </a:moveTo>
                <a:lnTo>
                  <a:pt x="28525" y="0"/>
                </a:lnTo>
                <a:lnTo>
                  <a:pt x="9548" y="0"/>
                </a:lnTo>
                <a:lnTo>
                  <a:pt x="0" y="60000"/>
                </a:lnTo>
                <a:lnTo>
                  <a:pt x="9548" y="120000"/>
                </a:lnTo>
                <a:lnTo>
                  <a:pt x="14597" y="120000"/>
                </a:lnTo>
                <a:lnTo>
                  <a:pt x="285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28525" y="0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1721201" y="2087884"/>
            <a:ext cx="21021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925" y="0"/>
                </a:moveTo>
                <a:lnTo>
                  <a:pt x="31925" y="0"/>
                </a:lnTo>
                <a:lnTo>
                  <a:pt x="10666" y="0"/>
                </a:lnTo>
                <a:lnTo>
                  <a:pt x="0" y="60000"/>
                </a:lnTo>
                <a:lnTo>
                  <a:pt x="10666" y="120000"/>
                </a:lnTo>
                <a:lnTo>
                  <a:pt x="14222" y="120000"/>
                </a:lnTo>
                <a:lnTo>
                  <a:pt x="319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31925" y="0"/>
                </a:lnTo>
                <a:close/>
              </a:path>
            </a:pathLst>
          </a:custGeom>
          <a:solidFill>
            <a:srgbClr val="3C78D8">
              <a:alpha val="48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700" y="4443331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1994791" y="1284780"/>
            <a:ext cx="15822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Goal Setting </a:t>
            </a:r>
            <a:endParaRPr sz="1200" b="1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4854401" y="2642041"/>
            <a:ext cx="1910400" cy="53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7649" y="222"/>
                </a:moveTo>
                <a:lnTo>
                  <a:pt x="99681" y="222"/>
                </a:lnTo>
                <a:lnTo>
                  <a:pt x="99681" y="0"/>
                </a:lnTo>
                <a:lnTo>
                  <a:pt x="0" y="0"/>
                </a:lnTo>
                <a:lnTo>
                  <a:pt x="0" y="120000"/>
                </a:lnTo>
                <a:lnTo>
                  <a:pt x="82868" y="120000"/>
                </a:lnTo>
                <a:lnTo>
                  <a:pt x="99681" y="120000"/>
                </a:lnTo>
                <a:lnTo>
                  <a:pt x="107649" y="120000"/>
                </a:lnTo>
                <a:lnTo>
                  <a:pt x="120000" y="60000"/>
                </a:lnTo>
                <a:lnTo>
                  <a:pt x="107649" y="222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3375761" y="1581057"/>
            <a:ext cx="2021100" cy="6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081885"/>
            <a:ext cx="2063400" cy="61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w="9525" cap="flat" cmpd="sng">
            <a:solidFill>
              <a:srgbClr val="3C78D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1190100" y="133350"/>
            <a:ext cx="6763800" cy="672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Kocdar, Karadeniz, Bozkurt &amp; Buyuk (2018).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Cronbach’s Alpha </a:t>
            </a:r>
            <a:r>
              <a:rPr lang="en-US" sz="2400" dirty="0" smtClean="0">
                <a:solidFill>
                  <a:schemeClr val="tx1"/>
                </a:solidFill>
              </a:rPr>
              <a:t>reliability </a:t>
            </a:r>
            <a:r>
              <a:rPr lang="en-US" sz="2400" dirty="0">
                <a:solidFill>
                  <a:schemeClr val="tx1"/>
                </a:solidFill>
              </a:rPr>
              <a:t>.950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213721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3737663"/>
            <a:ext cx="830400" cy="60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600092"/>
            <a:ext cx="960900" cy="21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3877214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3877214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155327"/>
            <a:ext cx="852300" cy="5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052396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3948475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3845543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135987" y="3182453"/>
            <a:ext cx="18177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9" y="0"/>
                </a:moveTo>
                <a:lnTo>
                  <a:pt x="12334" y="0"/>
                </a:lnTo>
                <a:lnTo>
                  <a:pt x="0" y="59879"/>
                </a:lnTo>
                <a:lnTo>
                  <a:pt x="12334" y="120000"/>
                </a:lnTo>
                <a:lnTo>
                  <a:pt x="119999" y="120000"/>
                </a:lnTo>
                <a:lnTo>
                  <a:pt x="119999" y="0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249500"/>
            <a:ext cx="1504500" cy="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639080"/>
            <a:ext cx="18786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078888"/>
            <a:ext cx="5700" cy="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182429"/>
            <a:ext cx="12411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5463325" y="1573500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Help Seeking </a:t>
            </a:r>
            <a:endParaRPr sz="1200" b="1" i="0" u="none" strike="noStrike" cap="none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5234475" y="2654025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Managing Physical Environment </a:t>
            </a:r>
            <a:endParaRPr sz="1200" b="1" i="0" u="none" strike="noStrike" cap="none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418425" y="3182425"/>
            <a:ext cx="1392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Effort Regulation </a:t>
            </a:r>
            <a:endParaRPr sz="1200" b="1" i="0" u="none" strike="noStrike" cap="none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1721200" y="2082700"/>
            <a:ext cx="1582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Self Study Strategies </a:t>
            </a:r>
            <a:endParaRPr sz="1200" b="1" i="0" u="none" strike="noStrike" cap="none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>
                <a:solidFill>
                  <a:schemeClr val="tx1"/>
                </a:solidFill>
              </a:rPr>
              <a:t>12</a:t>
            </a:fld>
            <a:endParaRPr sz="1200" b="1">
              <a:solidFill>
                <a:schemeClr val="tx1"/>
              </a:solidFill>
            </a:endParaRPr>
          </a:p>
        </p:txBody>
      </p:sp>
      <p:grpSp>
        <p:nvGrpSpPr>
          <p:cNvPr id="76" name="Google Shape;583;p51"/>
          <p:cNvGrpSpPr/>
          <p:nvPr/>
        </p:nvGrpSpPr>
        <p:grpSpPr>
          <a:xfrm>
            <a:off x="4196961" y="1229043"/>
            <a:ext cx="359272" cy="376691"/>
            <a:chOff x="5961125" y="1623900"/>
            <a:chExt cx="427450" cy="448175"/>
          </a:xfrm>
        </p:grpSpPr>
        <p:sp>
          <p:nvSpPr>
            <p:cNvPr id="77" name="Google Shape;584;p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78" name="Google Shape;585;p5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79" name="Google Shape;586;p5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80" name="Google Shape;587;p5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81" name="Google Shape;588;p5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82" name="Google Shape;589;p5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83" name="Google Shape;590;p5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oogle Shape;531;p51"/>
          <p:cNvGrpSpPr/>
          <p:nvPr/>
        </p:nvGrpSpPr>
        <p:grpSpPr>
          <a:xfrm>
            <a:off x="4243432" y="2297780"/>
            <a:ext cx="349060" cy="298882"/>
            <a:chOff x="1934025" y="1001650"/>
            <a:chExt cx="415300" cy="355600"/>
          </a:xfrm>
        </p:grpSpPr>
        <p:sp>
          <p:nvSpPr>
            <p:cNvPr id="90" name="Google Shape;532;p5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1" name="Google Shape;533;p5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2" name="Google Shape;534;p5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3" name="Google Shape;535;p5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oogle Shape;897;p51"/>
          <p:cNvGrpSpPr/>
          <p:nvPr/>
        </p:nvGrpSpPr>
        <p:grpSpPr>
          <a:xfrm>
            <a:off x="4170248" y="1750365"/>
            <a:ext cx="452420" cy="433992"/>
            <a:chOff x="5233525" y="4954450"/>
            <a:chExt cx="538275" cy="516350"/>
          </a:xfrm>
        </p:grpSpPr>
        <p:sp>
          <p:nvSpPr>
            <p:cNvPr id="95" name="Google Shape;898;p5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6" name="Google Shape;899;p5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7" name="Google Shape;900;p5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8" name="Google Shape;901;p5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99" name="Google Shape;902;p5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0" name="Google Shape;903;p5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1" name="Google Shape;904;p5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2" name="Google Shape;905;p5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3" name="Google Shape;906;p5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4" name="Google Shape;907;p5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5" name="Google Shape;908;p5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106" name="Google Shape;522;p51"/>
          <p:cNvSpPr/>
          <p:nvPr/>
        </p:nvSpPr>
        <p:spPr>
          <a:xfrm>
            <a:off x="4237147" y="2750907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tx1"/>
              </a:solidFill>
            </a:endParaRPr>
          </a:p>
        </p:txBody>
      </p:sp>
      <p:grpSp>
        <p:nvGrpSpPr>
          <p:cNvPr id="107" name="Google Shape;649;p51"/>
          <p:cNvGrpSpPr/>
          <p:nvPr/>
        </p:nvGrpSpPr>
        <p:grpSpPr>
          <a:xfrm>
            <a:off x="4237893" y="3273275"/>
            <a:ext cx="435022" cy="323445"/>
            <a:chOff x="5247525" y="3007275"/>
            <a:chExt cx="517575" cy="384825"/>
          </a:xfrm>
        </p:grpSpPr>
        <p:sp>
          <p:nvSpPr>
            <p:cNvPr id="108" name="Google Shape;650;p5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  <p:sp>
          <p:nvSpPr>
            <p:cNvPr id="109" name="Google Shape;651;p5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547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Comparison of high and low achieving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students on sub-factors of self-regulation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006672"/>
              </p:ext>
            </p:extLst>
          </p:nvPr>
        </p:nvGraphicFramePr>
        <p:xfrm>
          <a:off x="1" y="819151"/>
          <a:ext cx="9143998" cy="4471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211"/>
                <a:gridCol w="987702"/>
                <a:gridCol w="1059398"/>
                <a:gridCol w="1131096"/>
                <a:gridCol w="1252015"/>
                <a:gridCol w="1252015"/>
                <a:gridCol w="1733561"/>
              </a:tblGrid>
              <a:tr h="685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Factor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Ach. Level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Mean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SD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Sig.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Theoretical Range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23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Goal Setting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4.216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.111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5-25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163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3.474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3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Help Seeking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8.019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.000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9-45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0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163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8.867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3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Self-Study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7.150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.119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8-40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163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5.344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3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Physical Environment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5.097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.209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6-30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163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3.964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3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Effort Regulation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1.873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.659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2-10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163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1.670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23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Total Self-               Regulation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103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21.132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.002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30-150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0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163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14.847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2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00" y="0"/>
            <a:ext cx="6763800" cy="80547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Comparison of high and low achieving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students for SRL within each discipline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35168"/>
              </p:ext>
            </p:extLst>
          </p:nvPr>
        </p:nvGraphicFramePr>
        <p:xfrm>
          <a:off x="0" y="895347"/>
          <a:ext cx="9143999" cy="4492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629"/>
                <a:gridCol w="1226186"/>
                <a:gridCol w="1037542"/>
                <a:gridCol w="1226186"/>
                <a:gridCol w="1226186"/>
                <a:gridCol w="943221"/>
                <a:gridCol w="1485049"/>
              </a:tblGrid>
              <a:tr h="558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Department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Ach. Level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Mean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SD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Sig.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Mean Difference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136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Information Technology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Low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98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22.770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.057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-9.057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14.552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136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Business Administration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Low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27.802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.002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-20.451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86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13.916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13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Psychology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Low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17.578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.830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-1.105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111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18.474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13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Mathematics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Low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18.265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.206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-5.962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27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108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15.885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13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Education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Low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21.885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.024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-10.514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86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High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12.934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69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By Gender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854219"/>
              </p:ext>
            </p:extLst>
          </p:nvPr>
        </p:nvGraphicFramePr>
        <p:xfrm>
          <a:off x="304802" y="1676400"/>
          <a:ext cx="8534397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407"/>
                <a:gridCol w="1111522"/>
                <a:gridCol w="1068662"/>
                <a:gridCol w="1068662"/>
                <a:gridCol w="1425505"/>
                <a:gridCol w="1425505"/>
                <a:gridCol w="762134"/>
              </a:tblGrid>
              <a:tr h="965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Gender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Mean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SD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Mean Difference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Sig.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Self-Regulation Score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Female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103.464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19.049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6.335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.002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Male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109.800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16.885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01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Cross Discipline comparison of Students for the Level of Self-Regulation (ANOVA)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Levene’s</a:t>
            </a:r>
            <a:r>
              <a:rPr lang="en-US" dirty="0">
                <a:solidFill>
                  <a:schemeClr val="tx1"/>
                </a:solidFill>
              </a:rPr>
              <a:t> Test of Homogeneity of Variances .980 </a:t>
            </a:r>
          </a:p>
          <a:p>
            <a:r>
              <a:rPr lang="en-US" dirty="0">
                <a:solidFill>
                  <a:schemeClr val="tx1"/>
                </a:solidFill>
              </a:rPr>
              <a:t>No significant difference in level of self-regulation of students over the five study disciples e.g. Arts, Computer Science and Information Technology, Science and Technology, Education and Management Science.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795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1219201" y="209550"/>
            <a:ext cx="6857999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SRL Mean </a:t>
            </a:r>
            <a:r>
              <a:rPr lang="en-US" sz="2400" dirty="0">
                <a:solidFill>
                  <a:schemeClr val="tx1"/>
                </a:solidFill>
              </a:rPr>
              <a:t>Score of Different Study Programs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971550"/>
            <a:ext cx="65659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Recommendations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73" name="Google Shape;473;p49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Self-regulated learning strategies shall be promoted among ODL student with a special focus to build help seeking behavior among students regarding their study needs.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74" name="Google Shape;474;p4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4294967295"/>
          </p:nvPr>
        </p:nvSpPr>
        <p:spPr>
          <a:xfrm>
            <a:off x="876825" y="268892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Any questions?</a:t>
            </a:r>
            <a:endParaRPr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</a:t>
            </a:r>
            <a:r>
              <a:rPr lang="en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find me at:</a:t>
            </a:r>
            <a:endParaRPr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mina.latif@vu.edu.pk 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54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876824" y="2800350"/>
            <a:ext cx="4380976" cy="2333274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Amina Latif</a:t>
            </a:r>
            <a:endParaRPr lang="en-US" sz="2400" dirty="0"/>
          </a:p>
          <a:p>
            <a:r>
              <a:rPr lang="en-US" sz="2400" dirty="0"/>
              <a:t>Instructor Education</a:t>
            </a:r>
          </a:p>
          <a:p>
            <a:r>
              <a:rPr lang="en-US" sz="2400" dirty="0"/>
              <a:t>Virtual University of Pakistan</a:t>
            </a:r>
          </a:p>
          <a:p>
            <a:r>
              <a:rPr lang="en-US" sz="2400" b="1" dirty="0"/>
              <a:t>Dr. </a:t>
            </a:r>
            <a:r>
              <a:rPr lang="en-US" sz="2400" b="1" dirty="0" err="1"/>
              <a:t>Munawar</a:t>
            </a:r>
            <a:r>
              <a:rPr lang="en-US" sz="2400" b="1" dirty="0"/>
              <a:t> Sultana </a:t>
            </a:r>
            <a:r>
              <a:rPr lang="en-US" sz="2400" b="1" dirty="0" err="1"/>
              <a:t>Mirza</a:t>
            </a:r>
            <a:endParaRPr lang="en-US" sz="2400" dirty="0"/>
          </a:p>
          <a:p>
            <a:r>
              <a:rPr lang="en-US" sz="2400" dirty="0"/>
              <a:t>Advisor </a:t>
            </a:r>
            <a:r>
              <a:rPr lang="en-US" sz="2400" dirty="0" err="1"/>
              <a:t>Acadamics</a:t>
            </a:r>
            <a:endParaRPr lang="en-US" sz="2400" dirty="0"/>
          </a:p>
          <a:p>
            <a:r>
              <a:rPr lang="en-US" sz="2400" dirty="0"/>
              <a:t>Virtual University of Pakistan</a:t>
            </a:r>
            <a:endParaRPr lang="en-US" sz="2400" dirty="0"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3009350" y="2878675"/>
            <a:ext cx="3086700" cy="20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>
                <a:solidFill>
                  <a:schemeClr val="tx1"/>
                </a:solidFill>
              </a:rPr>
              <a:t>why </a:t>
            </a:r>
            <a:r>
              <a:rPr lang="en-US" dirty="0">
                <a:solidFill>
                  <a:schemeClr val="tx1"/>
                </a:solidFill>
              </a:rPr>
              <a:t>is it important in online distant </a:t>
            </a:r>
            <a:r>
              <a:rPr lang="en-US" dirty="0" smtClean="0">
                <a:solidFill>
                  <a:schemeClr val="tx1"/>
                </a:solidFill>
              </a:rPr>
              <a:t>environment?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048000" y="834175"/>
            <a:ext cx="3048000" cy="20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What is self regulated learning?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0" y="1276350"/>
            <a:ext cx="9144000" cy="28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buNone/>
            </a:pPr>
            <a:r>
              <a:rPr lang="en-US" sz="2400" dirty="0" err="1">
                <a:solidFill>
                  <a:schemeClr val="tx1"/>
                </a:solidFill>
              </a:rPr>
              <a:t>Pintrich</a:t>
            </a:r>
            <a:r>
              <a:rPr lang="en-US" sz="2400" dirty="0">
                <a:solidFill>
                  <a:schemeClr val="tx1"/>
                </a:solidFill>
              </a:rPr>
              <a:t> (2000)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“An active and constructivist process whereby </a:t>
            </a:r>
            <a:r>
              <a:rPr lang="en-US" sz="2400" dirty="0" smtClean="0">
                <a:solidFill>
                  <a:schemeClr val="tx1"/>
                </a:solidFill>
              </a:rPr>
              <a:t>learners </a:t>
            </a:r>
            <a:r>
              <a:rPr lang="en-US" sz="2400" dirty="0">
                <a:solidFill>
                  <a:schemeClr val="tx1"/>
                </a:solidFill>
              </a:rPr>
              <a:t>attempt </a:t>
            </a:r>
            <a:r>
              <a:rPr lang="en-US" sz="2400" dirty="0" smtClean="0">
                <a:solidFill>
                  <a:schemeClr val="tx1"/>
                </a:solidFill>
              </a:rPr>
              <a:t>to monitor</a:t>
            </a:r>
            <a:r>
              <a:rPr lang="en-US" sz="2400" dirty="0">
                <a:solidFill>
                  <a:schemeClr val="tx1"/>
                </a:solidFill>
              </a:rPr>
              <a:t>, regulate, and </a:t>
            </a:r>
            <a:r>
              <a:rPr lang="en-US" sz="2400" dirty="0" smtClean="0">
                <a:solidFill>
                  <a:schemeClr val="tx1"/>
                </a:solidFill>
              </a:rPr>
              <a:t> control </a:t>
            </a:r>
            <a:r>
              <a:rPr lang="en-US" sz="2400" dirty="0">
                <a:solidFill>
                  <a:schemeClr val="tx1"/>
                </a:solidFill>
              </a:rPr>
              <a:t>their cognition, motivation and behaviors after setting goals for their learning, are guided and restricted by their own goals and the </a:t>
            </a:r>
            <a:r>
              <a:rPr lang="en-US" sz="2400" dirty="0" smtClean="0">
                <a:solidFill>
                  <a:schemeClr val="tx1"/>
                </a:solidFill>
              </a:rPr>
              <a:t>learning </a:t>
            </a:r>
            <a:r>
              <a:rPr lang="en-US" sz="2400" dirty="0">
                <a:solidFill>
                  <a:schemeClr val="tx1"/>
                </a:solidFill>
              </a:rPr>
              <a:t>environment they are in" (p. 453).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438400" y="1047750"/>
            <a:ext cx="6183150" cy="3586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Self Regulated learning (SRL) predictor/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   correlate </a:t>
            </a:r>
            <a:r>
              <a:rPr lang="en-US" dirty="0">
                <a:solidFill>
                  <a:schemeClr val="tx1"/>
                </a:solidFill>
              </a:rPr>
              <a:t>of learning achievement.</a:t>
            </a:r>
          </a:p>
          <a:p>
            <a:r>
              <a:rPr lang="en-US" dirty="0">
                <a:solidFill>
                  <a:schemeClr val="tx1"/>
                </a:solidFill>
              </a:rPr>
              <a:t>SRL strongly related with other student relate variables e.g. motivation, exhaustion etc. which may affect their learning achievement  </a:t>
            </a:r>
          </a:p>
          <a:p>
            <a:r>
              <a:rPr lang="en-US" dirty="0">
                <a:solidFill>
                  <a:schemeClr val="tx1"/>
                </a:solidFill>
              </a:rPr>
              <a:t>SRL is more desired trait from students in online distant learning (ODL) settings as compared to conventional settings.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Background/Introduction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5</a:t>
            </a:fld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572050" y="0"/>
            <a:ext cx="3999900" cy="424815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ctrTitle" idx="4294967295"/>
          </p:nvPr>
        </p:nvSpPr>
        <p:spPr>
          <a:xfrm>
            <a:off x="2880950" y="2573950"/>
            <a:ext cx="3365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BIG CONCEPT</a:t>
            </a:r>
            <a:endParaRPr sz="4800"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2880900" y="3563950"/>
            <a:ext cx="3365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Bring the attention of your audience over a key concept using icons or illustrations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67" name="Google Shape;167;p2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871" y="51435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smtClean="0"/>
              <a:t>Boekaerts </a:t>
            </a:r>
            <a:r>
              <a:rPr lang="en-US" dirty="0"/>
              <a:t>1999, </a:t>
            </a:r>
            <a:r>
              <a:rPr lang="en-US" dirty="0" smtClean="0"/>
              <a:t>p. 449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775" y="133350"/>
            <a:ext cx="5718600" cy="672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Research Objectives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666750"/>
            <a:ext cx="5718600" cy="33537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To find out the use of Self-regulated learning strategies among ODL students.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To compare the level of self-regulation among high and low achieving students.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Cross discipline comparison of students for the use of self-regulated learning strategies.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To compare the use of self-regulated learning strategies among male and female students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818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 idx="4294967295"/>
          </p:nvPr>
        </p:nvSpPr>
        <p:spPr>
          <a:xfrm>
            <a:off x="0" y="1461375"/>
            <a:ext cx="4484400" cy="2220600"/>
          </a:xfrm>
          <a:prstGeom prst="rect">
            <a:avLst/>
          </a:prstGeom>
          <a:solidFill>
            <a:srgbClr val="00B2FF">
              <a:alpha val="7333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534877"/>
              </p:ext>
            </p:extLst>
          </p:nvPr>
        </p:nvGraphicFramePr>
        <p:xfrm>
          <a:off x="1000125" y="229095"/>
          <a:ext cx="37338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3094638"/>
              </p:ext>
            </p:extLst>
          </p:nvPr>
        </p:nvGraphicFramePr>
        <p:xfrm>
          <a:off x="4753717" y="895350"/>
          <a:ext cx="2438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3657600" y="2647950"/>
            <a:ext cx="1076325" cy="247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Quantitative descriptive study </a:t>
            </a:r>
          </a:p>
          <a:p>
            <a:r>
              <a:rPr lang="en-US" dirty="0">
                <a:solidFill>
                  <a:schemeClr val="tx1"/>
                </a:solidFill>
              </a:rPr>
              <a:t>Survey research design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Questionnaire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841169"/>
      </p:ext>
    </p:extLst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B2FF"/>
      </a:accent1>
      <a:accent2>
        <a:srgbClr val="99B6E9"/>
      </a:accent2>
      <a:accent3>
        <a:srgbClr val="3C78D8"/>
      </a:accent3>
      <a:accent4>
        <a:srgbClr val="1C4587"/>
      </a:accent4>
      <a:accent5>
        <a:srgbClr val="8B81D2"/>
      </a:accent5>
      <a:accent6>
        <a:srgbClr val="231F20"/>
      </a:accent6>
      <a:hlink>
        <a:srgbClr val="00B2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684</Words>
  <Application>Microsoft Office PowerPoint</Application>
  <PresentationFormat>On-screen Show (16:9)</PresentationFormat>
  <Paragraphs>297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Banquo template</vt:lpstr>
      <vt:lpstr>Banquo template</vt:lpstr>
      <vt:lpstr>Use of Self-Regulated Learning Strategies among  High and Low Achiever Undergraduate Students  in Open and Distance Learning</vt:lpstr>
      <vt:lpstr>PowerPoint Presentation</vt:lpstr>
      <vt:lpstr>What is self regulated learning? </vt:lpstr>
      <vt:lpstr>PowerPoint Presentation</vt:lpstr>
      <vt:lpstr>Background/Introduction</vt:lpstr>
      <vt:lpstr>BIG CONCEPT</vt:lpstr>
      <vt:lpstr>Research Objectives </vt:lpstr>
      <vt:lpstr>PowerPoint Presentation</vt:lpstr>
      <vt:lpstr>Methods</vt:lpstr>
      <vt:lpstr>Population and Sample of the Study </vt:lpstr>
      <vt:lpstr>Population and Sample Distribution </vt:lpstr>
      <vt:lpstr>Kocdar, Karadeniz, Bozkurt &amp; Buyuk (2018). Cronbach’s Alpha reliability .950</vt:lpstr>
      <vt:lpstr>Comparison of high and low achieving  students on sub-factors of self-regulation</vt:lpstr>
      <vt:lpstr>Comparison of high and low achieving  students for SRL within each discipline </vt:lpstr>
      <vt:lpstr>By Gender comparison</vt:lpstr>
      <vt:lpstr>Cross Discipline comparison of Students for the Level of Self-Regulation (ANOVA)</vt:lpstr>
      <vt:lpstr>SRL Mean Score of Different Study Programs </vt:lpstr>
      <vt:lpstr>Recommendations 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Self-Regulated Learning Strategies among  High and Low Achiever Undergraduate Students  in Open and Distance Learning</dc:title>
  <dc:creator>Amina</dc:creator>
  <cp:lastModifiedBy>amna</cp:lastModifiedBy>
  <cp:revision>12</cp:revision>
  <dcterms:modified xsi:type="dcterms:W3CDTF">2019-10-13T18:29:10Z</dcterms:modified>
</cp:coreProperties>
</file>